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63" r:id="rId3"/>
    <p:sldId id="257" r:id="rId4"/>
    <p:sldId id="258" r:id="rId5"/>
    <p:sldId id="259" r:id="rId6"/>
    <p:sldId id="268" r:id="rId7"/>
    <p:sldId id="270" r:id="rId8"/>
    <p:sldId id="281" r:id="rId9"/>
    <p:sldId id="269" r:id="rId10"/>
    <p:sldId id="271" r:id="rId11"/>
    <p:sldId id="272" r:id="rId12"/>
    <p:sldId id="261" r:id="rId13"/>
    <p:sldId id="274" r:id="rId14"/>
    <p:sldId id="273" r:id="rId15"/>
    <p:sldId id="282" r:id="rId16"/>
    <p:sldId id="283" r:id="rId17"/>
    <p:sldId id="262" r:id="rId18"/>
    <p:sldId id="266" r:id="rId19"/>
    <p:sldId id="284" r:id="rId20"/>
    <p:sldId id="286" r:id="rId21"/>
    <p:sldId id="280" r:id="rId22"/>
    <p:sldId id="275" r:id="rId23"/>
    <p:sldId id="278" r:id="rId24"/>
    <p:sldId id="276" r:id="rId25"/>
    <p:sldId id="277" r:id="rId26"/>
    <p:sldId id="264" r:id="rId27"/>
    <p:sldId id="28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4B8456-8263-47DC-ACAD-EBAAAB9B18BB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F93DF-28E2-4BD0-A293-D1D980492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Серебряный век русской поэзии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F93DF-28E2-4BD0-A293-D1D980492351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C2FCB-9BE8-4B04-85A3-D4BD43A3EABA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45D-A407-4055-9732-F771FB6D1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C2FCB-9BE8-4B04-85A3-D4BD43A3EABA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45D-A407-4055-9732-F771FB6D1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C2FCB-9BE8-4B04-85A3-D4BD43A3EABA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45D-A407-4055-9732-F771FB6D1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C2FCB-9BE8-4B04-85A3-D4BD43A3EABA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45D-A407-4055-9732-F771FB6D1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C2FCB-9BE8-4B04-85A3-D4BD43A3EABA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45D-A407-4055-9732-F771FB6D1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C2FCB-9BE8-4B04-85A3-D4BD43A3EABA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45D-A407-4055-9732-F771FB6D1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C2FCB-9BE8-4B04-85A3-D4BD43A3EABA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45D-A407-4055-9732-F771FB6D1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C2FCB-9BE8-4B04-85A3-D4BD43A3EABA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45D-A407-4055-9732-F771FB6D1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C2FCB-9BE8-4B04-85A3-D4BD43A3EABA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45D-A407-4055-9732-F771FB6D1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C2FCB-9BE8-4B04-85A3-D4BD43A3EABA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45D-A407-4055-9732-F771FB6D1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C2FCB-9BE8-4B04-85A3-D4BD43A3EABA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B145D-A407-4055-9732-F771FB6D1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C2FCB-9BE8-4B04-85A3-D4BD43A3EABA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B145D-A407-4055-9732-F771FB6D1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library.fa.ru/img/poetry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500173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Поэтический вечер</a:t>
            </a:r>
            <a:br>
              <a:rPr lang="ru-RU" sz="48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Monotype Corsiva" pitchFamily="66" charset="0"/>
              </a:rPr>
            </a:br>
            <a:r>
              <a:rPr lang="ru-RU" sz="48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«Глаголом жги сердца людей…»</a:t>
            </a:r>
            <a:endParaRPr lang="ru-RU" sz="4800" dirty="0">
              <a:solidFill>
                <a:schemeClr val="accent4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000628" y="1071546"/>
            <a:ext cx="4143372" cy="642942"/>
          </a:xfrm>
        </p:spPr>
        <p:txBody>
          <a:bodyPr>
            <a:normAutofit fontScale="25000" lnSpcReduction="20000"/>
          </a:bodyPr>
          <a:lstStyle/>
          <a:p>
            <a:endParaRPr lang="ru-RU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endParaRPr lang="ru-RU" sz="90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endParaRPr lang="ru-RU" sz="9000" dirty="0">
              <a:solidFill>
                <a:schemeClr val="bg1"/>
              </a:solidFill>
              <a:latin typeface="Monotype Corsiva" pitchFamily="66" charset="0"/>
            </a:endParaRPr>
          </a:p>
          <a:p>
            <a:endParaRPr lang="ru-RU" sz="90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endParaRPr lang="ru-RU" sz="9000" dirty="0">
              <a:solidFill>
                <a:schemeClr val="bg1"/>
              </a:solidFill>
              <a:latin typeface="Monotype Corsiva" pitchFamily="66" charset="0"/>
            </a:endParaRPr>
          </a:p>
          <a:p>
            <a:r>
              <a:rPr lang="ru-RU" sz="9000" dirty="0" smtClean="0">
                <a:solidFill>
                  <a:schemeClr val="bg1"/>
                </a:solidFill>
                <a:latin typeface="Monotype Corsiva" pitchFamily="66" charset="0"/>
              </a:rPr>
              <a:t>(</a:t>
            </a:r>
            <a:r>
              <a:rPr lang="ru-RU" sz="14400" dirty="0" smtClean="0">
                <a:solidFill>
                  <a:schemeClr val="bg1"/>
                </a:solidFill>
                <a:latin typeface="Monotype Corsiva" pitchFamily="66" charset="0"/>
              </a:rPr>
              <a:t>По страницам живой классики)</a:t>
            </a:r>
            <a:endParaRPr lang="ru-RU" sz="144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нига: &quot;Я помню чудное мгновенье...&quot; - Александр Пушкин. Купить книгу,  читать рецензии | ISBN 978-5-373-04377-9 | Лабиринт"/>
          <p:cNvPicPr/>
          <p:nvPr/>
        </p:nvPicPr>
        <p:blipFill>
          <a:blip r:embed="rId2"/>
          <a:srcRect t="12857" b="1145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 descr="Лермонтов в архив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 descr="Сочинение на тему «Тема одиночества в поэзии Лермонтова»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1214445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bg1"/>
                </a:solidFill>
                <a:latin typeface="Segoe Script" pitchFamily="34" charset="0"/>
              </a:rPr>
              <a:t>«Одиночество»</a:t>
            </a:r>
            <a:endParaRPr lang="ru-RU" sz="6000" dirty="0">
              <a:solidFill>
                <a:schemeClr val="bg1"/>
              </a:solidFill>
              <a:latin typeface="Segoe Script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1428736"/>
            <a:ext cx="6400800" cy="1000132"/>
          </a:xfrm>
        </p:spPr>
        <p:txBody>
          <a:bodyPr>
            <a:normAutofit fontScale="92500"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Segoe Script" pitchFamily="34" charset="0"/>
              </a:rPr>
              <a:t>М.Ю. Лермонтов</a:t>
            </a:r>
            <a:endParaRPr lang="ru-RU" sz="5400" dirty="0">
              <a:solidFill>
                <a:schemeClr val="bg1"/>
              </a:solidFill>
              <a:latin typeface="Segoe Script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адуга в природе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Тютчев и Фет: история взаимоотношений поэтов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857364"/>
            <a:ext cx="5214941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28860" y="0"/>
            <a:ext cx="6715140" cy="1071546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Monotype Corsiva" pitchFamily="66" charset="0"/>
              </a:rPr>
              <a:t>Поэзия «Чистого искусства»</a:t>
            </a:r>
            <a:endParaRPr lang="ru-RU" sz="48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Фет А.А. Сияла ночь. Луной был полон сад. Лежали.. смотреть онлайн видео от  Аудиокниги по школьной программе в хорошем качестве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900"/>
            <a:ext cx="10929982" cy="75723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Есть в осени первоначальной 🍂 слушать стих Тютчева онлай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7214"/>
            <a:ext cx="9144000" cy="7429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Учись у них - у дуба, у березы - Стихи - Для души - Статьи - Школа радос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latin typeface="Monotype Corsiva" pitchFamily="66" charset="0"/>
              </a:rPr>
              <a:t>«Учись у них, у дуба, у берёзы…» </a:t>
            </a:r>
            <a:br>
              <a:rPr lang="ru-RU" sz="4800" dirty="0" smtClean="0">
                <a:latin typeface="Monotype Corsiva" pitchFamily="66" charset="0"/>
              </a:rPr>
            </a:br>
            <a:r>
              <a:rPr lang="ru-RU" sz="4800" dirty="0" smtClean="0">
                <a:latin typeface="Monotype Corsiva" pitchFamily="66" charset="0"/>
              </a:rPr>
              <a:t>А.А.Фет</a:t>
            </a:r>
            <a:endParaRPr lang="ru-RU" sz="4800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Смысл стихотворения Тютчева &quot;Она сидела на полу&quot; | Какой Смыс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5" y="0"/>
            <a:ext cx="9358346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786322"/>
            <a:ext cx="8229600" cy="135732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«Она сидела на полу..» Ф.И.Тютчев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Серебряный век русской поэзии</a:t>
            </a:r>
            <a:endParaRPr lang="ru-RU" sz="4800" dirty="0">
              <a:solidFill>
                <a:schemeClr val="tx1">
                  <a:lumMod val="95000"/>
                  <a:lumOff val="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русская поэзия XX века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42918"/>
            <a:ext cx="9144000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46434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0"/>
            <a:ext cx="45005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Ошибка&quot; Марина Цветае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572364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357554" y="274638"/>
            <a:ext cx="578644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Monotype Corsiva" pitchFamily="66" charset="0"/>
              </a:rPr>
              <a:t>                    «Ошибка»</a:t>
            </a:r>
            <a:br>
              <a:rPr lang="ru-RU" dirty="0" smtClean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7030A0"/>
                </a:solidFill>
                <a:latin typeface="Monotype Corsiva" pitchFamily="66" charset="0"/>
              </a:rPr>
              <a:t>                        М.И.Цветаева</a:t>
            </a:r>
            <a:endParaRPr lang="ru-RU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7200" y="285729"/>
            <a:ext cx="4040188" cy="1000132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4800" dirty="0" smtClean="0"/>
              <a:t>Цель:</a:t>
            </a:r>
            <a:endParaRPr lang="ru-RU" sz="4800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>
            <a:off x="4645025" y="1714488"/>
            <a:ext cx="4041775" cy="492922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ru-RU" b="1" dirty="0"/>
              <a:t>- </a:t>
            </a:r>
            <a:r>
              <a:rPr lang="ru-RU" dirty="0" smtClean="0"/>
              <a:t>формировать </a:t>
            </a:r>
            <a:r>
              <a:rPr lang="ru-RU" dirty="0"/>
              <a:t>эстетическое отношение к искусству слова;</a:t>
            </a:r>
          </a:p>
          <a:p>
            <a:r>
              <a:rPr lang="ru-RU" dirty="0"/>
              <a:t>- развивать у обучающихся художественно-творческие и познавательные способности, эмоциональную отзывчивость при чтении </a:t>
            </a:r>
            <a:r>
              <a:rPr lang="ru-RU" dirty="0" smtClean="0"/>
              <a:t>поэтических </a:t>
            </a:r>
            <a:r>
              <a:rPr lang="ru-RU" dirty="0"/>
              <a:t>произведений;</a:t>
            </a:r>
          </a:p>
          <a:p>
            <a:r>
              <a:rPr lang="ru-RU" dirty="0"/>
              <a:t>- показать значимость </a:t>
            </a:r>
            <a:r>
              <a:rPr lang="ru-RU" dirty="0" smtClean="0"/>
              <a:t>поэтического </a:t>
            </a:r>
            <a:r>
              <a:rPr lang="ru-RU" dirty="0"/>
              <a:t>слова.</a:t>
            </a:r>
          </a:p>
          <a:p>
            <a:r>
              <a:rPr lang="ru-RU" dirty="0" smtClean="0"/>
              <a:t>- создать необходимые условия для </a:t>
            </a:r>
            <a:r>
              <a:rPr lang="ru-RU" dirty="0"/>
              <a:t>поддержания одаренных </a:t>
            </a:r>
            <a:r>
              <a:rPr lang="ru-RU" dirty="0" smtClean="0"/>
              <a:t>обучающихся, </a:t>
            </a:r>
            <a:r>
              <a:rPr lang="ru-RU" dirty="0"/>
              <a:t>в том числе </a:t>
            </a:r>
            <a:r>
              <a:rPr lang="ru-RU" dirty="0" smtClean="0"/>
              <a:t>развития </a:t>
            </a:r>
            <a:r>
              <a:rPr lang="ru-RU" dirty="0"/>
              <a:t>их творческих способностей и </a:t>
            </a:r>
            <a:r>
              <a:rPr lang="ru-RU" dirty="0" smtClean="0"/>
              <a:t>вкуса</a:t>
            </a:r>
            <a:r>
              <a:rPr lang="ru-RU" dirty="0"/>
              <a:t>;</a:t>
            </a:r>
          </a:p>
          <a:p>
            <a:r>
              <a:rPr lang="ru-RU" dirty="0"/>
              <a:t>- </a:t>
            </a:r>
            <a:r>
              <a:rPr lang="ru-RU" dirty="0" smtClean="0"/>
              <a:t>развивать сотрудничество и расширять взаимодействие </a:t>
            </a:r>
            <a:r>
              <a:rPr lang="ru-RU" dirty="0"/>
              <a:t>между </a:t>
            </a:r>
            <a:r>
              <a:rPr lang="ru-RU" dirty="0" smtClean="0"/>
              <a:t>обучающимися;</a:t>
            </a:r>
            <a:endParaRPr lang="ru-RU" dirty="0"/>
          </a:p>
          <a:p>
            <a:r>
              <a:rPr lang="ru-RU" dirty="0"/>
              <a:t>- </a:t>
            </a:r>
            <a:r>
              <a:rPr lang="ru-RU" dirty="0" smtClean="0"/>
              <a:t>развивать чувства </a:t>
            </a:r>
            <a:r>
              <a:rPr lang="ru-RU" dirty="0"/>
              <a:t>патриотизма и любви к своей Родине.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57200" y="1714488"/>
            <a:ext cx="3971924" cy="492922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совершенствовать умения и навыки выразительного чтения, повышать интерес к изучению литературы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645025" y="285729"/>
            <a:ext cx="4041775" cy="1000131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4800" dirty="0" smtClean="0"/>
              <a:t>Задачи:</a:t>
            </a:r>
            <a:endParaRPr lang="ru-RU" sz="4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Они и мы - Марина Цветаева | Женская душа | Стихи Русских Поэтов - YouTub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AutoShape 2" descr="Русская поэзия второй половины XX ве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916" name="Picture 4" descr="Поэзия 60-90-х годов XX века | Владимирская научная библиоте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Человеку надо мало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Цитаты Андрея Дмитриевича Дементье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Стихотворение: Будь, пожалуйста, послабее... - Роберт Рождественский (и +  еще 75 стихов от поэта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Эдуард Асадов ~ Студенты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chemeClr val="bg1"/>
                </a:solidFill>
                <a:latin typeface="Segoe Script" pitchFamily="34" charset="0"/>
              </a:rPr>
              <a:t>«Не могу понять…»</a:t>
            </a:r>
            <a:endParaRPr lang="ru-RU" sz="6000" dirty="0">
              <a:solidFill>
                <a:schemeClr val="bg1"/>
              </a:solidFill>
              <a:latin typeface="Segoe Script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#ВзрывМозга, Образование и наука, нейросети поэзия борис орехов стихи компьютер Воззвание машин. Зачем люди изучают поэзию нейросетей?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 descr="Картинка со словами спасибо за внимание - скачать бесплатно на сайте  otkrytkivsem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5060" name="Picture 4" descr="Картинка со словами спасибо за внимание - скачать бесплатно на сайте  otkrytkivsem.r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0"/>
            <a:ext cx="700092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stihi.ru/pics/2022/09/09/145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0" y="285750"/>
            <a:ext cx="3257550" cy="5840413"/>
          </a:xfrm>
        </p:spPr>
        <p:txBody>
          <a:bodyPr>
            <a:normAutofit/>
          </a:bodyPr>
          <a:lstStyle/>
          <a:p>
            <a:r>
              <a:rPr lang="ru-RU" sz="2000" i="1" dirty="0">
                <a:latin typeface="Monotype Corsiva" pitchFamily="66" charset="0"/>
              </a:rPr>
              <a:t>Духовной жаждою томим,</a:t>
            </a:r>
            <a:br>
              <a:rPr lang="ru-RU" sz="2000" i="1" dirty="0">
                <a:latin typeface="Monotype Corsiva" pitchFamily="66" charset="0"/>
              </a:rPr>
            </a:br>
            <a:r>
              <a:rPr lang="ru-RU" sz="2000" i="1" dirty="0">
                <a:latin typeface="Monotype Corsiva" pitchFamily="66" charset="0"/>
              </a:rPr>
              <a:t>В </a:t>
            </a:r>
            <a:r>
              <a:rPr lang="ru-RU" sz="2000" i="1" dirty="0" smtClean="0">
                <a:latin typeface="Monotype Corsiva" pitchFamily="66" charset="0"/>
              </a:rPr>
              <a:t>пустыне мрачной </a:t>
            </a:r>
            <a:r>
              <a:rPr lang="ru-RU" sz="2000" i="1" dirty="0">
                <a:latin typeface="Monotype Corsiva" pitchFamily="66" charset="0"/>
              </a:rPr>
              <a:t>я влачился,</a:t>
            </a:r>
            <a:br>
              <a:rPr lang="ru-RU" sz="2000" i="1" dirty="0">
                <a:latin typeface="Monotype Corsiva" pitchFamily="66" charset="0"/>
              </a:rPr>
            </a:br>
            <a:r>
              <a:rPr lang="ru-RU" sz="2000" i="1" dirty="0">
                <a:latin typeface="Monotype Corsiva" pitchFamily="66" charset="0"/>
              </a:rPr>
              <a:t>И шестикрылый Серафим</a:t>
            </a:r>
            <a:br>
              <a:rPr lang="ru-RU" sz="2000" i="1" dirty="0">
                <a:latin typeface="Monotype Corsiva" pitchFamily="66" charset="0"/>
              </a:rPr>
            </a:br>
            <a:r>
              <a:rPr lang="ru-RU" sz="2000" i="1" dirty="0">
                <a:latin typeface="Monotype Corsiva" pitchFamily="66" charset="0"/>
              </a:rPr>
              <a:t>На перепутье мне явился.</a:t>
            </a:r>
            <a:br>
              <a:rPr lang="ru-RU" sz="2000" i="1" dirty="0">
                <a:latin typeface="Monotype Corsiva" pitchFamily="66" charset="0"/>
              </a:rPr>
            </a:br>
            <a:r>
              <a:rPr lang="ru-RU" sz="2000" i="1" dirty="0">
                <a:latin typeface="Monotype Corsiva" pitchFamily="66" charset="0"/>
              </a:rPr>
              <a:t>……………………………………</a:t>
            </a:r>
            <a:br>
              <a:rPr lang="ru-RU" sz="2000" i="1" dirty="0">
                <a:latin typeface="Monotype Corsiva" pitchFamily="66" charset="0"/>
              </a:rPr>
            </a:br>
            <a:r>
              <a:rPr lang="ru-RU" sz="2000" i="1" dirty="0">
                <a:latin typeface="Monotype Corsiva" pitchFamily="66" charset="0"/>
              </a:rPr>
              <a:t>И он к устам моим приник,</a:t>
            </a:r>
            <a:br>
              <a:rPr lang="ru-RU" sz="2000" i="1" dirty="0">
                <a:latin typeface="Monotype Corsiva" pitchFamily="66" charset="0"/>
              </a:rPr>
            </a:br>
            <a:r>
              <a:rPr lang="ru-RU" sz="2000" i="1" dirty="0">
                <a:latin typeface="Monotype Corsiva" pitchFamily="66" charset="0"/>
              </a:rPr>
              <a:t>И вырвал грешный мой язык …</a:t>
            </a:r>
            <a:br>
              <a:rPr lang="ru-RU" sz="2000" i="1" dirty="0">
                <a:latin typeface="Monotype Corsiva" pitchFamily="66" charset="0"/>
              </a:rPr>
            </a:br>
            <a:r>
              <a:rPr lang="ru-RU" sz="2000" i="1" dirty="0">
                <a:latin typeface="Monotype Corsiva" pitchFamily="66" charset="0"/>
              </a:rPr>
              <a:t>……………………………………</a:t>
            </a:r>
            <a:br>
              <a:rPr lang="ru-RU" sz="2000" i="1" dirty="0">
                <a:latin typeface="Monotype Corsiva" pitchFamily="66" charset="0"/>
              </a:rPr>
            </a:br>
            <a:r>
              <a:rPr lang="ru-RU" sz="2000" i="1" dirty="0">
                <a:latin typeface="Monotype Corsiva" pitchFamily="66" charset="0"/>
              </a:rPr>
              <a:t>И он мне грудь рассек мечом,</a:t>
            </a:r>
            <a:br>
              <a:rPr lang="ru-RU" sz="2000" i="1" dirty="0">
                <a:latin typeface="Monotype Corsiva" pitchFamily="66" charset="0"/>
              </a:rPr>
            </a:br>
            <a:r>
              <a:rPr lang="ru-RU" sz="2000" i="1" dirty="0">
                <a:latin typeface="Monotype Corsiva" pitchFamily="66" charset="0"/>
              </a:rPr>
              <a:t>И сердце трепетное вынул,</a:t>
            </a:r>
            <a:br>
              <a:rPr lang="ru-RU" sz="2000" i="1" dirty="0">
                <a:latin typeface="Monotype Corsiva" pitchFamily="66" charset="0"/>
              </a:rPr>
            </a:br>
            <a:r>
              <a:rPr lang="ru-RU" sz="2000" i="1" dirty="0">
                <a:latin typeface="Monotype Corsiva" pitchFamily="66" charset="0"/>
              </a:rPr>
              <a:t>И угль пылающий огнем,</a:t>
            </a:r>
            <a:br>
              <a:rPr lang="ru-RU" sz="2000" i="1" dirty="0">
                <a:latin typeface="Monotype Corsiva" pitchFamily="66" charset="0"/>
              </a:rPr>
            </a:br>
            <a:r>
              <a:rPr lang="ru-RU" sz="2000" i="1" dirty="0">
                <a:latin typeface="Monotype Corsiva" pitchFamily="66" charset="0"/>
              </a:rPr>
              <a:t>Во грудь отверстую </a:t>
            </a:r>
            <a:r>
              <a:rPr lang="ru-RU" sz="2000" i="1" dirty="0" err="1">
                <a:latin typeface="Monotype Corsiva" pitchFamily="66" charset="0"/>
              </a:rPr>
              <a:t>водвинул</a:t>
            </a:r>
            <a:r>
              <a:rPr lang="ru-RU" sz="2000" i="1" dirty="0">
                <a:latin typeface="Monotype Corsiva" pitchFamily="66" charset="0"/>
              </a:rPr>
              <a:t>.</a:t>
            </a:r>
            <a:endParaRPr lang="ru-RU" sz="2000" dirty="0"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29124" y="1"/>
            <a:ext cx="47148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«Восстань, пророк, и </a:t>
            </a:r>
            <a:r>
              <a:rPr lang="ru-RU" sz="2400" dirty="0" err="1" smtClean="0">
                <a:solidFill>
                  <a:srgbClr val="FF0000"/>
                </a:solidFill>
                <a:latin typeface="Monotype Corsiva" pitchFamily="66" charset="0"/>
              </a:rPr>
              <a:t>виждь</a:t>
            </a: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, </a:t>
            </a:r>
            <a:r>
              <a:rPr lang="ru-RU" sz="2400" dirty="0" err="1" smtClean="0">
                <a:solidFill>
                  <a:srgbClr val="FF0000"/>
                </a:solidFill>
                <a:latin typeface="Monotype Corsiva" pitchFamily="66" charset="0"/>
              </a:rPr>
              <a:t>и</a:t>
            </a: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 внемли,</a:t>
            </a:r>
            <a:b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Исполнись волею моей,</a:t>
            </a:r>
            <a:b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И, обходя моря и земли,</a:t>
            </a:r>
            <a:b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Глаголом жги сердца людей».</a:t>
            </a:r>
            <a:endParaRPr lang="ru-RU" sz="2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rcRect l="31439" t="9621" r="31882" b="6997"/>
          <a:stretch>
            <a:fillRect/>
          </a:stretch>
        </p:blipFill>
        <p:spPr bwMode="auto">
          <a:xfrm>
            <a:off x="1" y="0"/>
            <a:ext cx="557213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олотой век русской культуры литератур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. А. Кипренский. Портрет А. С. Пушкин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149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А. П. Брюллов. Н. Н. Пушкина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0"/>
            <a:ext cx="4500562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ушкин стихотворение Сожженное письмо - читать онлайн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bg1"/>
                </a:solidFill>
                <a:latin typeface="Segoe Script" pitchFamily="34" charset="0"/>
              </a:rPr>
              <a:t>«Сожжённое письмо»</a:t>
            </a:r>
            <a:endParaRPr lang="ru-RU" sz="6000" dirty="0">
              <a:solidFill>
                <a:schemeClr val="bg1"/>
              </a:solidFill>
              <a:latin typeface="Segoe Script" pitchFamily="34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Segoe Script" pitchFamily="34" charset="0"/>
              </a:rPr>
              <a:t>А.С.ПУШКИН</a:t>
            </a:r>
            <a:endParaRPr lang="ru-RU" sz="4000" dirty="0">
              <a:solidFill>
                <a:schemeClr val="accent1">
                  <a:lumMod val="40000"/>
                  <a:lumOff val="60000"/>
                </a:schemeClr>
              </a:solidFill>
              <a:latin typeface="Segoe Script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тан (Елена Варга) / Стихи.р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Краткое содержание произведения Мадонна Пушки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Краткое содержание произведения Мадонна Пушки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 descr="Краткое содержание произведения Мадонна Пушкин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2532</TotalTime>
  <Words>92</Words>
  <Application>Microsoft Office PowerPoint</Application>
  <PresentationFormat>Экран (4:3)</PresentationFormat>
  <Paragraphs>30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Поэтический вечер «Глаголом жги сердца людей…»</vt:lpstr>
      <vt:lpstr>Слайд 2</vt:lpstr>
      <vt:lpstr>Слайд 3</vt:lpstr>
      <vt:lpstr>Слайд 4</vt:lpstr>
      <vt:lpstr>Слайд 5</vt:lpstr>
      <vt:lpstr>Слайд 6</vt:lpstr>
      <vt:lpstr>«Сожжённое письмо»</vt:lpstr>
      <vt:lpstr>Слайд 8</vt:lpstr>
      <vt:lpstr>Слайд 9</vt:lpstr>
      <vt:lpstr>Слайд 10</vt:lpstr>
      <vt:lpstr>«Одиночество»</vt:lpstr>
      <vt:lpstr>Поэзия «Чистого искусства»</vt:lpstr>
      <vt:lpstr>Слайд 13</vt:lpstr>
      <vt:lpstr>Слайд 14</vt:lpstr>
      <vt:lpstr>«Учись у них, у дуба, у берёзы…»  А.А.Фет</vt:lpstr>
      <vt:lpstr>«Она сидела на полу..» Ф.И.Тютчев</vt:lpstr>
      <vt:lpstr>Серебряный век русской поэзии</vt:lpstr>
      <vt:lpstr>Слайд 18</vt:lpstr>
      <vt:lpstr>                    «Ошибка»                         М.И.Цветаева</vt:lpstr>
      <vt:lpstr>Слайд 20</vt:lpstr>
      <vt:lpstr>Слайд 21</vt:lpstr>
      <vt:lpstr>Слайд 22</vt:lpstr>
      <vt:lpstr>Слайд 23</vt:lpstr>
      <vt:lpstr>Слайд 24</vt:lpstr>
      <vt:lpstr>«Не могу понять…»</vt:lpstr>
      <vt:lpstr>Слайд 26</vt:lpstr>
      <vt:lpstr>Слайд 27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Поэтический вечер «Глаголом жги сердца людей…»</dc:title>
  <dc:creator>Elen</dc:creator>
  <cp:lastModifiedBy>Elen</cp:lastModifiedBy>
  <cp:revision>15</cp:revision>
  <dcterms:created xsi:type="dcterms:W3CDTF">2022-11-18T16:23:44Z</dcterms:created>
  <dcterms:modified xsi:type="dcterms:W3CDTF">2022-11-30T17:46:36Z</dcterms:modified>
</cp:coreProperties>
</file>