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1" r:id="rId3"/>
    <p:sldId id="272" r:id="rId4"/>
    <p:sldId id="274" r:id="rId5"/>
    <p:sldId id="275" r:id="rId6"/>
    <p:sldId id="277" r:id="rId7"/>
    <p:sldId id="276" r:id="rId8"/>
    <p:sldId id="273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Я" initials="Я" lastIdx="2" clrIdx="0">
    <p:extLst>
      <p:ext uri="{19B8F6BF-5375-455C-9EA6-DF929625EA0E}">
        <p15:presenceInfo xmlns:p15="http://schemas.microsoft.com/office/powerpoint/2012/main" userId="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F0C4"/>
    <a:srgbClr val="57091A"/>
    <a:srgbClr val="660066"/>
    <a:srgbClr val="003300"/>
    <a:srgbClr val="66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F4B85-8AFB-4019-9A79-90AFA8DD62FF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933C8-965F-4441-94AF-5735E65CA3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096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FE923B-FA61-4518-9E21-0DC95B6A0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988D59-50EE-4CB2-AACB-BB42C7265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390003-F41E-4E75-94BE-EB9878C1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CE8B1C-8A1E-4469-BCBB-577AA621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FBAAB9-15BB-4D65-9EC4-48409DD53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8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7B909-5455-4E58-B6F7-7285B433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BB4D49-05A2-4CD5-9B5F-C7342FAAD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CC749D-CB46-44FB-937B-53B86E76C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657430-7E07-4735-95A1-1565C6CD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8A07AB-81BE-4E8E-A93D-D262E3CD1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29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5ADF48-C915-4D24-BE06-9F4691F83C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A009AA-35CA-47EE-9424-75F9B3A03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2528CE-5091-49C9-AA5B-94AB63291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192D65-8960-41B8-9C8C-06CA91851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441106-825B-420C-8E8C-91118B3E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9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C3E1C8-35E7-4DD4-826E-FBF4677E7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9C659-F149-4482-B254-01BF0ABC8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BF6782-EE3E-46ED-8BD2-CA66E8049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B68229-0888-45B9-8022-F728EE7EF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B50782-D831-4D54-9216-7790F59E5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662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71B2F9-D019-4AB8-9B46-5219DA07E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39F6E0-7F52-4579-B870-8A1BDA3CF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CFE8AA-A5EF-4584-9999-F0468D3B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9E601A-718F-4737-B7F6-D5347B7D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6F5CBF-F251-4216-884A-27835568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1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BBF90A-0FD7-4BFB-9AB4-D64F10C45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2E46B-AC2A-4796-80F4-AAC636404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06A74C-40CC-4089-B456-B7C908A89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E26F70-D81C-4043-A6B6-ECB98B23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E55B74-951F-41F2-8DD3-F99D8058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EA1BAF-5C36-4CCF-8AC6-3CF66C9A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8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B6F34-5F14-4F4E-BC10-D727F1FC6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5F8A37-D4B2-43BD-BAE3-D09FCE660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FECC0C-F21C-476C-B07E-66F6279479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DA27830-EDE2-4EFF-A7EC-295C3EF96A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81C1CE-FEAF-447A-9822-24DBFA7252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0A9D26-14C8-40FE-BF6B-B99EC216C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6275A6A-895A-4BFE-A0EE-CA3D44F11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E40D8B5-5836-40C3-BC19-4CD53B6C6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89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4A3D2-3505-4AFA-B662-4E4D5A2F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749BAEB-ED13-4818-8FF1-2095CCB40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DA2BA2-882A-4A85-9B31-76E1A597D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80B56EA-CB1D-4AB2-AC03-ED238615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4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F93567-35B9-4712-9477-3DD49FDB4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95CBB24-29F9-4509-B664-0530530E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A5718C-8C0E-4111-B7DE-D43E417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9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D47B3-91CD-4E48-B943-85D3BC907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1285F9-9C5A-4EE9-8322-DF9DCDD6B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A678E4-A167-43F4-BB2E-50831FBC2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4FA6B8-5597-4806-8C9F-A763F39E2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0EC3A0-690A-4B93-BF31-E434BFC6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887579-687C-4476-869E-D3D66A157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63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75347B-4705-4AB9-9F3C-DB44E8DFA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637D77-ADA0-4C82-9F5A-3F8678E28B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250DEB-7AFE-40A0-AD11-BDEE511B8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880F4D-0D10-460C-B484-4D83A1AC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97D4A8-2990-4E21-A7C2-AC70220A5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F6A3FB-7929-40CF-BCEE-FD93429B4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7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A075D1-8AB7-4A24-AA03-B8037B7C8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53133D-46D9-4564-B785-44AD1C9CDB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3A92B8-B245-475D-AEE8-E88191B92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F7433-9328-42FE-BF96-54771A717CD5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71EC1F-C4DC-4F85-8020-56E383A84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F5C216-4690-426A-8875-59148CD951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2C804-BD3A-43F2-935E-53FF9D418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4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4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99943E0-3703-499D-A944-63B261BF2653}"/>
              </a:ext>
            </a:extLst>
          </p:cNvPr>
          <p:cNvSpPr/>
          <p:nvPr/>
        </p:nvSpPr>
        <p:spPr>
          <a:xfrm>
            <a:off x="1787967" y="1120676"/>
            <a:ext cx="963276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Слог.</a:t>
            </a:r>
          </a:p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Правила переноса слов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61" y="3645913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66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3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050DE8-5F75-4264-9451-B876A688B227}"/>
              </a:ext>
            </a:extLst>
          </p:cNvPr>
          <p:cNvSpPr/>
          <p:nvPr/>
        </p:nvSpPr>
        <p:spPr>
          <a:xfrm>
            <a:off x="221941" y="1172065"/>
            <a:ext cx="7483875" cy="184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 делятся на слоги. Например: 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Ма-ма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-ка, сок-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ви-ще</a:t>
            </a:r>
            <a:endParaRPr lang="ru-RU" sz="2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Слог</a:t>
            </a:r>
            <a:r>
              <a:rPr lang="ru-RU" sz="2000" b="1" dirty="0">
                <a:solidFill>
                  <a:srgbClr val="63527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один или несколько звуков, которые произносятся одним выдыхательным толчком воздуха: 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ре|ка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у|чи|тель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слоге есть только один гласный звук, именно он и образует слог.  Согласные звуки являются неслоговыми.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0473728-358E-4CF9-A5A2-3DA428A46F2A}"/>
              </a:ext>
            </a:extLst>
          </p:cNvPr>
          <p:cNvSpPr/>
          <p:nvPr/>
        </p:nvSpPr>
        <p:spPr>
          <a:xfrm>
            <a:off x="2687839" y="-115269"/>
            <a:ext cx="65251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Что такое слог ?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A050498-B04B-4C9F-ABBD-37D2CD6A61C5}"/>
              </a:ext>
            </a:extLst>
          </p:cNvPr>
          <p:cNvSpPr/>
          <p:nvPr/>
        </p:nvSpPr>
        <p:spPr>
          <a:xfrm>
            <a:off x="365604" y="3260687"/>
            <a:ext cx="5342444" cy="1160639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слове столько слогов, сколько в нём гласных звуков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(1 слог), </a:t>
            </a:r>
            <a:r>
              <a:rPr lang="ru-RU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ю|ла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(2 слога), </a:t>
            </a:r>
            <a:r>
              <a:rPr lang="ru-RU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у|че|ник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(3 слога).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125FA01-B877-4886-A9D0-D7957EE71FF5}"/>
              </a:ext>
            </a:extLst>
          </p:cNvPr>
          <p:cNvSpPr/>
          <p:nvPr/>
        </p:nvSpPr>
        <p:spPr>
          <a:xfrm>
            <a:off x="4170938" y="4662888"/>
            <a:ext cx="4864640" cy="2119876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Слог может состоять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одного гласного звука: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а|у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одного гласного и одного согласного звуков: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мо|ре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одного гласного и нескольких согласных звуков: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шкаф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лес|ной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EC663A8-CA02-4164-B476-D045F9555018}"/>
              </a:ext>
            </a:extLst>
          </p:cNvPr>
          <p:cNvSpPr/>
          <p:nvPr/>
        </p:nvSpPr>
        <p:spPr>
          <a:xfrm>
            <a:off x="7640818" y="883368"/>
            <a:ext cx="4519979" cy="3704284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 могут состоять из: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одного слога (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стриж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– односложные слова;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двух слогов (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ки|но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стра|на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тет|радь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двусложные слова;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трёх слогов (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со|ба|ка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ка|ра|ван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ма|лень|кий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трёхсложные слова;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четырёх и более слогов (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че|ре|па|ха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ве|ли|ко|леп|ный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ква|ли|фи|ка|ци|я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многосложные слова.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6234" y="4587652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34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8" y="0"/>
            <a:ext cx="12271899" cy="6858000"/>
          </a:xfrm>
          <a:prstGeom prst="rect">
            <a:avLst/>
          </a:prstGeom>
          <a:solidFill>
            <a:srgbClr val="FFFF00"/>
          </a:solidFill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9145" y="3294699"/>
            <a:ext cx="1775005" cy="186603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EF1CDB3-7620-4F75-9E73-64ED910F1C42}"/>
              </a:ext>
            </a:extLst>
          </p:cNvPr>
          <p:cNvSpPr/>
          <p:nvPr/>
        </p:nvSpPr>
        <p:spPr>
          <a:xfrm>
            <a:off x="272766" y="1823723"/>
            <a:ext cx="5423026" cy="2896049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45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русском языке есть разные по слышимости звуки: гласные звуки являются более звучными по сравнению с согласными звуками.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произношении слова согласные звуки «тянутся» к гласным, образуя вместе с гласными слог.</a:t>
            </a:r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5640AC0-2731-4699-8B3A-71D648EB4B09}"/>
              </a:ext>
            </a:extLst>
          </p:cNvPr>
          <p:cNvSpPr/>
          <p:nvPr/>
        </p:nvSpPr>
        <p:spPr>
          <a:xfrm>
            <a:off x="2147218" y="-115269"/>
            <a:ext cx="760637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Гласные и согласные </a:t>
            </a:r>
          </a:p>
          <a:p>
            <a:pPr algn="ctr"/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уквы и звуки  в слоге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C9F47C4-F7C1-40DB-B1C7-6F07E0915F09}"/>
              </a:ext>
            </a:extLst>
          </p:cNvPr>
          <p:cNvSpPr/>
          <p:nvPr/>
        </p:nvSpPr>
        <p:spPr>
          <a:xfrm>
            <a:off x="7725159" y="1697271"/>
            <a:ext cx="3950732" cy="1569660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Гласные звуки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образуют слоги, 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 слогообразующими</a:t>
            </a: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7CA58A-265D-4304-A5DB-61B7215B3163}"/>
              </a:ext>
            </a:extLst>
          </p:cNvPr>
          <p:cNvSpPr/>
          <p:nvPr/>
        </p:nvSpPr>
        <p:spPr>
          <a:xfrm>
            <a:off x="7979521" y="3867648"/>
            <a:ext cx="3628045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  <a:prstDash val="sysDash"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Согласные звуки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являются неслоговыми.</a:t>
            </a: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A4421B-79DE-4E72-AD08-89405F7D68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093" y="5991869"/>
            <a:ext cx="9986113" cy="13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34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44" y="12722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638" y="3901141"/>
            <a:ext cx="1775005" cy="186603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55801E0-A5DD-4403-A7A3-2442F02B9033}"/>
              </a:ext>
            </a:extLst>
          </p:cNvPr>
          <p:cNvSpPr/>
          <p:nvPr/>
        </p:nvSpPr>
        <p:spPr>
          <a:xfrm>
            <a:off x="5005366" y="3851258"/>
            <a:ext cx="3286378" cy="303256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середине слова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слог, как правило, оканчивается на гласный звук, а согласный или группа согласных, стоящих после гласного, обычно отходят к последующему слогу!</a:t>
            </a: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47700" algn="ctr" fontAlgn="base">
              <a:lnSpc>
                <a:spcPct val="107000"/>
              </a:lnSpc>
              <a:spcAft>
                <a:spcPts val="45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Но-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чник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по-ддать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647700" algn="ctr" fontAlgn="base">
              <a:lnSpc>
                <a:spcPct val="107000"/>
              </a:lnSpc>
              <a:spcAft>
                <a:spcPts val="450"/>
              </a:spcAft>
            </a:pP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ди-ктор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D5547AA-5ADA-47D0-9729-7A352BF4FAE5}"/>
              </a:ext>
            </a:extLst>
          </p:cNvPr>
          <p:cNvSpPr/>
          <p:nvPr/>
        </p:nvSpPr>
        <p:spPr>
          <a:xfrm>
            <a:off x="2666260" y="25779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60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75000"/>
                  </a:srgbClr>
                </a:solidFill>
              </a:rPr>
              <a:t>СЛОГ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0F9B964-66E9-41A8-A7C3-AE07B3F8AAD9}"/>
              </a:ext>
            </a:extLst>
          </p:cNvPr>
          <p:cNvSpPr/>
          <p:nvPr/>
        </p:nvSpPr>
        <p:spPr>
          <a:xfrm>
            <a:off x="2020584" y="1471521"/>
            <a:ext cx="3048000" cy="209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Открытый</a:t>
            </a: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оканчивается</a:t>
            </a: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гласный звук</a:t>
            </a: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Во-да,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-на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9C5FBE-C8C0-400A-9282-BA993F671335}"/>
              </a:ext>
            </a:extLst>
          </p:cNvPr>
          <p:cNvSpPr/>
          <p:nvPr/>
        </p:nvSpPr>
        <p:spPr>
          <a:xfrm>
            <a:off x="5945079" y="1427623"/>
            <a:ext cx="3521476" cy="2106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Закрытый </a:t>
            </a: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оканчивается </a:t>
            </a: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согласный звук.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47700" algn="ctr" fontAlgn="base">
              <a:lnSpc>
                <a:spcPct val="107000"/>
              </a:lnSpc>
              <a:spcAft>
                <a:spcPts val="450"/>
              </a:spcAft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Сон, лай-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i="1" dirty="0" err="1">
                <a:solidFill>
                  <a:schemeClr val="accent6">
                    <a:lumMod val="75000"/>
                  </a:schemeClr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ер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77A4DFF7-DE6D-4F63-A8CB-F9405EEA6B9C}"/>
              </a:ext>
            </a:extLst>
          </p:cNvPr>
          <p:cNvCxnSpPr/>
          <p:nvPr/>
        </p:nvCxnSpPr>
        <p:spPr>
          <a:xfrm flipH="1">
            <a:off x="4021584" y="1100831"/>
            <a:ext cx="887767" cy="37069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C8A6A4E1-4AC6-4193-AAE5-7887446DF101}"/>
              </a:ext>
            </a:extLst>
          </p:cNvPr>
          <p:cNvCxnSpPr>
            <a:cxnSpLocks/>
          </p:cNvCxnSpPr>
          <p:nvPr/>
        </p:nvCxnSpPr>
        <p:spPr>
          <a:xfrm>
            <a:off x="6496249" y="1079504"/>
            <a:ext cx="863339" cy="39201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90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9" y="3534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FF08AA-349E-4668-A13E-73DA0E5FBB53}"/>
              </a:ext>
            </a:extLst>
          </p:cNvPr>
          <p:cNvSpPr/>
          <p:nvPr/>
        </p:nvSpPr>
        <p:spPr>
          <a:xfrm>
            <a:off x="1224766" y="-219784"/>
            <a:ext cx="8825108" cy="1197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Обратите внимание!</a:t>
            </a:r>
            <a:endParaRPr lang="ru-RU" sz="7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E595AAF-7A37-4021-AF54-1520619D7DD6}"/>
              </a:ext>
            </a:extLst>
          </p:cNvPr>
          <p:cNvSpPr/>
          <p:nvPr/>
        </p:nvSpPr>
        <p:spPr>
          <a:xfrm>
            <a:off x="485161" y="1013513"/>
            <a:ext cx="6096000" cy="2046009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Иногда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слове могут писаться два согласных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звучать один, например: 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зж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ить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[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иж:ы́т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’].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в данном случае выделяются два слога:</a:t>
            </a:r>
          </a:p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и-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зжить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Деление на части 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из-жить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соответствует правилам переноса слова, а не делению на слоги!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1D70977-E263-40C0-9BC0-0B1F03F5B121}"/>
              </a:ext>
            </a:extLst>
          </p:cNvPr>
          <p:cNvSpPr/>
          <p:nvPr/>
        </p:nvSpPr>
        <p:spPr>
          <a:xfrm>
            <a:off x="78769" y="3314646"/>
            <a:ext cx="7081364" cy="1716688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 часто ошибки наблюдаются при выделении слогов у форм глаголов, оканчивающихся на 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Деление 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вить-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жмёт-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является делением на части для переноса, а не делением на слоги, поскольку в таких формах сочетание букв 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тс, </a:t>
            </a:r>
            <a:r>
              <a:rPr lang="ru-RU" sz="20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тьс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звучит как один звук </a:t>
            </a:r>
            <a:r>
              <a:rPr lang="ru-RU" sz="2000" b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[ц]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198CE83-B622-4387-BD25-53F7E2DDDD4D}"/>
              </a:ext>
            </a:extLst>
          </p:cNvPr>
          <p:cNvSpPr/>
          <p:nvPr/>
        </p:nvSpPr>
        <p:spPr>
          <a:xfrm>
            <a:off x="7503233" y="965809"/>
            <a:ext cx="4537753" cy="3367397"/>
          </a:xfrm>
          <a:prstGeom prst="rect">
            <a:avLst/>
          </a:prstGeom>
          <a:solidFill>
            <a:srgbClr val="FFFF00"/>
          </a:solidFill>
          <a:ln w="28575">
            <a:solidFill>
              <a:srgbClr val="C00000"/>
            </a:solidFill>
            <a:prstDash val="sysDash"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делении на слоги сочетания букв 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тс, </a:t>
            </a:r>
            <a:r>
              <a:rPr lang="ru-RU" sz="20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тьс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целиком отходят к последующему слогу:</a:t>
            </a:r>
          </a:p>
          <a:p>
            <a:pPr algn="ctr" fontAlgn="base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ви-ться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жмё-тся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середине слова закрытые слоги могут образовывать лишь непарные звонкие согласные: </a:t>
            </a:r>
          </a:p>
          <a:p>
            <a:pPr lvl="0" algn="ctr">
              <a:lnSpc>
                <a:spcPct val="107000"/>
              </a:lnSpc>
              <a:spcAft>
                <a:spcPts val="45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 j ], [р], [р’], [л], [л’], [м], [м’], [н], [н’].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47700" algn="just" fontAlgn="base">
              <a:lnSpc>
                <a:spcPct val="107000"/>
              </a:lnSpc>
              <a:spcAft>
                <a:spcPts val="45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-ка, Со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нь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-ка, со-ло</a:t>
            </a:r>
            <a:r>
              <a:rPr lang="ru-RU" sz="20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053" y="4257479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713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8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7688B77-6ECF-444B-98D8-859D0B3E7A9F}"/>
              </a:ext>
            </a:extLst>
          </p:cNvPr>
          <p:cNvSpPr/>
          <p:nvPr/>
        </p:nvSpPr>
        <p:spPr>
          <a:xfrm>
            <a:off x="495321" y="958731"/>
            <a:ext cx="11658209" cy="3844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Lato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сочетании нескольких согласных в середине слова: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45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 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одинаковых согласных обязательно отходят к последующему слогу.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450"/>
              </a:spcAft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О-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тт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ечь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да-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45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 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и более согласных обычно отходят к последующему слогу.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07000"/>
              </a:lnSpc>
              <a:spcAft>
                <a:spcPts val="450"/>
              </a:spcAft>
            </a:pP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Ша-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пк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ра-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>
              <a:lnSpc>
                <a:spcPct val="107000"/>
              </a:lnSpc>
              <a:spcAft>
                <a:spcPts val="450"/>
              </a:spcAft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Исключение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составляют сочетания согласных, в которых первым является непарный звонкий (буквы </a:t>
            </a:r>
            <a:r>
              <a:rPr lang="ru-RU" sz="24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р, 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рь</a:t>
            </a:r>
            <a:r>
              <a:rPr lang="ru-RU" sz="24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л, ль, м, 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мь</a:t>
            </a:r>
            <a:r>
              <a:rPr lang="ru-RU" sz="24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н, </a:t>
            </a:r>
            <a:r>
              <a:rPr lang="ru-RU" sz="2400" b="1" i="1" dirty="0" err="1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нь</a:t>
            </a:r>
            <a:r>
              <a:rPr lang="ru-RU" sz="2400" b="1" i="1" dirty="0">
                <a:solidFill>
                  <a:srgbClr val="CC00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й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Мар-ка, зорь-ка, 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-ка, </a:t>
            </a:r>
            <a:r>
              <a:rPr lang="ru-RU" sz="2400" b="1" i="1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стель</a:t>
            </a: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-ка, дам-ка, бан-ка, бань-ка, лай-ка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10024F7-083C-4971-8862-897FC42F3CCD}"/>
              </a:ext>
            </a:extLst>
          </p:cNvPr>
          <p:cNvSpPr/>
          <p:nvPr/>
        </p:nvSpPr>
        <p:spPr>
          <a:xfrm>
            <a:off x="1224766" y="-219784"/>
            <a:ext cx="8825108" cy="1197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7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Обратите внимание!</a:t>
            </a:r>
            <a:endParaRPr lang="ru-RU" sz="7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0574" y="4725629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15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8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74CB443-7E87-4700-81BC-E20B796C1BA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20000" contrast="20000"/>
          </a:blip>
          <a:stretch>
            <a:fillRect/>
          </a:stretch>
        </p:blipFill>
        <p:spPr>
          <a:xfrm>
            <a:off x="1649774" y="614229"/>
            <a:ext cx="9058863" cy="514265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E05F1FA-E811-48C4-9780-7A0DDCD06782}"/>
              </a:ext>
            </a:extLst>
          </p:cNvPr>
          <p:cNvSpPr/>
          <p:nvPr/>
        </p:nvSpPr>
        <p:spPr>
          <a:xfrm>
            <a:off x="2149898" y="-189380"/>
            <a:ext cx="805861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Правила переноса слов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9" y="3610403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65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9" y="51411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2E62D00-6376-46E9-A32E-8AB35EC26D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55995" y="408290"/>
            <a:ext cx="8156074" cy="614424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27630D-2053-40FB-BD20-2C3B4827BC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161" y="3645913"/>
            <a:ext cx="1775005" cy="18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061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035B43-91B4-4298-B42F-5CB80E41A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1899" cy="6858000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1F7462C-E4FD-4146-994D-09F3AA9C7746}"/>
              </a:ext>
            </a:extLst>
          </p:cNvPr>
          <p:cNvSpPr/>
          <p:nvPr/>
        </p:nvSpPr>
        <p:spPr>
          <a:xfrm>
            <a:off x="9772110" y="5335479"/>
            <a:ext cx="24198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Автор презентации: Морозова М.С.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FAB33B6-CA55-435B-A9C0-9224F7A7D1E9}"/>
              </a:ext>
            </a:extLst>
          </p:cNvPr>
          <p:cNvSpPr/>
          <p:nvPr/>
        </p:nvSpPr>
        <p:spPr>
          <a:xfrm>
            <a:off x="1438182" y="876190"/>
            <a:ext cx="12192000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Желаю </a:t>
            </a:r>
          </a:p>
          <a:p>
            <a:pPr algn="ctr"/>
            <a:r>
              <a:rPr lang="ru-RU" sz="13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спехов 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2F4B18-29AB-4AFD-8518-CDD62214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3984" y="648070"/>
            <a:ext cx="3715433" cy="389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179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688</Words>
  <Application>Microsoft Office PowerPoint</Application>
  <PresentationFormat>Широкоэкранный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inherit</vt:lpstr>
      <vt:lpstr>Lato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14</cp:revision>
  <dcterms:created xsi:type="dcterms:W3CDTF">2023-01-02T10:59:28Z</dcterms:created>
  <dcterms:modified xsi:type="dcterms:W3CDTF">2023-01-02T17:27:36Z</dcterms:modified>
</cp:coreProperties>
</file>