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2" r:id="rId3"/>
    <p:sldId id="259" r:id="rId4"/>
    <p:sldId id="257" r:id="rId5"/>
    <p:sldId id="258" r:id="rId6"/>
    <p:sldId id="260"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672" y="-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a:xfrm>
            <a:off x="2692397" y="5037663"/>
            <a:ext cx="5214635" cy="279400"/>
          </a:xfrm>
        </p:spPr>
        <p:txBody>
          <a:bodyPr/>
          <a:lstStyle/>
          <a:p>
            <a:endParaRPr lang="ru-RU"/>
          </a:p>
        </p:txBody>
      </p:sp>
      <p:sp>
        <p:nvSpPr>
          <p:cNvPr id="6" name="Slide Number Placeholder 5"/>
          <p:cNvSpPr>
            <a:spLocks noGrp="1"/>
          </p:cNvSpPr>
          <p:nvPr>
            <p:ph type="sldNum" sz="quarter" idx="12"/>
          </p:nvPr>
        </p:nvSpPr>
        <p:spPr>
          <a:xfrm>
            <a:off x="8956900" y="5037663"/>
            <a:ext cx="551167" cy="279400"/>
          </a:xfrm>
        </p:spPr>
        <p:txBody>
          <a:bodyPr/>
          <a:lstStyle/>
          <a:p>
            <a:fld id="{CCB069DD-0E0C-4A22-B029-E542826EC3DE}" type="slidenum">
              <a:rPr lang="ru-RU" smtClean="0"/>
              <a:t>‹#›</a:t>
            </a:fld>
            <a:endParaRPr lang="ru-RU"/>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7068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DF5CC9F-2EA3-4C10-BE34-E33FC2D32553}" type="datetimeFigureOut">
              <a:rPr lang="ru-RU" smtClean="0"/>
              <a:t>13.11.2022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B069DD-0E0C-4A22-B029-E542826EC3DE}" type="slidenum">
              <a:rPr lang="ru-RU" smtClean="0"/>
              <a:t>‹#›</a:t>
            </a:fld>
            <a:endParaRPr lang="ru-RU"/>
          </a:p>
        </p:txBody>
      </p:sp>
    </p:spTree>
    <p:extLst>
      <p:ext uri="{BB962C8B-B14F-4D97-AF65-F5344CB8AC3E}">
        <p14:creationId xmlns:p14="http://schemas.microsoft.com/office/powerpoint/2010/main" val="825474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B069DD-0E0C-4A22-B029-E542826EC3DE}" type="slidenum">
              <a:rPr lang="ru-RU" smtClean="0"/>
              <a:t>‹#›</a:t>
            </a:fld>
            <a:endParaRPr lang="ru-RU"/>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94550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B069DD-0E0C-4A22-B029-E542826EC3DE}" type="slidenum">
              <a:rPr lang="ru-RU" smtClean="0"/>
              <a:t>‹#›</a:t>
            </a:fld>
            <a:endParaRPr lang="ru-RU"/>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73721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B069DD-0E0C-4A22-B029-E542826EC3DE}" type="slidenum">
              <a:rPr lang="ru-RU" smtClean="0"/>
              <a:t>‹#›</a:t>
            </a:fld>
            <a:endParaRPr lang="ru-RU"/>
          </a:p>
        </p:txBody>
      </p:sp>
    </p:spTree>
    <p:extLst>
      <p:ext uri="{BB962C8B-B14F-4D97-AF65-F5344CB8AC3E}">
        <p14:creationId xmlns:p14="http://schemas.microsoft.com/office/powerpoint/2010/main" val="5277836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B069DD-0E0C-4A22-B029-E542826EC3DE}" type="slidenum">
              <a:rPr lang="ru-RU" smtClean="0"/>
              <a:t>‹#›</a:t>
            </a:fld>
            <a:endParaRPr lang="ru-RU"/>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797396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B069DD-0E0C-4A22-B029-E542826EC3DE}" type="slidenum">
              <a:rPr lang="ru-RU" smtClean="0"/>
              <a:t>‹#›</a:t>
            </a:fld>
            <a:endParaRPr lang="ru-RU"/>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05248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B069DD-0E0C-4A22-B029-E542826EC3DE}" type="slidenum">
              <a:rPr lang="ru-RU" smtClean="0"/>
              <a:t>‹#›</a:t>
            </a:fld>
            <a:endParaRPr lang="ru-RU"/>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48017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B069DD-0E0C-4A22-B029-E542826EC3DE}" type="slidenum">
              <a:rPr lang="ru-RU" smtClean="0"/>
              <a:t>‹#›</a:t>
            </a:fld>
            <a:endParaRPr lang="ru-RU"/>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1325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B069DD-0E0C-4A22-B029-E542826EC3DE}" type="slidenum">
              <a:rPr lang="ru-RU" smtClean="0"/>
              <a:t>‹#›</a:t>
            </a:fld>
            <a:endParaRPr lang="ru-RU"/>
          </a:p>
        </p:txBody>
      </p:sp>
    </p:spTree>
    <p:extLst>
      <p:ext uri="{BB962C8B-B14F-4D97-AF65-F5344CB8AC3E}">
        <p14:creationId xmlns:p14="http://schemas.microsoft.com/office/powerpoint/2010/main" val="2249862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DF5CC9F-2EA3-4C10-BE34-E33FC2D32553}" type="datetimeFigureOut">
              <a:rPr lang="ru-RU" smtClean="0"/>
              <a:t>13.11.2022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B069DD-0E0C-4A22-B029-E542826EC3DE}" type="slidenum">
              <a:rPr lang="ru-RU" smtClean="0"/>
              <a:t>‹#›</a:t>
            </a:fld>
            <a:endParaRPr lang="ru-RU"/>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1945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DF5CC9F-2EA3-4C10-BE34-E33FC2D32553}" type="datetimeFigureOut">
              <a:rPr lang="ru-RU" smtClean="0"/>
              <a:t>13.11.2022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B069DD-0E0C-4A22-B029-E542826EC3DE}" type="slidenum">
              <a:rPr lang="ru-RU" smtClean="0"/>
              <a:t>‹#›</a:t>
            </a:fld>
            <a:endParaRPr lang="ru-RU"/>
          </a:p>
        </p:txBody>
      </p:sp>
    </p:spTree>
    <p:extLst>
      <p:ext uri="{BB962C8B-B14F-4D97-AF65-F5344CB8AC3E}">
        <p14:creationId xmlns:p14="http://schemas.microsoft.com/office/powerpoint/2010/main" val="1556285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DF5CC9F-2EA3-4C10-BE34-E33FC2D32553}" type="datetimeFigureOut">
              <a:rPr lang="ru-RU" smtClean="0"/>
              <a:t>13.11.2022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CB069DD-0E0C-4A22-B029-E542826EC3DE}" type="slidenum">
              <a:rPr lang="ru-RU" smtClean="0"/>
              <a:t>‹#›</a:t>
            </a:fld>
            <a:endParaRPr lang="ru-RU"/>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09242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DF5CC9F-2EA3-4C10-BE34-E33FC2D32553}" type="datetimeFigureOut">
              <a:rPr lang="ru-RU" smtClean="0"/>
              <a:t>13.11.2022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CB069DD-0E0C-4A22-B029-E542826EC3DE}" type="slidenum">
              <a:rPr lang="ru-RU" smtClean="0"/>
              <a:t>‹#›</a:t>
            </a:fld>
            <a:endParaRPr lang="ru-RU"/>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5571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F5CC9F-2EA3-4C10-BE34-E33FC2D32553}" type="datetimeFigureOut">
              <a:rPr lang="ru-RU" smtClean="0"/>
              <a:t>13.11.2022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CB069DD-0E0C-4A22-B029-E542826EC3DE}" type="slidenum">
              <a:rPr lang="ru-RU" smtClean="0"/>
              <a:t>‹#›</a:t>
            </a:fld>
            <a:endParaRPr lang="ru-RU"/>
          </a:p>
        </p:txBody>
      </p:sp>
    </p:spTree>
    <p:extLst>
      <p:ext uri="{BB962C8B-B14F-4D97-AF65-F5344CB8AC3E}">
        <p14:creationId xmlns:p14="http://schemas.microsoft.com/office/powerpoint/2010/main" val="745329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DF5CC9F-2EA3-4C10-BE34-E33FC2D32553}" type="datetimeFigureOut">
              <a:rPr lang="ru-RU" smtClean="0"/>
              <a:t>13.11.2022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B069DD-0E0C-4A22-B029-E542826EC3DE}" type="slidenum">
              <a:rPr lang="ru-RU" smtClean="0"/>
              <a:t>‹#›</a:t>
            </a:fld>
            <a:endParaRPr lang="ru-RU"/>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38317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ru-RU" smtClean="0"/>
              <a:t>Образец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DF5CC9F-2EA3-4C10-BE34-E33FC2D32553}" type="datetimeFigureOut">
              <a:rPr lang="ru-RU" smtClean="0"/>
              <a:t>13.11.2022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B069DD-0E0C-4A22-B029-E542826EC3DE}" type="slidenum">
              <a:rPr lang="ru-RU" smtClean="0"/>
              <a:t>‹#›</a:t>
            </a:fld>
            <a:endParaRPr lang="ru-RU"/>
          </a:p>
        </p:txBody>
      </p:sp>
    </p:spTree>
    <p:extLst>
      <p:ext uri="{BB962C8B-B14F-4D97-AF65-F5344CB8AC3E}">
        <p14:creationId xmlns:p14="http://schemas.microsoft.com/office/powerpoint/2010/main" val="3809299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DF5CC9F-2EA3-4C10-BE34-E33FC2D32553}" type="datetimeFigureOut">
              <a:rPr lang="ru-RU" smtClean="0"/>
              <a:t>13.11.2022</a:t>
            </a:fld>
            <a:endParaRPr lang="ru-RU"/>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CB069DD-0E0C-4A22-B029-E542826EC3DE}" type="slidenum">
              <a:rPr lang="ru-RU" smtClean="0"/>
              <a:t>‹#›</a:t>
            </a:fld>
            <a:endParaRPr lang="ru-RU"/>
          </a:p>
        </p:txBody>
      </p:sp>
    </p:spTree>
    <p:extLst>
      <p:ext uri="{BB962C8B-B14F-4D97-AF65-F5344CB8AC3E}">
        <p14:creationId xmlns:p14="http://schemas.microsoft.com/office/powerpoint/2010/main" val="135160665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Самые популярные яды и отравления.</a:t>
            </a:r>
            <a:endParaRPr lang="ru-RU" dirty="0"/>
          </a:p>
        </p:txBody>
      </p:sp>
      <p:sp>
        <p:nvSpPr>
          <p:cNvPr id="3" name="Подзаголовок 2"/>
          <p:cNvSpPr>
            <a:spLocks noGrp="1"/>
          </p:cNvSpPr>
          <p:nvPr>
            <p:ph type="subTitle" idx="1"/>
          </p:nvPr>
        </p:nvSpPr>
        <p:spPr/>
        <p:txBody>
          <a:bodyPr/>
          <a:lstStyle/>
          <a:p>
            <a:r>
              <a:rPr lang="ru-RU" dirty="0" smtClean="0"/>
              <a:t> </a:t>
            </a:r>
            <a:endParaRPr lang="ru-RU" dirty="0"/>
          </a:p>
        </p:txBody>
      </p:sp>
    </p:spTree>
    <p:extLst>
      <p:ext uri="{BB962C8B-B14F-4D97-AF65-F5344CB8AC3E}">
        <p14:creationId xmlns:p14="http://schemas.microsoft.com/office/powerpoint/2010/main" val="2737664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Цианид</a:t>
            </a:r>
          </a:p>
        </p:txBody>
      </p:sp>
      <p:sp>
        <p:nvSpPr>
          <p:cNvPr id="3" name="Объект 2"/>
          <p:cNvSpPr>
            <a:spLocks noGrp="1"/>
          </p:cNvSpPr>
          <p:nvPr>
            <p:ph idx="1"/>
          </p:nvPr>
        </p:nvSpPr>
        <p:spPr>
          <a:xfrm>
            <a:off x="665019" y="2511883"/>
            <a:ext cx="5846618" cy="3363985"/>
          </a:xfrm>
        </p:spPr>
        <p:txBody>
          <a:bodyPr>
            <a:noAutofit/>
          </a:bodyPr>
          <a:lstStyle/>
          <a:p>
            <a:pPr marL="0" indent="0">
              <a:buNone/>
            </a:pPr>
            <a:r>
              <a:rPr lang="ru-RU" sz="2050" dirty="0"/>
              <a:t>Цианид – смертельный яд в результате отравления которым наступает внутренняя асфиксия. Смертельная доза цианида для человека составляет 1, 5 мг. на килограмм веса тела. Цианид обычно зашивали в ворот рубахи разведчиков и шпионов. Кроме того, в газообразном виде яд использовался в нацистской Германии, для массового убийства в газовых камерах, во время холокоста. Доказанный факт, что Распутин был отравлен несколькими смертельными порциями цианида, однако так и не умер, а был утоплен.</a:t>
            </a:r>
          </a:p>
        </p:txBody>
      </p:sp>
      <p:pic>
        <p:nvPicPr>
          <p:cNvPr id="4" name="Рисунок 3"/>
          <p:cNvPicPr>
            <a:picLocks noChangeAspect="1"/>
          </p:cNvPicPr>
          <p:nvPr/>
        </p:nvPicPr>
        <p:blipFill>
          <a:blip r:embed="rId2"/>
          <a:stretch>
            <a:fillRect/>
          </a:stretch>
        </p:blipFill>
        <p:spPr>
          <a:xfrm>
            <a:off x="6511636" y="2511883"/>
            <a:ext cx="5195455" cy="3363985"/>
          </a:xfrm>
          <a:prstGeom prst="rect">
            <a:avLst/>
          </a:prstGeom>
        </p:spPr>
      </p:pic>
    </p:spTree>
    <p:extLst>
      <p:ext uri="{BB962C8B-B14F-4D97-AF65-F5344CB8AC3E}">
        <p14:creationId xmlns:p14="http://schemas.microsoft.com/office/powerpoint/2010/main" val="1107113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2. </a:t>
            </a:r>
            <a:r>
              <a:rPr lang="ru-RU" dirty="0" err="1"/>
              <a:t>Ботулотоксин</a:t>
            </a:r>
            <a:endParaRPr lang="ru-RU" dirty="0"/>
          </a:p>
        </p:txBody>
      </p:sp>
      <p:sp>
        <p:nvSpPr>
          <p:cNvPr id="3" name="Объект 2"/>
          <p:cNvSpPr>
            <a:spLocks noGrp="1"/>
          </p:cNvSpPr>
          <p:nvPr>
            <p:ph idx="1"/>
          </p:nvPr>
        </p:nvSpPr>
        <p:spPr>
          <a:xfrm>
            <a:off x="1295400" y="2496235"/>
            <a:ext cx="5354781" cy="3433605"/>
          </a:xfrm>
        </p:spPr>
        <p:txBody>
          <a:bodyPr>
            <a:normAutofit lnSpcReduction="10000"/>
          </a:bodyPr>
          <a:lstStyle/>
          <a:p>
            <a:pPr marL="0" indent="0">
              <a:buNone/>
            </a:pPr>
            <a:r>
              <a:rPr lang="ru-RU" dirty="0" err="1"/>
              <a:t>Ботулотоксин</a:t>
            </a:r>
            <a:r>
              <a:rPr lang="ru-RU" dirty="0"/>
              <a:t> — мощнейший яд из известных науке органических токсинов и веществ в целом. Яд вызывает тяжкое токсическое поражение — ботулизм. Смерть наступает от гипоксии, вызванной нарушением обменных процессов кислорода, асфиксией дыхательных путей, параличом дыхательной мускулатуры и сердечной мышцы.</a:t>
            </a:r>
          </a:p>
        </p:txBody>
      </p:sp>
      <p:pic>
        <p:nvPicPr>
          <p:cNvPr id="4" name="Рисунок 3"/>
          <p:cNvPicPr>
            <a:picLocks noChangeAspect="1"/>
          </p:cNvPicPr>
          <p:nvPr/>
        </p:nvPicPr>
        <p:blipFill>
          <a:blip r:embed="rId2"/>
          <a:stretch>
            <a:fillRect/>
          </a:stretch>
        </p:blipFill>
        <p:spPr>
          <a:xfrm>
            <a:off x="6650182" y="2496235"/>
            <a:ext cx="5070764" cy="3433605"/>
          </a:xfrm>
          <a:prstGeom prst="rect">
            <a:avLst/>
          </a:prstGeom>
        </p:spPr>
      </p:pic>
    </p:spTree>
    <p:extLst>
      <p:ext uri="{BB962C8B-B14F-4D97-AF65-F5344CB8AC3E}">
        <p14:creationId xmlns:p14="http://schemas.microsoft.com/office/powerpoint/2010/main" val="2488293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1. Мышьяк</a:t>
            </a:r>
          </a:p>
        </p:txBody>
      </p:sp>
      <p:sp>
        <p:nvSpPr>
          <p:cNvPr id="3" name="Объект 2"/>
          <p:cNvSpPr>
            <a:spLocks noGrp="1"/>
          </p:cNvSpPr>
          <p:nvPr>
            <p:ph idx="1"/>
          </p:nvPr>
        </p:nvSpPr>
        <p:spPr>
          <a:xfrm>
            <a:off x="1295401" y="2535382"/>
            <a:ext cx="6735042" cy="3844748"/>
          </a:xfrm>
        </p:spPr>
        <p:txBody>
          <a:bodyPr/>
          <a:lstStyle/>
          <a:p>
            <a:pPr marL="0" indent="0">
              <a:buNone/>
            </a:pPr>
            <a:r>
              <a:rPr lang="ru-RU" dirty="0"/>
              <a:t>Мышьяк был признан «королём ядов». При отравлении мышьяком наблюдаются симптомы схожие с симптомами холеры (боли в животе, рвота, понос). Мышьяк, как и Белладонна (пункт 8) в старину использовался женщинами для того, чтобы сделать своё лицо бледно-белым. Существует предположение, будто соединениями мышьяка был отравлен Наполеон на острове Святой Елены.</a:t>
            </a:r>
          </a:p>
        </p:txBody>
      </p:sp>
      <p:pic>
        <p:nvPicPr>
          <p:cNvPr id="4" name="Рисунок 3"/>
          <p:cNvPicPr>
            <a:picLocks noChangeAspect="1"/>
          </p:cNvPicPr>
          <p:nvPr/>
        </p:nvPicPr>
        <p:blipFill>
          <a:blip r:embed="rId2"/>
          <a:stretch>
            <a:fillRect/>
          </a:stretch>
        </p:blipFill>
        <p:spPr>
          <a:xfrm>
            <a:off x="8030443" y="2535382"/>
            <a:ext cx="3675858" cy="3844748"/>
          </a:xfrm>
          <a:prstGeom prst="rect">
            <a:avLst/>
          </a:prstGeom>
        </p:spPr>
      </p:pic>
    </p:spTree>
    <p:extLst>
      <p:ext uri="{BB962C8B-B14F-4D97-AF65-F5344CB8AC3E}">
        <p14:creationId xmlns:p14="http://schemas.microsoft.com/office/powerpoint/2010/main" val="3416553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8762" y="3740727"/>
            <a:ext cx="11208326" cy="790355"/>
          </a:xfrm>
        </p:spPr>
        <p:txBody>
          <a:bodyPr>
            <a:normAutofit/>
          </a:bodyPr>
          <a:lstStyle/>
          <a:p>
            <a:r>
              <a:rPr lang="ru-RU" sz="4500" dirty="0" smtClean="0"/>
              <a:t>Восемь </a:t>
            </a:r>
            <a:r>
              <a:rPr lang="ru-RU" sz="4500" dirty="0"/>
              <a:t>самых громких </a:t>
            </a:r>
            <a:r>
              <a:rPr lang="ru-RU" sz="4500" dirty="0" smtClean="0"/>
              <a:t>отравлений в истории.</a:t>
            </a:r>
            <a:endParaRPr lang="ru-RU" sz="4500" dirty="0"/>
          </a:p>
        </p:txBody>
      </p:sp>
      <p:pic>
        <p:nvPicPr>
          <p:cNvPr id="4" name="Рисунок 3"/>
          <p:cNvPicPr>
            <a:picLocks noChangeAspect="1"/>
          </p:cNvPicPr>
          <p:nvPr/>
        </p:nvPicPr>
        <p:blipFill>
          <a:blip r:embed="rId2"/>
          <a:stretch>
            <a:fillRect/>
          </a:stretch>
        </p:blipFill>
        <p:spPr>
          <a:xfrm>
            <a:off x="4076330" y="595745"/>
            <a:ext cx="4053191" cy="3047999"/>
          </a:xfrm>
          <a:prstGeom prst="rect">
            <a:avLst/>
          </a:prstGeom>
        </p:spPr>
      </p:pic>
    </p:spTree>
    <p:extLst>
      <p:ext uri="{BB962C8B-B14F-4D97-AF65-F5344CB8AC3E}">
        <p14:creationId xmlns:p14="http://schemas.microsoft.com/office/powerpoint/2010/main" val="1417792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1. </a:t>
            </a:r>
            <a:r>
              <a:rPr lang="ru-RU" dirty="0" smtClean="0"/>
              <a:t>Понт Митридат </a:t>
            </a:r>
            <a:r>
              <a:rPr lang="en-US" dirty="0"/>
              <a:t>VI</a:t>
            </a:r>
            <a:endParaRPr lang="ru-RU" dirty="0"/>
          </a:p>
        </p:txBody>
      </p:sp>
      <p:sp>
        <p:nvSpPr>
          <p:cNvPr id="3" name="Объект 2"/>
          <p:cNvSpPr>
            <a:spLocks noGrp="1"/>
          </p:cNvSpPr>
          <p:nvPr>
            <p:ph idx="1"/>
          </p:nvPr>
        </p:nvSpPr>
        <p:spPr/>
        <p:txBody>
          <a:bodyPr>
            <a:normAutofit lnSpcReduction="10000"/>
          </a:bodyPr>
          <a:lstStyle/>
          <a:p>
            <a:pPr marL="0" indent="0">
              <a:buNone/>
            </a:pPr>
            <a:r>
              <a:rPr lang="ru-RU" dirty="0"/>
              <a:t>То, как боялись в древности отравителей и ядов, наглядно демонстрирует история царя Понта Митридата VI, который, не желая повторять судьбу отравленного врагами отца, с детства приучал свой организм к различным ядам. Он регулярно принимал яды, постепенно увеличивал дозы и со временем приучил к ним свой организм.</a:t>
            </a:r>
          </a:p>
          <a:p>
            <a:pPr marL="0" indent="0">
              <a:buNone/>
            </a:pPr>
            <a:r>
              <a:rPr lang="ru-RU" dirty="0" smtClean="0"/>
              <a:t>Когда </a:t>
            </a:r>
            <a:r>
              <a:rPr lang="ru-RU" dirty="0"/>
              <a:t>же Митридату понадобилось покончить с жизнью, ему пришлось броситься на меч, потому что яды были бессильны убить его. Неизвестно, насколько соответствует действительности эта легенда, но привыкание к ядам в токсикологии и сейчас называют «</a:t>
            </a:r>
            <a:r>
              <a:rPr lang="ru-RU" dirty="0" err="1"/>
              <a:t>митридатизмом</a:t>
            </a:r>
            <a:r>
              <a:rPr lang="ru-RU" dirty="0"/>
              <a:t>».</a:t>
            </a:r>
          </a:p>
        </p:txBody>
      </p:sp>
    </p:spTree>
    <p:extLst>
      <p:ext uri="{BB962C8B-B14F-4D97-AF65-F5344CB8AC3E}">
        <p14:creationId xmlns:p14="http://schemas.microsoft.com/office/powerpoint/2010/main" val="1401871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497223"/>
            <a:ext cx="9601196" cy="1303867"/>
          </a:xfrm>
        </p:spPr>
        <p:txBody>
          <a:bodyPr/>
          <a:lstStyle/>
          <a:p>
            <a:r>
              <a:rPr lang="ru-RU" dirty="0" smtClean="0"/>
              <a:t>2. Александр Македонский</a:t>
            </a:r>
            <a:endParaRPr lang="ru-RU" dirty="0"/>
          </a:p>
        </p:txBody>
      </p:sp>
      <p:sp>
        <p:nvSpPr>
          <p:cNvPr id="3" name="Объект 2"/>
          <p:cNvSpPr>
            <a:spLocks noGrp="1"/>
          </p:cNvSpPr>
          <p:nvPr>
            <p:ph idx="1"/>
          </p:nvPr>
        </p:nvSpPr>
        <p:spPr>
          <a:xfrm>
            <a:off x="471056" y="1496291"/>
            <a:ext cx="11263744" cy="4890653"/>
          </a:xfrm>
        </p:spPr>
        <p:txBody>
          <a:bodyPr>
            <a:normAutofit fontScale="85000" lnSpcReduction="10000"/>
          </a:bodyPr>
          <a:lstStyle/>
          <a:p>
            <a:pPr marL="0" indent="0">
              <a:buNone/>
            </a:pPr>
            <a:r>
              <a:rPr lang="ru-RU" dirty="0"/>
              <a:t>Александр Великий скончался в Вавилоне 13 июня 323 года до н.э. на 33-м году жизни. Самой сенсационной версией смерти, естественно, является отравление. Главной обвиняемой считается одна из жен Александра, которая якобы отравила его малоизвестным в те времена ядом, полученным из растения </a:t>
            </a:r>
            <a:r>
              <a:rPr lang="ru-RU" b="1" dirty="0"/>
              <a:t>стрихнин</a:t>
            </a:r>
            <a:r>
              <a:rPr lang="ru-RU" dirty="0"/>
              <a:t>. По версии писателя-историка </a:t>
            </a:r>
            <a:r>
              <a:rPr lang="ru-RU" dirty="0" err="1"/>
              <a:t>Грэма</a:t>
            </a:r>
            <a:r>
              <a:rPr lang="ru-RU" dirty="0"/>
              <a:t> </a:t>
            </a:r>
            <a:r>
              <a:rPr lang="ru-RU" dirty="0" err="1"/>
              <a:t>Филлипса</a:t>
            </a:r>
            <a:r>
              <a:rPr lang="ru-RU" dirty="0"/>
              <a:t>, персидская царевна Роксана отравила мужа за то, что он взял другую жену. Возможно, она приревновала известного своей бисексуальностью правителя и к его любовнику </a:t>
            </a:r>
            <a:r>
              <a:rPr lang="ru-RU" dirty="0" err="1"/>
              <a:t>Гефестиону</a:t>
            </a:r>
            <a:r>
              <a:rPr lang="ru-RU" dirty="0"/>
              <a:t>, которого он, как в один голос утверждают древние авторы, любил больше всех жен вместе взятых</a:t>
            </a:r>
            <a:r>
              <a:rPr lang="ru-RU" dirty="0" smtClean="0"/>
              <a:t>. «</a:t>
            </a:r>
            <a:r>
              <a:rPr lang="ru-RU" b="1" dirty="0"/>
              <a:t>Первыми симптомами </a:t>
            </a:r>
            <a:r>
              <a:rPr lang="ru-RU" dirty="0"/>
              <a:t>болезни были сильное возбуждение и дрожь, – пишет </a:t>
            </a:r>
            <a:r>
              <a:rPr lang="ru-RU" dirty="0" err="1"/>
              <a:t>Филлипс</a:t>
            </a:r>
            <a:r>
              <a:rPr lang="ru-RU" dirty="0"/>
              <a:t> в книге "Александр Великий, убийство в Вавилоне". – Затем в области желудка появилась острая боль. Царь упал на пол, корчась в судорогах. Александра мучила сильная жажда, он бредил. Ночью у него были галлюцинации, его били судороги</a:t>
            </a:r>
            <a:r>
              <a:rPr lang="ru-RU" dirty="0" smtClean="0"/>
              <a:t>…». Симптомы </a:t>
            </a:r>
            <a:r>
              <a:rPr lang="ru-RU" dirty="0"/>
              <a:t>болезни Александра Македонского похожи на отравление стрихнином. Этот яд нейротоксического действия нарушает работу нервов, отвечающих за мышцы. В то время он был неизвестен на Западе, потому что его получали из растения, которое росло только в долине реки Инд. В Индии Александр побывал за два года до смерти. Роксана сопровождала мужа в том походе. Известно, что ее очень интересовали местные обычаи. Говорят, царица даже посетила священную рощу, где местные жрецы принимали маленькие дозы стрихнина. Благодаря яду они видели галлюцинации, которые считали откровениями богов.</a:t>
            </a:r>
          </a:p>
        </p:txBody>
      </p:sp>
    </p:spTree>
    <p:extLst>
      <p:ext uri="{BB962C8B-B14F-4D97-AF65-F5344CB8AC3E}">
        <p14:creationId xmlns:p14="http://schemas.microsoft.com/office/powerpoint/2010/main" val="4147713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483368"/>
            <a:ext cx="9601196" cy="1303867"/>
          </a:xfrm>
        </p:spPr>
        <p:txBody>
          <a:bodyPr>
            <a:normAutofit fontScale="90000"/>
          </a:bodyPr>
          <a:lstStyle/>
          <a:p>
            <a:r>
              <a:rPr lang="ru-RU" dirty="0"/>
              <a:t>3. Мать и жена Ивана Грозного стали жертвами отравителей</a:t>
            </a:r>
          </a:p>
        </p:txBody>
      </p:sp>
      <p:sp>
        <p:nvSpPr>
          <p:cNvPr id="3" name="Объект 2"/>
          <p:cNvSpPr>
            <a:spLocks noGrp="1"/>
          </p:cNvSpPr>
          <p:nvPr>
            <p:ph idx="1"/>
          </p:nvPr>
        </p:nvSpPr>
        <p:spPr>
          <a:xfrm>
            <a:off x="484909" y="1884217"/>
            <a:ext cx="11236036" cy="4488873"/>
          </a:xfrm>
        </p:spPr>
        <p:txBody>
          <a:bodyPr>
            <a:normAutofit fontScale="85000" lnSpcReduction="20000"/>
          </a:bodyPr>
          <a:lstStyle/>
          <a:p>
            <a:pPr marL="0" indent="0">
              <a:buNone/>
            </a:pPr>
            <a:r>
              <a:rPr lang="ru-RU" dirty="0" smtClean="0"/>
              <a:t>Наши </a:t>
            </a:r>
            <a:r>
              <a:rPr lang="ru-RU" dirty="0"/>
              <a:t>предки тоже активно пользовались ядами для достижения своих целей. Известно, например, что от яда скончались мать и вторая жена царя Ивана Грозного. По этикету того времени знатные женщины должны были показываться на официальных мероприятиях с белыми лицами. Достигалась эта белизна при помощи белил и других косметических средств, делавшихся на основе ртути, мышьяка и свинца. Большинство медицинских мазей и лекарств тогда тоже содержали большие дозы тяжелых </a:t>
            </a:r>
            <a:r>
              <a:rPr lang="ru-RU" dirty="0" smtClean="0"/>
              <a:t>металлов. Великая </a:t>
            </a:r>
            <a:r>
              <a:rPr lang="ru-RU" dirty="0"/>
              <a:t>княгиня Елена Глинская, вторая жена Василия III и мать Ивана Грозного, правила Москвой от имени супруга до своей смерти, наступившей при очень подозрительных обстоятельствах в 1538 году. Ученые нашли в рыжих волосах, взятых с шапочки великой княгини, значительно больше ртути, чем ее было в волосах знатных женщин тех </a:t>
            </a:r>
            <a:r>
              <a:rPr lang="ru-RU" dirty="0" smtClean="0"/>
              <a:t>времен. Анастасия </a:t>
            </a:r>
            <a:r>
              <a:rPr lang="ru-RU" dirty="0"/>
              <a:t>Романова, бабка первого русского царя из династии Романовых, вышла замуж за Ивана Грозного в феврале 1547 года, через две недели после его коронации. Обстоятельства ее смерти в возрасте 26 лет наводят на мысль, что она едва ли была вызвана естественными </a:t>
            </a:r>
            <a:r>
              <a:rPr lang="ru-RU" dirty="0" smtClean="0"/>
              <a:t>причинами. Спектральный </a:t>
            </a:r>
            <a:r>
              <a:rPr lang="ru-RU" dirty="0"/>
              <a:t>анализ хорошо сохранившихся светло-каштановых волос царицы показал очень высокое содержание солей ртути. Оно более чем в тысячу раз превышает норму. Высокое содержание солей ртути подтвердил и анализ кусочков савана, взятых из каменного </a:t>
            </a:r>
            <a:r>
              <a:rPr lang="ru-RU" dirty="0" smtClean="0"/>
              <a:t>саркофага. Такое </a:t>
            </a:r>
            <a:r>
              <a:rPr lang="ru-RU" dirty="0"/>
              <a:t>содержание ртути нельзя объяснить одним употреблением косметики. Так много ртути в волосах Анастасии Романовой не могло бы накопиться, даже если бы она каждый час мазалась белилами и другой косметикой. К тому же царица была молода. Объяснение одно – царицу отравили.</a:t>
            </a:r>
          </a:p>
        </p:txBody>
      </p:sp>
    </p:spTree>
    <p:extLst>
      <p:ext uri="{BB962C8B-B14F-4D97-AF65-F5344CB8AC3E}">
        <p14:creationId xmlns:p14="http://schemas.microsoft.com/office/powerpoint/2010/main" val="3858844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511077"/>
            <a:ext cx="9601197" cy="1012923"/>
          </a:xfrm>
        </p:spPr>
        <p:txBody>
          <a:bodyPr/>
          <a:lstStyle/>
          <a:p>
            <a:r>
              <a:rPr lang="ru-RU" dirty="0" smtClean="0"/>
              <a:t>4</a:t>
            </a:r>
            <a:r>
              <a:rPr lang="ru-RU" dirty="0"/>
              <a:t>. </a:t>
            </a:r>
            <a:r>
              <a:rPr lang="ru-RU" dirty="0" smtClean="0"/>
              <a:t>Вольфганг Амадей Моцарт</a:t>
            </a:r>
            <a:endParaRPr lang="ru-RU" dirty="0"/>
          </a:p>
        </p:txBody>
      </p:sp>
      <p:sp>
        <p:nvSpPr>
          <p:cNvPr id="3" name="Объект 2"/>
          <p:cNvSpPr>
            <a:spLocks noGrp="1"/>
          </p:cNvSpPr>
          <p:nvPr>
            <p:ph idx="1"/>
          </p:nvPr>
        </p:nvSpPr>
        <p:spPr>
          <a:xfrm>
            <a:off x="429490" y="1524000"/>
            <a:ext cx="11263745" cy="4835236"/>
          </a:xfrm>
        </p:spPr>
        <p:txBody>
          <a:bodyPr>
            <a:normAutofit fontScale="92500" lnSpcReduction="20000"/>
          </a:bodyPr>
          <a:lstStyle/>
          <a:p>
            <a:pPr marL="0" indent="0">
              <a:buNone/>
            </a:pPr>
            <a:r>
              <a:rPr lang="ru-RU" dirty="0"/>
              <a:t>По количеству версий и теорий, около полутора сотен, смерть Вольфганга Амадея Моцарта, несомненно, стоит особняком в ряду других таинственных смертей известных людей. Композитор скончался 5 декабря 1791 года в Вене в возрасте 35 </a:t>
            </a:r>
            <a:r>
              <a:rPr lang="ru-RU" dirty="0" smtClean="0"/>
              <a:t>лет. По </a:t>
            </a:r>
            <a:r>
              <a:rPr lang="ru-RU" dirty="0"/>
              <a:t>легенде, перед смертью Моцарт сообщил жене </a:t>
            </a:r>
            <a:r>
              <a:rPr lang="ru-RU" dirty="0" err="1"/>
              <a:t>Констанции</a:t>
            </a:r>
            <a:r>
              <a:rPr lang="ru-RU" dirty="0"/>
              <a:t> о том, что его отравили, но имя убийцы не назвал. Об отравлении заговорили едва ли не на следующий день. Назывался и яд – </a:t>
            </a:r>
            <a:r>
              <a:rPr lang="ru-RU" dirty="0" err="1"/>
              <a:t>aqua</a:t>
            </a:r>
            <a:r>
              <a:rPr lang="ru-RU" dirty="0"/>
              <a:t> </a:t>
            </a:r>
            <a:r>
              <a:rPr lang="ru-RU" dirty="0" err="1"/>
              <a:t>toffana</a:t>
            </a:r>
            <a:r>
              <a:rPr lang="ru-RU" dirty="0"/>
              <a:t>, основным компонентом которого является мышьяк. Хотя сейчас более распространена версия, что, скорее всего, это была ртуть. Есть даже версия, что Моцарт случайно убил себя сам, лечась ртутью от сифилиса и неправильно рассчитав </a:t>
            </a:r>
            <a:r>
              <a:rPr lang="ru-RU" dirty="0" smtClean="0"/>
              <a:t>дозу. В </a:t>
            </a:r>
            <a:r>
              <a:rPr lang="ru-RU" dirty="0"/>
              <a:t>подозреваемых недостатка не было. Главным кандидатом на роль убийцы стал итальянский композитор Антонио Сальери, якобы завидовавший более талантливому коллеге. Увы, в этой версии нет самого главного – </a:t>
            </a:r>
            <a:r>
              <a:rPr lang="ru-RU" dirty="0" smtClean="0"/>
              <a:t>мотива. Немецкие </a:t>
            </a:r>
            <a:r>
              <a:rPr lang="ru-RU" dirty="0"/>
              <a:t>ученые в XIX-XX веках считали, что Моцарта отравили братья масоны, в общество которых он вступил в декабре 1784 года. Сторонники этой версии полагали, что композитор разгневал вольных каменщиков, раскрыв в «Волшебной флейте» их тайные </a:t>
            </a:r>
            <a:r>
              <a:rPr lang="ru-RU" dirty="0" smtClean="0"/>
              <a:t>ритуалы. Есть </a:t>
            </a:r>
            <a:r>
              <a:rPr lang="ru-RU" dirty="0"/>
              <a:t>и совсем экзотическая версия, по которой великого композитора убили… паразитические черви трихинеллы из плохо прожаренных свиных котлет. По крайней мере, симптомы, наблюдавшиеся у Моцарта, полностью совпадают с симптомами трихинеллеза.</a:t>
            </a:r>
          </a:p>
        </p:txBody>
      </p:sp>
    </p:spTree>
    <p:extLst>
      <p:ext uri="{BB962C8B-B14F-4D97-AF65-F5344CB8AC3E}">
        <p14:creationId xmlns:p14="http://schemas.microsoft.com/office/powerpoint/2010/main" val="1118736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0" y="511077"/>
            <a:ext cx="9601197" cy="860523"/>
          </a:xfrm>
        </p:spPr>
        <p:txBody>
          <a:bodyPr/>
          <a:lstStyle/>
          <a:p>
            <a:r>
              <a:rPr lang="ru-RU" dirty="0" smtClean="0"/>
              <a:t>5. Наполеон Бонапарт</a:t>
            </a:r>
            <a:endParaRPr lang="ru-RU" dirty="0"/>
          </a:p>
        </p:txBody>
      </p:sp>
      <p:sp>
        <p:nvSpPr>
          <p:cNvPr id="3" name="Объект 2"/>
          <p:cNvSpPr>
            <a:spLocks noGrp="1"/>
          </p:cNvSpPr>
          <p:nvPr>
            <p:ph idx="1"/>
          </p:nvPr>
        </p:nvSpPr>
        <p:spPr>
          <a:xfrm>
            <a:off x="512618" y="1371600"/>
            <a:ext cx="11194473" cy="4987636"/>
          </a:xfrm>
        </p:spPr>
        <p:txBody>
          <a:bodyPr>
            <a:normAutofit fontScale="85000" lnSpcReduction="20000"/>
          </a:bodyPr>
          <a:lstStyle/>
          <a:p>
            <a:pPr marL="0" indent="0">
              <a:buNone/>
            </a:pPr>
            <a:r>
              <a:rPr lang="ru-RU" dirty="0"/>
              <a:t>Смерть Наполеона родила легенд и тайн не меньше, чем его яркая жизнь. Здоровье экс-императора, сосланного на остров Святой Елены, резко ухудшилось осенью 1820 года. Он жаловался на сильные боли в желудке, слабость и частые приступы </a:t>
            </a:r>
            <a:r>
              <a:rPr lang="ru-RU" dirty="0" smtClean="0"/>
              <a:t>тошноты. Годом </a:t>
            </a:r>
            <a:r>
              <a:rPr lang="ru-RU" dirty="0"/>
              <a:t>ранее при загадочных обстоятельствах умерли двое слуг. Наполеон открыто говорил, что их отравили и что он будет следующей жертвой убийц. Он скончался 5 мая 1821 года. Причиной смерти в официальном заключении назван рак желудка, от которого в 1785 году умер отец Наполеона. Однако, по мнению </a:t>
            </a:r>
            <a:r>
              <a:rPr lang="ru-RU" dirty="0" err="1"/>
              <a:t>конспирологов</a:t>
            </a:r>
            <a:r>
              <a:rPr lang="ru-RU" dirty="0"/>
              <a:t>, болезнь Наполеона как две капли воды похожа на отравление </a:t>
            </a:r>
            <a:r>
              <a:rPr lang="ru-RU" dirty="0" smtClean="0"/>
              <a:t>мышьяком. Доказательства </a:t>
            </a:r>
            <a:r>
              <a:rPr lang="ru-RU" dirty="0"/>
              <a:t>отравления искали в волосах Наполеона. Анализ показал повышенное почти в 40 раз содержание мышьяка. Скорее всего, его подмешивали в вино. Роковой для Наполеона могла оказаться комбинация мышьяка и слабительного </a:t>
            </a:r>
            <a:r>
              <a:rPr lang="ru-RU" dirty="0" err="1"/>
              <a:t>каламели</a:t>
            </a:r>
            <a:r>
              <a:rPr lang="ru-RU" dirty="0"/>
              <a:t>, которым его лечили </a:t>
            </a:r>
            <a:r>
              <a:rPr lang="ru-RU" dirty="0" smtClean="0"/>
              <a:t>доктора. У </a:t>
            </a:r>
            <a:r>
              <a:rPr lang="ru-RU" dirty="0"/>
              <a:t>версии намеренного отравления мышьяком немало противников. По одной из версий, во всем виноваты… обои из спальни императора, в которых обнаружено высокое содержание мышьяка. Его в те годы использовали для изготовления зеленого пигмента. Во влажной атмосфере Святой Елены грибки на стенах могли вызвать выделение мышьяка из </a:t>
            </a:r>
            <a:r>
              <a:rPr lang="ru-RU" dirty="0" smtClean="0"/>
              <a:t>краски. Волосы </a:t>
            </a:r>
            <a:r>
              <a:rPr lang="ru-RU" dirty="0"/>
              <a:t>Наполеона могли впитать мышьяк и из дров, которыми топили камин. Опасную дозу он мог получить, даже держа в руках патроны, которые в то время содержали немало этого </a:t>
            </a:r>
            <a:r>
              <a:rPr lang="ru-RU" dirty="0" smtClean="0"/>
              <a:t>металла. Повышенное </a:t>
            </a:r>
            <a:r>
              <a:rPr lang="ru-RU" dirty="0"/>
              <a:t>содержание мышьяка в волосах императора могло быть вызвано и его пристрастием к вину. Виноделы сушили бочки веществом, изготовленным на основе </a:t>
            </a:r>
            <a:r>
              <a:rPr lang="ru-RU" dirty="0" smtClean="0"/>
              <a:t>мышьяка. Существует </a:t>
            </a:r>
            <a:r>
              <a:rPr lang="ru-RU" dirty="0"/>
              <a:t>даже теория, что Наполеона залечили врачи. По этой версии, он отравился </a:t>
            </a:r>
            <a:r>
              <a:rPr lang="ru-RU" dirty="0" err="1"/>
              <a:t>тартратом</a:t>
            </a:r>
            <a:r>
              <a:rPr lang="ru-RU" dirty="0"/>
              <a:t> калия, бесцветной ядовитой солью, которую ему давали в качестве рвотного.</a:t>
            </a:r>
          </a:p>
          <a:p>
            <a:endParaRPr lang="ru-RU" dirty="0"/>
          </a:p>
          <a:p>
            <a:endParaRPr lang="ru-RU" dirty="0"/>
          </a:p>
        </p:txBody>
      </p:sp>
    </p:spTree>
    <p:extLst>
      <p:ext uri="{BB962C8B-B14F-4D97-AF65-F5344CB8AC3E}">
        <p14:creationId xmlns:p14="http://schemas.microsoft.com/office/powerpoint/2010/main" val="2735715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538787"/>
            <a:ext cx="9601197" cy="1040632"/>
          </a:xfrm>
        </p:spPr>
        <p:txBody>
          <a:bodyPr/>
          <a:lstStyle/>
          <a:p>
            <a:r>
              <a:rPr lang="ru-RU" dirty="0" smtClean="0"/>
              <a:t>6</a:t>
            </a:r>
            <a:r>
              <a:rPr lang="ru-RU" dirty="0"/>
              <a:t>. </a:t>
            </a:r>
            <a:r>
              <a:rPr lang="ru-RU" dirty="0" smtClean="0"/>
              <a:t>Георгий Маркова</a:t>
            </a:r>
            <a:endParaRPr lang="ru-RU" dirty="0"/>
          </a:p>
        </p:txBody>
      </p:sp>
      <p:sp>
        <p:nvSpPr>
          <p:cNvPr id="3" name="Объект 2"/>
          <p:cNvSpPr>
            <a:spLocks noGrp="1"/>
          </p:cNvSpPr>
          <p:nvPr>
            <p:ph idx="1"/>
          </p:nvPr>
        </p:nvSpPr>
        <p:spPr>
          <a:xfrm>
            <a:off x="1295401" y="1579419"/>
            <a:ext cx="9601196" cy="4447308"/>
          </a:xfrm>
        </p:spPr>
        <p:txBody>
          <a:bodyPr>
            <a:normAutofit fontScale="92500" lnSpcReduction="10000"/>
          </a:bodyPr>
          <a:lstStyle/>
          <a:p>
            <a:pPr marL="0" indent="0">
              <a:buNone/>
            </a:pPr>
            <a:r>
              <a:rPr lang="ru-RU" dirty="0"/>
              <a:t>Самым громким отравлением XX века многие считают убийство писателя-диссидента из </a:t>
            </a:r>
            <a:r>
              <a:rPr lang="ru-RU" dirty="0" smtClean="0"/>
              <a:t>Болгарии Георгия Маркова, </a:t>
            </a:r>
            <a:r>
              <a:rPr lang="ru-RU" dirty="0"/>
              <a:t>который покинул родину в 1969 году и жил в </a:t>
            </a:r>
            <a:r>
              <a:rPr lang="ru-RU" dirty="0" smtClean="0"/>
              <a:t>Лондоне. В </a:t>
            </a:r>
            <a:r>
              <a:rPr lang="ru-RU" dirty="0"/>
              <a:t>ожидании автобуса на остановке на мосте Ватерлоо 7 сентября 1978 года Марков неожиданно почувствовал острую боль в правом бедре. Он оглянулся и увидел торопливо поднимавшего с земли зонтик мужчину. Незнакомец, говоривший с сильным акцентом, извинился за неловкость и уехал на </a:t>
            </a:r>
            <a:r>
              <a:rPr lang="ru-RU" dirty="0" smtClean="0"/>
              <a:t>такси. К </a:t>
            </a:r>
            <a:r>
              <a:rPr lang="ru-RU" dirty="0"/>
              <a:t>вечеру у Маркова поднялась высокая температура, начались острые боли в желудке и сильная диарея. Состояние больного стремительно ухудшалось. Врачи оказались бессильны. Через три дня Марков скончался в </a:t>
            </a:r>
            <a:r>
              <a:rPr lang="ru-RU" dirty="0" smtClean="0"/>
              <a:t>больнице. При </a:t>
            </a:r>
            <a:r>
              <a:rPr lang="ru-RU" dirty="0"/>
              <a:t>вскрытии патологоанатомы нашли крошечную металлическую капсулу с дырочками, в которой содержался яд. Она должна была раствориться и уничтожить все следы, но этого почему-то не произошло. Судя по объему капсулы, в ней содержалось 425-450 мг рицина. Такой дозы достаточно для отравления шести человек.</a:t>
            </a:r>
          </a:p>
        </p:txBody>
      </p:sp>
    </p:spTree>
    <p:extLst>
      <p:ext uri="{BB962C8B-B14F-4D97-AF65-F5344CB8AC3E}">
        <p14:creationId xmlns:p14="http://schemas.microsoft.com/office/powerpoint/2010/main" val="3053733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4909" y="2667006"/>
            <a:ext cx="11194473" cy="1822514"/>
          </a:xfrm>
        </p:spPr>
        <p:txBody>
          <a:bodyPr>
            <a:normAutofit/>
          </a:bodyPr>
          <a:lstStyle/>
          <a:p>
            <a:r>
              <a:rPr lang="ru-RU" sz="5400" dirty="0"/>
              <a:t>Топ 10 самых распространенных </a:t>
            </a:r>
            <a:r>
              <a:rPr lang="ru-RU" sz="5400" dirty="0" smtClean="0"/>
              <a:t>ядов, используемых для убийства.</a:t>
            </a:r>
            <a:endParaRPr lang="ru-RU" sz="5400" dirty="0"/>
          </a:p>
        </p:txBody>
      </p:sp>
    </p:spTree>
    <p:extLst>
      <p:ext uri="{BB962C8B-B14F-4D97-AF65-F5344CB8AC3E}">
        <p14:creationId xmlns:p14="http://schemas.microsoft.com/office/powerpoint/2010/main" val="13905250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3947" y="511078"/>
            <a:ext cx="9601196" cy="1303867"/>
          </a:xfrm>
        </p:spPr>
        <p:txBody>
          <a:bodyPr/>
          <a:lstStyle/>
          <a:p>
            <a:r>
              <a:rPr lang="ru-RU" dirty="0"/>
              <a:t>7. Александр Литвиненко</a:t>
            </a:r>
          </a:p>
        </p:txBody>
      </p:sp>
      <p:sp>
        <p:nvSpPr>
          <p:cNvPr id="3" name="Объект 2"/>
          <p:cNvSpPr>
            <a:spLocks noGrp="1"/>
          </p:cNvSpPr>
          <p:nvPr>
            <p:ph idx="1"/>
          </p:nvPr>
        </p:nvSpPr>
        <p:spPr>
          <a:xfrm>
            <a:off x="1433947" y="1814945"/>
            <a:ext cx="9462650" cy="4060923"/>
          </a:xfrm>
        </p:spPr>
        <p:txBody>
          <a:bodyPr>
            <a:normAutofit fontScale="85000" lnSpcReduction="10000"/>
          </a:bodyPr>
          <a:lstStyle/>
          <a:p>
            <a:pPr marL="0" indent="0">
              <a:buNone/>
            </a:pPr>
            <a:r>
              <a:rPr lang="ru-RU" dirty="0"/>
              <a:t>Самую известную жертву отравителей последних лет, экс-подполковника ФСБ Александра Литвиненко, так же как Ясира Арафата, похоже, отравили </a:t>
            </a:r>
            <a:r>
              <a:rPr lang="ru-RU" dirty="0" smtClean="0"/>
              <a:t>полонием. Все </a:t>
            </a:r>
            <a:r>
              <a:rPr lang="ru-RU" dirty="0"/>
              <a:t>три недели после отравления в ноябре 2006 года медики считали, что Литвиненко отравили таллием, и только за три часа до смерти от острой сердечной недостаточности в его моче обнаружили следы полония-210. Этот радиоактивный элемент в малых дозах вызывает появление злокачественных образований, а в больших нарушает деятельность костного мозга, пищеварительной системы и других жизненно важных </a:t>
            </a:r>
            <a:r>
              <a:rPr lang="ru-RU" dirty="0" smtClean="0"/>
              <a:t>органов. Британская </a:t>
            </a:r>
            <a:r>
              <a:rPr lang="ru-RU" dirty="0"/>
              <a:t>полиция считала главным подозреваемым российского предпринимателя Андрея Лугового, в свое время тоже служившего в ФСБ. Полоний мог попасть в организм Литвиненко вместе с отравленным </a:t>
            </a:r>
            <a:r>
              <a:rPr lang="ru-RU" dirty="0" smtClean="0"/>
              <a:t>чаем. По </a:t>
            </a:r>
            <a:r>
              <a:rPr lang="ru-RU" dirty="0"/>
              <a:t>версии Генпрокуратуры РФ, Литвиненко мог отравить Борис Березовский, Леонид </a:t>
            </a:r>
            <a:r>
              <a:rPr lang="ru-RU" dirty="0" err="1"/>
              <a:t>Невзлин</a:t>
            </a:r>
            <a:r>
              <a:rPr lang="ru-RU" dirty="0"/>
              <a:t> и другие </a:t>
            </a:r>
            <a:r>
              <a:rPr lang="ru-RU" dirty="0" smtClean="0"/>
              <a:t>люди. Кроме </a:t>
            </a:r>
            <a:r>
              <a:rPr lang="ru-RU" dirty="0"/>
              <a:t>этого, существует версия и об отравлении, вызванном неосторожным обращением с полонием, посредником в продаже которого якобы мог выступать бывший подполковник ФСБ.</a:t>
            </a:r>
          </a:p>
        </p:txBody>
      </p:sp>
    </p:spTree>
    <p:extLst>
      <p:ext uri="{BB962C8B-B14F-4D97-AF65-F5344CB8AC3E}">
        <p14:creationId xmlns:p14="http://schemas.microsoft.com/office/powerpoint/2010/main" val="41232755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010" y="498765"/>
            <a:ext cx="9621979" cy="789708"/>
          </a:xfrm>
        </p:spPr>
        <p:txBody>
          <a:bodyPr/>
          <a:lstStyle/>
          <a:p>
            <a:r>
              <a:rPr lang="ru-RU" dirty="0" smtClean="0"/>
              <a:t>8. Отравление </a:t>
            </a:r>
            <a:r>
              <a:rPr lang="ru-RU" dirty="0" err="1" smtClean="0"/>
              <a:t>Скрипалей</a:t>
            </a:r>
            <a:endParaRPr lang="ru-RU" dirty="0"/>
          </a:p>
        </p:txBody>
      </p:sp>
      <p:sp>
        <p:nvSpPr>
          <p:cNvPr id="3" name="Объект 2"/>
          <p:cNvSpPr>
            <a:spLocks noGrp="1"/>
          </p:cNvSpPr>
          <p:nvPr>
            <p:ph idx="1"/>
          </p:nvPr>
        </p:nvSpPr>
        <p:spPr>
          <a:xfrm>
            <a:off x="831273" y="1288473"/>
            <a:ext cx="10529454" cy="5015345"/>
          </a:xfrm>
        </p:spPr>
        <p:txBody>
          <a:bodyPr>
            <a:noAutofit/>
          </a:bodyPr>
          <a:lstStyle/>
          <a:p>
            <a:pPr marL="0" indent="0">
              <a:buNone/>
            </a:pPr>
            <a:r>
              <a:rPr lang="ru-RU" sz="1900" dirty="0"/>
              <a:t>Отравление Сергея </a:t>
            </a:r>
            <a:r>
              <a:rPr lang="ru-RU" sz="1900" dirty="0" err="1"/>
              <a:t>Скрипаля</a:t>
            </a:r>
            <a:r>
              <a:rPr lang="ru-RU" sz="1900" dirty="0"/>
              <a:t> и его дочери Юлии произошло 4 марта 2018 года в Солсбери (Великобритания). Работавший на британские спецслужбы бывший сотрудник ГРУ Сергей </a:t>
            </a:r>
            <a:r>
              <a:rPr lang="ru-RU" sz="1900" dirty="0" err="1"/>
              <a:t>Скрипаль</a:t>
            </a:r>
            <a:r>
              <a:rPr lang="ru-RU" sz="1900" dirty="0"/>
              <a:t>, имеющий двойное гражданство, </a:t>
            </a:r>
            <a:r>
              <a:rPr lang="ru-RU" sz="1900" dirty="0" smtClean="0"/>
              <a:t>России </a:t>
            </a:r>
            <a:r>
              <a:rPr lang="ru-RU" sz="1900" dirty="0"/>
              <a:t>и </a:t>
            </a:r>
            <a:r>
              <a:rPr lang="ru-RU" sz="1900" dirty="0" smtClean="0"/>
              <a:t>Великобритании, </a:t>
            </a:r>
            <a:r>
              <a:rPr lang="ru-RU" sz="1900" dirty="0"/>
              <a:t>и его дочь, гражданка России Юлия, прилетевшая из Москвы навестить отца, были отравлены нервно-паралитическим веществом и госпитализированы в бессознательном состоянии. В связи с полученным отравлением также был госпитализирован сержант криминальной полиции Ник </a:t>
            </a:r>
            <a:r>
              <a:rPr lang="ru-RU" sz="1900" dirty="0" err="1"/>
              <a:t>Бейли</a:t>
            </a:r>
            <a:r>
              <a:rPr lang="ru-RU" sz="1900" dirty="0"/>
              <a:t>, который первым проводил осмотр дома пострадавших. Британские эксперты из секретной химической лаборатории «</a:t>
            </a:r>
            <a:r>
              <a:rPr lang="ru-RU" sz="1900" dirty="0" err="1"/>
              <a:t>Портон</a:t>
            </a:r>
            <a:r>
              <a:rPr lang="ru-RU" sz="1900" dirty="0"/>
              <a:t>-Даун» определили, что при отравлении использовалось боевое отравляющее вещество А-234 класса «Новичок», но при этом не установили место его производства. Позднее выводы британских экспертов о типе отравляющего вещества подтвердили в Организации по запрещению химического оружия. Правительство Великобритании обвинило Россию в причастности к покушению на убийство </a:t>
            </a:r>
            <a:r>
              <a:rPr lang="ru-RU" sz="1900" dirty="0" err="1"/>
              <a:t>Скрипалей</a:t>
            </a:r>
            <a:r>
              <a:rPr lang="ru-RU" sz="1900" dirty="0"/>
              <a:t> и в нарушении Конвенции о запрещении химического </a:t>
            </a:r>
            <a:r>
              <a:rPr lang="ru-RU" sz="1900" dirty="0" smtClean="0"/>
              <a:t>оружия. </a:t>
            </a:r>
            <a:r>
              <a:rPr lang="ru-RU" sz="1900" dirty="0"/>
              <a:t>Москва эти обвинения категорически отвергла и заявила, что отравление является провокацией, которая могла быть организована спецслужбами самой Великобритании или </a:t>
            </a:r>
            <a:r>
              <a:rPr lang="ru-RU" sz="1900" dirty="0" smtClean="0"/>
              <a:t>США. </a:t>
            </a:r>
            <a:r>
              <a:rPr lang="ru-RU" sz="1900" dirty="0"/>
              <a:t>Разразился дипломатический </a:t>
            </a:r>
            <a:r>
              <a:rPr lang="ru-RU" sz="1900" dirty="0" smtClean="0"/>
              <a:t>конфликт. 4 </a:t>
            </a:r>
            <a:r>
              <a:rPr lang="ru-RU" sz="1900" dirty="0"/>
              <a:t>июля 2018 года стало известно ещё об одном случае отравления веществом класса «Новичок», на этот раз его жертвами стали жители городка </a:t>
            </a:r>
            <a:r>
              <a:rPr lang="ru-RU" sz="1900" dirty="0" err="1"/>
              <a:t>Эймсбери</a:t>
            </a:r>
            <a:r>
              <a:rPr lang="ru-RU" sz="1900" dirty="0"/>
              <a:t>, что расположен в 11 км к северу от </a:t>
            </a:r>
            <a:r>
              <a:rPr lang="ru-RU" sz="1900" dirty="0" smtClean="0"/>
              <a:t>Солсбери. </a:t>
            </a:r>
            <a:endParaRPr lang="ru-RU" sz="1900" dirty="0"/>
          </a:p>
        </p:txBody>
      </p:sp>
    </p:spTree>
    <p:extLst>
      <p:ext uri="{BB962C8B-B14F-4D97-AF65-F5344CB8AC3E}">
        <p14:creationId xmlns:p14="http://schemas.microsoft.com/office/powerpoint/2010/main" val="1032796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8764" y="1911926"/>
            <a:ext cx="11208327" cy="1663193"/>
          </a:xfrm>
        </p:spPr>
        <p:txBody>
          <a:bodyPr/>
          <a:lstStyle/>
          <a:p>
            <a:r>
              <a:rPr lang="ru-RU" dirty="0" smtClean="0"/>
              <a:t>Современные яды и способы отравления.</a:t>
            </a:r>
            <a:endParaRPr lang="ru-RU" dirty="0"/>
          </a:p>
        </p:txBody>
      </p:sp>
    </p:spTree>
    <p:extLst>
      <p:ext uri="{BB962C8B-B14F-4D97-AF65-F5344CB8AC3E}">
        <p14:creationId xmlns:p14="http://schemas.microsoft.com/office/powerpoint/2010/main" val="2463877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Цианистый калий для Григория </a:t>
            </a:r>
            <a:r>
              <a:rPr lang="ru-RU" dirty="0" smtClean="0"/>
              <a:t>Распутина</a:t>
            </a:r>
            <a:endParaRPr lang="ru-RU" dirty="0"/>
          </a:p>
        </p:txBody>
      </p:sp>
      <p:sp>
        <p:nvSpPr>
          <p:cNvPr id="3" name="Объект 2"/>
          <p:cNvSpPr>
            <a:spLocks noGrp="1"/>
          </p:cNvSpPr>
          <p:nvPr>
            <p:ph idx="1"/>
          </p:nvPr>
        </p:nvSpPr>
        <p:spPr>
          <a:xfrm>
            <a:off x="1295401" y="2556932"/>
            <a:ext cx="9601196" cy="3483650"/>
          </a:xfrm>
        </p:spPr>
        <p:txBody>
          <a:bodyPr>
            <a:normAutofit/>
          </a:bodyPr>
          <a:lstStyle/>
          <a:p>
            <a:pPr marL="0" indent="0">
              <a:buNone/>
            </a:pPr>
            <a:r>
              <a:rPr lang="ru-RU" dirty="0" smtClean="0"/>
              <a:t>К </a:t>
            </a:r>
            <a:r>
              <a:rPr lang="ru-RU" dirty="0"/>
              <a:t>наиболее известным отравлениям в России царских времен безусловно принадлежит преступление молодого князя Юсупова, которому удалось убить Григория Распутина. Заманив старца в свой дом на вечеринку, тот накормил Распутина пирожными, обильно сдобренными цианистым калием. Правда, яд не подействовал и Юсупову пришлось добивать старца топором, а потом утопить в Неве. А вот в ряде других случаев цианистый калий промашки не давал.</a:t>
            </a:r>
          </a:p>
        </p:txBody>
      </p:sp>
    </p:spTree>
    <p:extLst>
      <p:ext uri="{BB962C8B-B14F-4D97-AF65-F5344CB8AC3E}">
        <p14:creationId xmlns:p14="http://schemas.microsoft.com/office/powerpoint/2010/main" val="4084561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Весь яд - Советам</a:t>
            </a:r>
            <a:br>
              <a:rPr lang="ru-RU" dirty="0"/>
            </a:br>
            <a:endParaRPr lang="ru-RU" dirty="0"/>
          </a:p>
        </p:txBody>
      </p:sp>
      <p:sp>
        <p:nvSpPr>
          <p:cNvPr id="3" name="Объект 2"/>
          <p:cNvSpPr>
            <a:spLocks noGrp="1"/>
          </p:cNvSpPr>
          <p:nvPr>
            <p:ph idx="1"/>
          </p:nvPr>
        </p:nvSpPr>
        <p:spPr/>
        <p:txBody>
          <a:bodyPr>
            <a:normAutofit fontScale="92500" lnSpcReduction="20000"/>
          </a:bodyPr>
          <a:lstStyle/>
          <a:p>
            <a:pPr marL="0" indent="0">
              <a:buNone/>
            </a:pPr>
            <a:r>
              <a:rPr lang="ru-RU" dirty="0" smtClean="0"/>
              <a:t>Советская </a:t>
            </a:r>
            <a:r>
              <a:rPr lang="ru-RU" dirty="0"/>
              <a:t>Россия имела много врагов, а потому нарождавшиеся карательные органы ГПУ взяли на вооружение яды иностранных спецслужб. Адмирал Врангель смог уплыть последним кораблем из Крыма в Турцию от стремительно наступающих частей Красной Армии. От конницы Буденного-то он улизнул, а вот от агентов Сталина - нет. В 1928 году он выпил неизвестного яду в Голландии, где тогда жил.</a:t>
            </a:r>
          </a:p>
          <a:p>
            <a:pPr marL="0" indent="0">
              <a:buNone/>
            </a:pPr>
            <a:r>
              <a:rPr lang="ru-RU" dirty="0" smtClean="0"/>
              <a:t>Долго </a:t>
            </a:r>
            <a:r>
              <a:rPr lang="ru-RU" dirty="0"/>
              <a:t>гулял по степям </a:t>
            </a:r>
            <a:r>
              <a:rPr lang="ru-RU" dirty="0" err="1"/>
              <a:t>ридной</a:t>
            </a:r>
            <a:r>
              <a:rPr lang="ru-RU" dirty="0"/>
              <a:t> Украины Степан </a:t>
            </a:r>
            <a:r>
              <a:rPr lang="ru-RU" dirty="0" err="1"/>
              <a:t>Бандера</a:t>
            </a:r>
            <a:r>
              <a:rPr lang="ru-RU" dirty="0"/>
              <a:t>, и не брали его обычные пули красноармейцев. А вот в 1959 году секретный агент выстрелил в него отравленной пулей, и не стало </a:t>
            </a:r>
            <a:r>
              <a:rPr lang="ru-RU" dirty="0" err="1"/>
              <a:t>Бандеры</a:t>
            </a:r>
            <a:r>
              <a:rPr lang="ru-RU" dirty="0"/>
              <a:t>. Его смерть и до сих пор могла быть тайной, если бы агент сам не пришел в немецкую полицию и не рассказал, как все было.</a:t>
            </a:r>
          </a:p>
        </p:txBody>
      </p:sp>
    </p:spTree>
    <p:extLst>
      <p:ext uri="{BB962C8B-B14F-4D97-AF65-F5344CB8AC3E}">
        <p14:creationId xmlns:p14="http://schemas.microsoft.com/office/powerpoint/2010/main" val="11040685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Банкир Иван </a:t>
            </a:r>
            <a:r>
              <a:rPr lang="ru-RU" dirty="0" err="1"/>
              <a:t>Кивелиди</a:t>
            </a:r>
            <a:r>
              <a:rPr lang="ru-RU" dirty="0"/>
              <a:t>: звонок другу с зарином</a:t>
            </a:r>
            <a:br>
              <a:rPr lang="ru-RU" dirty="0"/>
            </a:br>
            <a:endParaRPr lang="ru-RU" dirty="0"/>
          </a:p>
        </p:txBody>
      </p:sp>
      <p:sp>
        <p:nvSpPr>
          <p:cNvPr id="3" name="Объект 2"/>
          <p:cNvSpPr>
            <a:spLocks noGrp="1"/>
          </p:cNvSpPr>
          <p:nvPr>
            <p:ph idx="1"/>
          </p:nvPr>
        </p:nvSpPr>
        <p:spPr/>
        <p:txBody>
          <a:bodyPr>
            <a:normAutofit fontScale="92500"/>
          </a:bodyPr>
          <a:lstStyle/>
          <a:p>
            <a:pPr marL="0" indent="0">
              <a:buNone/>
            </a:pPr>
            <a:r>
              <a:rPr lang="ru-RU" dirty="0" smtClean="0"/>
              <a:t>Череду </a:t>
            </a:r>
            <a:r>
              <a:rPr lang="ru-RU" dirty="0"/>
              <a:t>громких убийств с помощью ядов в новейшей истории открыла смерть известного банкира Ивана </a:t>
            </a:r>
            <a:r>
              <a:rPr lang="ru-RU" dirty="0" err="1"/>
              <a:t>Кивелиди</a:t>
            </a:r>
            <a:r>
              <a:rPr lang="ru-RU" dirty="0"/>
              <a:t>. В 1994 году неизвестные отравили его, обработав ядом телефонную трубку. Следователи быстро установили, что злоумышленники поместили крохотную каплю смертоносного вещества в углубление для винтика. Точный состав яда установлен так и не был, известно лишь, что это было вещество нервно-паралитического действия типа зарин. Причем настолько токсичное, что после первого же звонка по зараженному телефону погиб не только сам банкир, но и его помощница. Отравились, правда без летального исхода, и сотрудники следственной бригады.</a:t>
            </a:r>
          </a:p>
        </p:txBody>
      </p:sp>
    </p:spTree>
    <p:extLst>
      <p:ext uri="{BB962C8B-B14F-4D97-AF65-F5344CB8AC3E}">
        <p14:creationId xmlns:p14="http://schemas.microsoft.com/office/powerpoint/2010/main" val="30300268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Роман Цепов: </a:t>
            </a:r>
            <a:r>
              <a:rPr lang="ru-RU" dirty="0" err="1"/>
              <a:t>колхицид</a:t>
            </a:r>
            <a:r>
              <a:rPr lang="ru-RU" dirty="0"/>
              <a:t> на завтрак</a:t>
            </a:r>
            <a:br>
              <a:rPr lang="ru-RU" dirty="0"/>
            </a:br>
            <a:endParaRPr lang="ru-RU" dirty="0"/>
          </a:p>
        </p:txBody>
      </p:sp>
      <p:sp>
        <p:nvSpPr>
          <p:cNvPr id="3" name="Объект 2"/>
          <p:cNvSpPr>
            <a:spLocks noGrp="1"/>
          </p:cNvSpPr>
          <p:nvPr>
            <p:ph idx="1"/>
          </p:nvPr>
        </p:nvSpPr>
        <p:spPr>
          <a:xfrm>
            <a:off x="1295402" y="2466108"/>
            <a:ext cx="9601196" cy="3879273"/>
          </a:xfrm>
        </p:spPr>
        <p:txBody>
          <a:bodyPr>
            <a:normAutofit fontScale="77500" lnSpcReduction="20000"/>
          </a:bodyPr>
          <a:lstStyle/>
          <a:p>
            <a:pPr marL="0" indent="0">
              <a:buNone/>
            </a:pPr>
            <a:r>
              <a:rPr lang="ru-RU" dirty="0" smtClean="0"/>
              <a:t>В </a:t>
            </a:r>
            <a:r>
              <a:rPr lang="ru-RU" dirty="0"/>
              <a:t>сентябре прошлого года не стало известного питерского предпринимателя Романа </a:t>
            </a:r>
            <a:r>
              <a:rPr lang="ru-RU" dirty="0" err="1"/>
              <a:t>Цепова</a:t>
            </a:r>
            <a:r>
              <a:rPr lang="ru-RU" dirty="0"/>
              <a:t>, о влиянии которого ходили легенды. Его смерть стала одним из самых громких случаев отравлений последнего </a:t>
            </a:r>
            <a:r>
              <a:rPr lang="ru-RU" dirty="0" smtClean="0"/>
              <a:t>времени. После </a:t>
            </a:r>
            <a:r>
              <a:rPr lang="ru-RU" dirty="0"/>
              <a:t>завтрака Цепов почувствовал себя плохо. Вскоре врач зафиксировал у него все признаки отравления. Пациента буквально выворачивало наизнанку, но при этом у него не было ни озноба, ни высокой температуры. Не нашли в его организме и стафилококков, которые должны присутствовать при пищевом отравлении. Не оказалось в крови </a:t>
            </a:r>
            <a:r>
              <a:rPr lang="ru-RU" dirty="0" err="1"/>
              <a:t>Цепова</a:t>
            </a:r>
            <a:r>
              <a:rPr lang="ru-RU" dirty="0"/>
              <a:t> и тяжелых металлов. Однако уровень лейкоцитов был очень высоким. После трех дней непрерывных капельниц </a:t>
            </a:r>
            <a:r>
              <a:rPr lang="ru-RU" dirty="0" err="1"/>
              <a:t>Цепову</a:t>
            </a:r>
            <a:r>
              <a:rPr lang="ru-RU" dirty="0"/>
              <a:t> стало лучше, и он уехал домой, причем сам сел за руль машины. Но уже на следующий день медсестра, которая пришла делать ему укол, обратила внимание на то, что едва она прикоснется иглой к венам пациента, как те буквально лопаются. Рот и язык </a:t>
            </a:r>
            <a:r>
              <a:rPr lang="ru-RU" dirty="0" err="1"/>
              <a:t>Цепова</a:t>
            </a:r>
            <a:r>
              <a:rPr lang="ru-RU" dirty="0"/>
              <a:t> покрылись язвами. Еще через сутки он </a:t>
            </a:r>
            <a:r>
              <a:rPr lang="ru-RU" dirty="0" smtClean="0"/>
              <a:t>умер. Официально </a:t>
            </a:r>
            <a:r>
              <a:rPr lang="ru-RU" dirty="0"/>
              <a:t>причина смерти </a:t>
            </a:r>
            <a:r>
              <a:rPr lang="ru-RU" dirty="0" err="1"/>
              <a:t>Цепова</a:t>
            </a:r>
            <a:r>
              <a:rPr lang="ru-RU" dirty="0"/>
              <a:t> так и не была установлена. В кулуарах врачи лишь высказали осторожное мнение: отравление каким-то радиоактивным элементом. Доза радиации в теле покойного превысила допустимую в миллион раз. Лечащий врач </a:t>
            </a:r>
            <a:r>
              <a:rPr lang="ru-RU" dirty="0" err="1"/>
              <a:t>Цепова</a:t>
            </a:r>
            <a:r>
              <a:rPr lang="ru-RU" dirty="0"/>
              <a:t> предположил тогда, что Роман мог погибнуть оттого, что в его организм попала смертельная доза </a:t>
            </a:r>
            <a:r>
              <a:rPr lang="ru-RU" dirty="0" err="1"/>
              <a:t>колхицида</a:t>
            </a:r>
            <a:r>
              <a:rPr lang="ru-RU" dirty="0"/>
              <a:t> - препарата, которым лечат лейкоз.</a:t>
            </a:r>
          </a:p>
        </p:txBody>
      </p:sp>
    </p:spTree>
    <p:extLst>
      <p:ext uri="{BB962C8B-B14F-4D97-AF65-F5344CB8AC3E}">
        <p14:creationId xmlns:p14="http://schemas.microsoft.com/office/powerpoint/2010/main" val="3387532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36073" y="651164"/>
            <a:ext cx="9760524" cy="5224704"/>
          </a:xfrm>
        </p:spPr>
        <p:txBody>
          <a:bodyPr/>
          <a:lstStyle/>
          <a:p>
            <a:r>
              <a:rPr lang="ru-RU" dirty="0"/>
              <a:t>Несмотря на то что подозрительное отравление </a:t>
            </a:r>
            <a:r>
              <a:rPr lang="ru-RU" dirty="0" err="1"/>
              <a:t>Цепова</a:t>
            </a:r>
            <a:r>
              <a:rPr lang="ru-RU" dirty="0"/>
              <a:t> не схоже по симптомам со смертью Литвиненко, оно наводит на мысль, что радиоактивные элементы не в первый раз применяются в виде ядов. Один из экспертов в области химической и ядерной безопасности пояснил "РГ", что для радиоактивного отравления вовсе не обязательно вступать в непосредственный контакт с будущей жертвой, когда есть риск самому получить смертельную дозу. В строительной промышленности есть современные приборы на основе радиоизотопов, с помощью которых определяют пустоты в бетонных покрытиях и основаниях. В общем-то неопасный для человека прибор может стать оружием, если его навести на жертву и держать в ее направлении продолжительное время. Например, направить прибор из тонированной машины в сторону объекта разработки.</a:t>
            </a:r>
          </a:p>
        </p:txBody>
      </p:sp>
    </p:spTree>
    <p:extLst>
      <p:ext uri="{BB962C8B-B14F-4D97-AF65-F5344CB8AC3E}">
        <p14:creationId xmlns:p14="http://schemas.microsoft.com/office/powerpoint/2010/main" val="28397853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1120678"/>
            <a:ext cx="9601196" cy="1303867"/>
          </a:xfrm>
        </p:spPr>
        <p:txBody>
          <a:bodyPr>
            <a:normAutofit fontScale="90000"/>
          </a:bodyPr>
          <a:lstStyle/>
          <a:p>
            <a:r>
              <a:rPr lang="ru-RU" dirty="0"/>
              <a:t>Виктор Ющенко: лицо, изувеченное </a:t>
            </a:r>
            <a:r>
              <a:rPr lang="ru-RU" dirty="0" err="1"/>
              <a:t>диоксином</a:t>
            </a:r>
            <a:r>
              <a:rPr lang="ru-RU" dirty="0"/>
              <a:t/>
            </a:r>
            <a:br>
              <a:rPr lang="ru-RU" dirty="0"/>
            </a:br>
            <a:endParaRPr lang="ru-RU" dirty="0"/>
          </a:p>
        </p:txBody>
      </p:sp>
      <p:sp>
        <p:nvSpPr>
          <p:cNvPr id="3" name="Объект 2"/>
          <p:cNvSpPr>
            <a:spLocks noGrp="1"/>
          </p:cNvSpPr>
          <p:nvPr>
            <p:ph idx="1"/>
          </p:nvPr>
        </p:nvSpPr>
        <p:spPr/>
        <p:txBody>
          <a:bodyPr>
            <a:normAutofit/>
          </a:bodyPr>
          <a:lstStyle/>
          <a:p>
            <a:pPr marL="0" indent="0">
              <a:buNone/>
            </a:pPr>
            <a:r>
              <a:rPr lang="ru-RU" dirty="0" smtClean="0"/>
              <a:t>Но </a:t>
            </a:r>
            <a:r>
              <a:rPr lang="ru-RU" dirty="0"/>
              <a:t>все же отравители до сих пор предпочитают более примитивные способы травли. Примером может служить, пожалуй, самый известный, но от этого не самый понятный случай отравления - с украинским президентом Ющенко, которому что-то подмешали в пищу. По крайней мере так считает сам глава государства. Украинские врачи полагают, что ядом был </a:t>
            </a:r>
            <a:r>
              <a:rPr lang="ru-RU" dirty="0" err="1"/>
              <a:t>диоксин</a:t>
            </a:r>
            <a:r>
              <a:rPr lang="ru-RU" dirty="0"/>
              <a:t>, после которого все лицо президента покрылось язвами.</a:t>
            </a:r>
          </a:p>
        </p:txBody>
      </p:sp>
    </p:spTree>
    <p:extLst>
      <p:ext uri="{BB962C8B-B14F-4D97-AF65-F5344CB8AC3E}">
        <p14:creationId xmlns:p14="http://schemas.microsoft.com/office/powerpoint/2010/main" val="24907430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663478"/>
            <a:ext cx="9601196" cy="1303867"/>
          </a:xfrm>
        </p:spPr>
        <p:txBody>
          <a:bodyPr>
            <a:normAutofit/>
          </a:bodyPr>
          <a:lstStyle/>
          <a:p>
            <a:r>
              <a:rPr lang="ru-RU" dirty="0"/>
              <a:t>Террорист Хаттаб: неизвестный </a:t>
            </a:r>
            <a:r>
              <a:rPr lang="ru-RU" dirty="0" smtClean="0"/>
              <a:t>яд</a:t>
            </a:r>
            <a:endParaRPr lang="ru-RU" dirty="0"/>
          </a:p>
        </p:txBody>
      </p:sp>
      <p:sp>
        <p:nvSpPr>
          <p:cNvPr id="3" name="Объект 2"/>
          <p:cNvSpPr>
            <a:spLocks noGrp="1"/>
          </p:cNvSpPr>
          <p:nvPr>
            <p:ph idx="1"/>
          </p:nvPr>
        </p:nvSpPr>
        <p:spPr>
          <a:xfrm>
            <a:off x="1295401" y="2466109"/>
            <a:ext cx="9601196" cy="3865418"/>
          </a:xfrm>
        </p:spPr>
        <p:txBody>
          <a:bodyPr>
            <a:normAutofit fontScale="85000" lnSpcReduction="20000"/>
          </a:bodyPr>
          <a:lstStyle/>
          <a:p>
            <a:pPr marL="0" indent="0">
              <a:buNone/>
            </a:pPr>
            <a:r>
              <a:rPr lang="ru-RU" dirty="0" smtClean="0"/>
              <a:t>Весьма </a:t>
            </a:r>
            <a:r>
              <a:rPr lang="ru-RU" dirty="0"/>
              <a:t>громкое отравление, ставшее результатом операции российских спецслужб, произошло два года назад в Чечне. Неизвестным ядом был отравлен известный террорист Хаттаб, принесший стране много бед. Федералы долго гонялись за "черным арабом", но он никого к себе не подпускал. Достать наемника удалось, лишь отправив ему письмо. Из Баку курьер по имени Ибрагим доставил террористу послание якобы от арабского шейха. Как удалось впоследствии выяснить корреспонденту "РГ" из своих источников в спецслужбах, яд был, что называется, ноу-хау. Раствор, которым обработали бумагу, в обычных условиях был безопасным для тех, кто читал письмо равнодушно. Чтобы он начал действовать и проникать в организм, читавший должен волноваться. То есть текст должен был вызвать у Хаттаба непроизвольное потоотделение. Так и произошло: яд вступил во взаимодействие с потом рук, после чего террорист в течение двух суток тихо умер, даже не поняв, что его отравили. И если бы не разговорчивость одного высокопоставленного российского чиновника по телевидению, этот способ мести спецслужбы могли бы опробовать и на других лидерах бандформирований.</a:t>
            </a:r>
          </a:p>
        </p:txBody>
      </p:sp>
    </p:spTree>
    <p:extLst>
      <p:ext uri="{BB962C8B-B14F-4D97-AF65-F5344CB8AC3E}">
        <p14:creationId xmlns:p14="http://schemas.microsoft.com/office/powerpoint/2010/main" val="2518448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2728" y="484908"/>
            <a:ext cx="10764982" cy="1801091"/>
          </a:xfrm>
        </p:spPr>
        <p:txBody>
          <a:bodyPr/>
          <a:lstStyle/>
          <a:p>
            <a:r>
              <a:rPr lang="ru-RU" dirty="0"/>
              <a:t>10. Болиголов</a:t>
            </a:r>
          </a:p>
        </p:txBody>
      </p:sp>
      <p:sp>
        <p:nvSpPr>
          <p:cNvPr id="3" name="Объект 2"/>
          <p:cNvSpPr>
            <a:spLocks noGrp="1"/>
          </p:cNvSpPr>
          <p:nvPr>
            <p:ph idx="1"/>
          </p:nvPr>
        </p:nvSpPr>
        <p:spPr>
          <a:xfrm>
            <a:off x="845127" y="2459181"/>
            <a:ext cx="6311193" cy="3591525"/>
          </a:xfrm>
        </p:spPr>
        <p:txBody>
          <a:bodyPr>
            <a:normAutofit fontScale="92500" lnSpcReduction="20000"/>
          </a:bodyPr>
          <a:lstStyle/>
          <a:p>
            <a:pPr marL="0" indent="0">
              <a:buNone/>
            </a:pPr>
            <a:r>
              <a:rPr lang="ru-RU" dirty="0"/>
              <a:t>Болиголов — род высокотоксичных цветущих растений, распространённых в Европе и Южной Африке. Древние греки, использовали его, чтобы убивать своих пленников. Для взрослого человека, достаточно 100 мг. настоя или около 8 листьев болиголова, чтобы наступила смерть — ваш ум бодрствует, но ваш организм не реагирует и в конечном счёте дыхательная система останавливается. Самым известным случаем отравления, считается приговорённый к смерти за безбожие в 399 г. до н. э., греческий философ Сократ, который получил очень концентрированный настой болиголова.</a:t>
            </a:r>
          </a:p>
        </p:txBody>
      </p:sp>
      <p:pic>
        <p:nvPicPr>
          <p:cNvPr id="4" name="Рисунок 3"/>
          <p:cNvPicPr>
            <a:picLocks noChangeAspect="1"/>
          </p:cNvPicPr>
          <p:nvPr/>
        </p:nvPicPr>
        <p:blipFill>
          <a:blip r:embed="rId2"/>
          <a:stretch>
            <a:fillRect/>
          </a:stretch>
        </p:blipFill>
        <p:spPr>
          <a:xfrm>
            <a:off x="7156320" y="2459181"/>
            <a:ext cx="4561980" cy="3418342"/>
          </a:xfrm>
          <a:prstGeom prst="rect">
            <a:avLst/>
          </a:prstGeom>
        </p:spPr>
      </p:pic>
    </p:spTree>
    <p:extLst>
      <p:ext uri="{BB962C8B-B14F-4D97-AF65-F5344CB8AC3E}">
        <p14:creationId xmlns:p14="http://schemas.microsoft.com/office/powerpoint/2010/main" val="32615732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526473"/>
            <a:ext cx="9601197" cy="1482435"/>
          </a:xfrm>
        </p:spPr>
        <p:txBody>
          <a:bodyPr>
            <a:normAutofit/>
          </a:bodyPr>
          <a:lstStyle/>
          <a:p>
            <a:r>
              <a:rPr lang="ru-RU" dirty="0"/>
              <a:t>Премьер Грузии Зураб </a:t>
            </a:r>
            <a:r>
              <a:rPr lang="ru-RU" dirty="0" err="1"/>
              <a:t>Жвания</a:t>
            </a:r>
            <a:r>
              <a:rPr lang="ru-RU" dirty="0"/>
              <a:t>: </a:t>
            </a:r>
            <a:r>
              <a:rPr lang="ru-RU" dirty="0" err="1"/>
              <a:t>пентакарбонил</a:t>
            </a:r>
            <a:r>
              <a:rPr lang="ru-RU" dirty="0"/>
              <a:t> </a:t>
            </a:r>
            <a:r>
              <a:rPr lang="ru-RU" dirty="0" smtClean="0"/>
              <a:t>железа</a:t>
            </a:r>
            <a:endParaRPr lang="ru-RU" dirty="0"/>
          </a:p>
        </p:txBody>
      </p:sp>
      <p:sp>
        <p:nvSpPr>
          <p:cNvPr id="3" name="Объект 2"/>
          <p:cNvSpPr>
            <a:spLocks noGrp="1"/>
          </p:cNvSpPr>
          <p:nvPr>
            <p:ph idx="1"/>
          </p:nvPr>
        </p:nvSpPr>
        <p:spPr>
          <a:xfrm>
            <a:off x="1295402" y="1898072"/>
            <a:ext cx="9601196" cy="3934691"/>
          </a:xfrm>
        </p:spPr>
        <p:txBody>
          <a:bodyPr>
            <a:noAutofit/>
          </a:bodyPr>
          <a:lstStyle/>
          <a:p>
            <a:pPr marL="0" indent="0">
              <a:buNone/>
            </a:pPr>
            <a:r>
              <a:rPr lang="ru-RU" sz="1800" dirty="0" smtClean="0"/>
              <a:t>Премьер-министра </a:t>
            </a:r>
            <a:r>
              <a:rPr lang="ru-RU" sz="1800" dirty="0"/>
              <a:t>Грузии Зураба </a:t>
            </a:r>
            <a:r>
              <a:rPr lang="ru-RU" sz="1800" dirty="0" err="1"/>
              <a:t>Жванию</a:t>
            </a:r>
            <a:r>
              <a:rPr lang="ru-RU" sz="1800" dirty="0"/>
              <a:t> нашли мертвым на конспиративной квартире, где один из вожаков "революции роз" любил проводить вечера вдали от посторонних глаз вместе со своим другом. Никто поначалу даже не заподозрил в этой смерти злой воли. Все выглядело так, будто грузинский премьер отравился угарным газом от неправильного обращения с иранской печкой. Если о злом умысле и говорили, то злопыхали только в адрес нашей страны: тогда Россия отключила Грузии </a:t>
            </a:r>
            <a:r>
              <a:rPr lang="ru-RU" sz="1800" dirty="0" smtClean="0"/>
              <a:t>электричество. Правда</a:t>
            </a:r>
            <a:r>
              <a:rPr lang="ru-RU" sz="1800" dirty="0"/>
              <a:t>, проведенное американскими спецслужбами независимое расследование причин гибели </a:t>
            </a:r>
            <a:r>
              <a:rPr lang="ru-RU" sz="1800" dirty="0" err="1"/>
              <a:t>Жвании</a:t>
            </a:r>
            <a:r>
              <a:rPr lang="ru-RU" sz="1800" dirty="0"/>
              <a:t> привело к иным выводам, еще раз подтвердившим известную истину, что революции пожирают своих </a:t>
            </a:r>
            <a:r>
              <a:rPr lang="ru-RU" sz="1800" dirty="0" smtClean="0"/>
              <a:t>детей. По </a:t>
            </a:r>
            <a:r>
              <a:rPr lang="ru-RU" sz="1800" dirty="0"/>
              <a:t>сведениям известного специалиста-химика, президента Союза за химическую безопасность Льва Федорова, премьеру в вино подлили </a:t>
            </a:r>
            <a:r>
              <a:rPr lang="ru-RU" sz="1800" dirty="0" err="1"/>
              <a:t>пентакарбонил</a:t>
            </a:r>
            <a:r>
              <a:rPr lang="ru-RU" sz="1800" dirty="0"/>
              <a:t> железа, состоящий из компонентов угарного газа и железа. Даже маленькой капли этой жидкости достаточно, чтобы в организме железо освободилось, а угарный газ проявил свои отравляющие функции. И потом можно включать печку и камуфлировать </a:t>
            </a:r>
            <a:r>
              <a:rPr lang="ru-RU" sz="1800" dirty="0" smtClean="0"/>
              <a:t>убийство. В </a:t>
            </a:r>
            <a:r>
              <a:rPr lang="ru-RU" sz="1800" dirty="0"/>
              <a:t>30-х годах </a:t>
            </a:r>
            <a:r>
              <a:rPr lang="ru-RU" sz="1800" dirty="0" err="1"/>
              <a:t>пентакарбонил</a:t>
            </a:r>
            <a:r>
              <a:rPr lang="ru-RU" sz="1800" dirty="0"/>
              <a:t> железа считался отравляющим веществом и находился на вооружении Красной Армии, но потом от него отказались. Последним, кто еще в советские времена работал с этой высокотоксичной, но редкой жидкостью, по информации Федорова, был Институт гигиены в Тбилиси.</a:t>
            </a:r>
          </a:p>
        </p:txBody>
      </p:sp>
    </p:spTree>
    <p:extLst>
      <p:ext uri="{BB962C8B-B14F-4D97-AF65-F5344CB8AC3E}">
        <p14:creationId xmlns:p14="http://schemas.microsoft.com/office/powerpoint/2010/main" val="28982005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538786"/>
            <a:ext cx="9601196" cy="1303867"/>
          </a:xfrm>
        </p:spPr>
        <p:txBody>
          <a:bodyPr>
            <a:normAutofit fontScale="90000"/>
          </a:bodyPr>
          <a:lstStyle/>
          <a:p>
            <a:r>
              <a:rPr lang="ru-RU" dirty="0"/>
              <a:t>Советы от Агаты Кристи: как употребить </a:t>
            </a:r>
            <a:r>
              <a:rPr lang="ru-RU" dirty="0" smtClean="0"/>
              <a:t>таллий</a:t>
            </a:r>
            <a:endParaRPr lang="ru-RU" dirty="0"/>
          </a:p>
        </p:txBody>
      </p:sp>
      <p:sp>
        <p:nvSpPr>
          <p:cNvPr id="3" name="Объект 2"/>
          <p:cNvSpPr>
            <a:spLocks noGrp="1"/>
          </p:cNvSpPr>
          <p:nvPr>
            <p:ph idx="1"/>
          </p:nvPr>
        </p:nvSpPr>
        <p:spPr>
          <a:xfrm>
            <a:off x="1295401" y="2452255"/>
            <a:ext cx="9601196" cy="3879272"/>
          </a:xfrm>
        </p:spPr>
        <p:txBody>
          <a:bodyPr>
            <a:normAutofit fontScale="92500" lnSpcReduction="20000"/>
          </a:bodyPr>
          <a:lstStyle/>
          <a:p>
            <a:pPr marL="0" indent="0">
              <a:buNone/>
            </a:pPr>
            <a:r>
              <a:rPr lang="ru-RU" dirty="0" smtClean="0"/>
              <a:t>Официально </a:t>
            </a:r>
            <a:r>
              <a:rPr lang="ru-RU" dirty="0"/>
              <a:t>таллий был открыт в 1863-м английским ученым </a:t>
            </a:r>
            <a:r>
              <a:rPr lang="ru-RU" dirty="0" err="1"/>
              <a:t>Круксом</a:t>
            </a:r>
            <a:r>
              <a:rPr lang="ru-RU" dirty="0"/>
              <a:t>. В пламени горелки </a:t>
            </a:r>
            <a:r>
              <a:rPr lang="ru-RU" dirty="0" err="1"/>
              <a:t>Крукс</a:t>
            </a:r>
            <a:r>
              <a:rPr lang="ru-RU" dirty="0"/>
              <a:t> увидел ярко-зеленую линию, которая быстро исчезала (из-за летучести соединения) и появлялась вновь с каждой свежей пробой. </a:t>
            </a:r>
            <a:r>
              <a:rPr lang="ru-RU" dirty="0" err="1"/>
              <a:t>Крукс</a:t>
            </a:r>
            <a:r>
              <a:rPr lang="ru-RU" dirty="0"/>
              <a:t> убедился, что он имеет дело с неизвестным элементом, которому он дал название "таллий" от греческого "молодая зеленая ветвь</a:t>
            </a:r>
            <a:r>
              <a:rPr lang="ru-RU" dirty="0" smtClean="0"/>
              <a:t>". Новое </a:t>
            </a:r>
            <a:r>
              <a:rPr lang="ru-RU" dirty="0"/>
              <a:t>вещество оказалось опасным ядом с замедленным действием, что привело к его активному использованию в криминальных целях. Интересно, что Агата Кристи популяризировала таллий в одном из самых знаменитых своих романов "Вилла "Белый конь", где в центре сюжета - таллиевое отравление (яды писательница знала досконально, она работала медсестрой в госпитале во время Первой мировой войны). Не раз Кристи даже обвиняли в том, что именно она ввела этот яд в употребление, подсказав настоящим преступникам способ отравления солями таллия.</a:t>
            </a:r>
          </a:p>
        </p:txBody>
      </p:sp>
    </p:spTree>
    <p:extLst>
      <p:ext uri="{BB962C8B-B14F-4D97-AF65-F5344CB8AC3E}">
        <p14:creationId xmlns:p14="http://schemas.microsoft.com/office/powerpoint/2010/main" val="1007971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9. Борец или Аконит</a:t>
            </a:r>
          </a:p>
        </p:txBody>
      </p:sp>
      <p:sp>
        <p:nvSpPr>
          <p:cNvPr id="5" name="Объект 4"/>
          <p:cNvSpPr>
            <a:spLocks noGrp="1"/>
          </p:cNvSpPr>
          <p:nvPr>
            <p:ph idx="1"/>
          </p:nvPr>
        </p:nvSpPr>
        <p:spPr>
          <a:xfrm>
            <a:off x="1295401" y="2428568"/>
            <a:ext cx="6657108" cy="3449972"/>
          </a:xfrm>
        </p:spPr>
        <p:txBody>
          <a:bodyPr>
            <a:normAutofit fontScale="92500" lnSpcReduction="10000"/>
          </a:bodyPr>
          <a:lstStyle/>
          <a:p>
            <a:pPr marL="0" indent="0">
              <a:buNone/>
            </a:pPr>
            <a:r>
              <a:rPr lang="ru-RU" dirty="0"/>
              <a:t>Девятое место в списке самых известных ядов занимает Борец — род многолетних ядовитых растений, растущих на влажных местах вдоль берегов рек Европы, Азии и Северной Америки. Яд этого растения вызывает асфиксию, что приводит к удушью. Отравление может произойти даже после прикосновения к листьям без перчаток, поскольку яд очень быстро и легко впитывается. По легенде император Клавдий, был отравлен ядом этого растения. Также им смазывали болты для арбалета Чу Ко Ну — одного из необычных древних видов оружия.</a:t>
            </a:r>
          </a:p>
        </p:txBody>
      </p:sp>
      <p:pic>
        <p:nvPicPr>
          <p:cNvPr id="6" name="Рисунок 5"/>
          <p:cNvPicPr>
            <a:picLocks noChangeAspect="1"/>
          </p:cNvPicPr>
          <p:nvPr/>
        </p:nvPicPr>
        <p:blipFill>
          <a:blip r:embed="rId2"/>
          <a:stretch>
            <a:fillRect/>
          </a:stretch>
        </p:blipFill>
        <p:spPr>
          <a:xfrm>
            <a:off x="7952509" y="2428568"/>
            <a:ext cx="3741161" cy="3449971"/>
          </a:xfrm>
          <a:prstGeom prst="rect">
            <a:avLst/>
          </a:prstGeom>
        </p:spPr>
      </p:pic>
    </p:spTree>
    <p:extLst>
      <p:ext uri="{BB962C8B-B14F-4D97-AF65-F5344CB8AC3E}">
        <p14:creationId xmlns:p14="http://schemas.microsoft.com/office/powerpoint/2010/main" val="2505188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2" y="1025236"/>
            <a:ext cx="9601195" cy="1316181"/>
          </a:xfrm>
        </p:spPr>
        <p:txBody>
          <a:bodyPr/>
          <a:lstStyle/>
          <a:p>
            <a:r>
              <a:rPr lang="ru-RU" dirty="0"/>
              <a:t>8. Белладонна или Красавка </a:t>
            </a:r>
          </a:p>
        </p:txBody>
      </p:sp>
      <p:sp>
        <p:nvSpPr>
          <p:cNvPr id="4" name="Объект 3"/>
          <p:cNvSpPr>
            <a:spLocks noGrp="1"/>
          </p:cNvSpPr>
          <p:nvPr>
            <p:ph idx="1"/>
          </p:nvPr>
        </p:nvSpPr>
        <p:spPr>
          <a:xfrm>
            <a:off x="637309" y="2448429"/>
            <a:ext cx="6292046" cy="3427439"/>
          </a:xfrm>
        </p:spPr>
        <p:txBody>
          <a:bodyPr>
            <a:normAutofit fontScale="92500" lnSpcReduction="10000"/>
          </a:bodyPr>
          <a:lstStyle/>
          <a:p>
            <a:pPr marL="0" indent="0">
              <a:buNone/>
            </a:pPr>
            <a:r>
              <a:rPr lang="ru-RU" dirty="0"/>
              <a:t>Название белладонна происходит от итальянского слова и переводится как «красивая женщина». В старину, это растение использовалось в косметических целях — итальянские женщины закапывали сок красавки в глаза, зрачки расширялись, и глаза приобретали особый блеск. Ягодами также натирали щёки, чтоб те приобрели «естественный» румянец. Является одним из самых ядовитых растений в мире. Все его части токсичны и содержат в себе атропин, который может вызвать тяжелейшее отравление.</a:t>
            </a:r>
          </a:p>
        </p:txBody>
      </p:sp>
      <p:pic>
        <p:nvPicPr>
          <p:cNvPr id="5" name="Рисунок 4"/>
          <p:cNvPicPr>
            <a:picLocks noChangeAspect="1"/>
          </p:cNvPicPr>
          <p:nvPr/>
        </p:nvPicPr>
        <p:blipFill>
          <a:blip r:embed="rId2"/>
          <a:stretch>
            <a:fillRect/>
          </a:stretch>
        </p:blipFill>
        <p:spPr>
          <a:xfrm>
            <a:off x="6929355" y="2448429"/>
            <a:ext cx="4569918" cy="3427439"/>
          </a:xfrm>
          <a:prstGeom prst="rect">
            <a:avLst/>
          </a:prstGeom>
        </p:spPr>
      </p:pic>
    </p:spTree>
    <p:extLst>
      <p:ext uri="{BB962C8B-B14F-4D97-AF65-F5344CB8AC3E}">
        <p14:creationId xmlns:p14="http://schemas.microsoft.com/office/powerpoint/2010/main" val="4292906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7. </a:t>
            </a:r>
            <a:r>
              <a:rPr lang="ru-RU" dirty="0" err="1"/>
              <a:t>Диметилртуть</a:t>
            </a:r>
            <a:endParaRPr lang="ru-RU" dirty="0"/>
          </a:p>
        </p:txBody>
      </p:sp>
      <p:sp>
        <p:nvSpPr>
          <p:cNvPr id="3" name="Объект 2"/>
          <p:cNvSpPr>
            <a:spLocks noGrp="1"/>
          </p:cNvSpPr>
          <p:nvPr>
            <p:ph idx="1"/>
          </p:nvPr>
        </p:nvSpPr>
        <p:spPr>
          <a:xfrm>
            <a:off x="1177636" y="2446095"/>
            <a:ext cx="6109855" cy="3536633"/>
          </a:xfrm>
        </p:spPr>
        <p:txBody>
          <a:bodyPr>
            <a:noAutofit/>
          </a:bodyPr>
          <a:lstStyle/>
          <a:p>
            <a:pPr marL="0" indent="0">
              <a:buNone/>
            </a:pPr>
            <a:r>
              <a:rPr lang="ru-RU" sz="2050" dirty="0" err="1"/>
              <a:t>Диметилртуть</a:t>
            </a:r>
            <a:r>
              <a:rPr lang="ru-RU" sz="2050" dirty="0"/>
              <a:t> — бесцветная жидкость, один из сильнейших </a:t>
            </a:r>
            <a:r>
              <a:rPr lang="ru-RU" sz="2050" dirty="0" err="1"/>
              <a:t>нейротоксинов</a:t>
            </a:r>
            <a:r>
              <a:rPr lang="ru-RU" sz="2050" dirty="0"/>
              <a:t>. Попадание 0,1 мл. этой жидкости на кожу, уже фатальна для человека. Интересно то, что симптомы отравления начинают проявляться, после истечения нескольких месяцев, что уже слишком поздно для эффективного лечения. В 1996 году химик-неорганик Карен </a:t>
            </a:r>
            <a:r>
              <a:rPr lang="ru-RU" sz="2050" dirty="0" err="1"/>
              <a:t>Веттерхан</a:t>
            </a:r>
            <a:r>
              <a:rPr lang="ru-RU" sz="2050" dirty="0"/>
              <a:t> проводила опыты в колледже </a:t>
            </a:r>
            <a:r>
              <a:rPr lang="ru-RU" sz="2050" dirty="0" err="1"/>
              <a:t>Дартмут</a:t>
            </a:r>
            <a:r>
              <a:rPr lang="ru-RU" sz="2050" dirty="0"/>
              <a:t>, в Нью-Гэмпшире и пролила одну каплю этой жидкости на руку в перчатке — </a:t>
            </a:r>
            <a:r>
              <a:rPr lang="ru-RU" sz="2050" dirty="0" err="1"/>
              <a:t>диметилртуть</a:t>
            </a:r>
            <a:r>
              <a:rPr lang="ru-RU" sz="2050" dirty="0"/>
              <a:t> впитался в кожу через латексные перчатки. Симптомы появились через четыре месяца, а спустя десять месяцев Карен умерла.</a:t>
            </a:r>
          </a:p>
        </p:txBody>
      </p:sp>
      <p:pic>
        <p:nvPicPr>
          <p:cNvPr id="4" name="Рисунок 3"/>
          <p:cNvPicPr>
            <a:picLocks noChangeAspect="1"/>
          </p:cNvPicPr>
          <p:nvPr/>
        </p:nvPicPr>
        <p:blipFill>
          <a:blip r:embed="rId2"/>
          <a:stretch>
            <a:fillRect/>
          </a:stretch>
        </p:blipFill>
        <p:spPr>
          <a:xfrm>
            <a:off x="7287491" y="2446096"/>
            <a:ext cx="4413336" cy="3536633"/>
          </a:xfrm>
          <a:prstGeom prst="rect">
            <a:avLst/>
          </a:prstGeom>
        </p:spPr>
      </p:pic>
    </p:spTree>
    <p:extLst>
      <p:ext uri="{BB962C8B-B14F-4D97-AF65-F5344CB8AC3E}">
        <p14:creationId xmlns:p14="http://schemas.microsoft.com/office/powerpoint/2010/main" val="234796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6. </a:t>
            </a:r>
            <a:r>
              <a:rPr lang="ru-RU" dirty="0" err="1"/>
              <a:t>Тетродотоксин</a:t>
            </a:r>
            <a:endParaRPr lang="ru-RU" dirty="0"/>
          </a:p>
        </p:txBody>
      </p:sp>
      <p:sp>
        <p:nvSpPr>
          <p:cNvPr id="3" name="Объект 2"/>
          <p:cNvSpPr>
            <a:spLocks noGrp="1"/>
          </p:cNvSpPr>
          <p:nvPr>
            <p:ph idx="1"/>
          </p:nvPr>
        </p:nvSpPr>
        <p:spPr>
          <a:xfrm>
            <a:off x="775855" y="2455212"/>
            <a:ext cx="5769074" cy="3420656"/>
          </a:xfrm>
        </p:spPr>
        <p:txBody>
          <a:bodyPr>
            <a:normAutofit fontScale="85000" lnSpcReduction="10000"/>
          </a:bodyPr>
          <a:lstStyle/>
          <a:p>
            <a:pPr marL="0" indent="0">
              <a:buNone/>
            </a:pPr>
            <a:r>
              <a:rPr lang="ru-RU" dirty="0" err="1"/>
              <a:t>Тетродотоксин</a:t>
            </a:r>
            <a:r>
              <a:rPr lang="ru-RU" dirty="0"/>
              <a:t> находится в двух морских существах — </a:t>
            </a:r>
            <a:r>
              <a:rPr lang="ru-RU" dirty="0" err="1"/>
              <a:t>синекольчатом</a:t>
            </a:r>
            <a:r>
              <a:rPr lang="ru-RU" dirty="0"/>
              <a:t> осьминоге и в рыбе Фугу. Осьминог является наиболее опасным, потому что он намеренно вводит свой яд, убивая жертву за считаные минуты. Он обладает достаточным количеством яда, чтобы убить 26 взрослых людей в течение нескольких минут. Укусы очень часто безболезненны, поэтому многие понимают, что они были укушены только тогда, когда наступает паралич. Зато, рыба фугу смертельна, лишь когда её съесть. Но если рыбу правильно приготовить, она безвредна.</a:t>
            </a:r>
          </a:p>
        </p:txBody>
      </p:sp>
      <p:pic>
        <p:nvPicPr>
          <p:cNvPr id="4" name="Рисунок 3"/>
          <p:cNvPicPr>
            <a:picLocks noChangeAspect="1"/>
          </p:cNvPicPr>
          <p:nvPr/>
        </p:nvPicPr>
        <p:blipFill>
          <a:blip r:embed="rId2"/>
          <a:stretch>
            <a:fillRect/>
          </a:stretch>
        </p:blipFill>
        <p:spPr>
          <a:xfrm>
            <a:off x="6544929" y="2455212"/>
            <a:ext cx="5134454" cy="3420656"/>
          </a:xfrm>
          <a:prstGeom prst="rect">
            <a:avLst/>
          </a:prstGeom>
        </p:spPr>
      </p:pic>
    </p:spTree>
    <p:extLst>
      <p:ext uri="{BB962C8B-B14F-4D97-AF65-F5344CB8AC3E}">
        <p14:creationId xmlns:p14="http://schemas.microsoft.com/office/powerpoint/2010/main" val="993736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5. Полоний </a:t>
            </a:r>
          </a:p>
        </p:txBody>
      </p:sp>
      <p:sp>
        <p:nvSpPr>
          <p:cNvPr id="3" name="Объект 2"/>
          <p:cNvSpPr>
            <a:spLocks noGrp="1"/>
          </p:cNvSpPr>
          <p:nvPr>
            <p:ph idx="1"/>
          </p:nvPr>
        </p:nvSpPr>
        <p:spPr>
          <a:xfrm>
            <a:off x="1295401" y="2433194"/>
            <a:ext cx="5612822" cy="3592667"/>
          </a:xfrm>
        </p:spPr>
        <p:txBody>
          <a:bodyPr>
            <a:normAutofit fontScale="92500"/>
          </a:bodyPr>
          <a:lstStyle/>
          <a:p>
            <a:pPr marL="0" indent="0">
              <a:buNone/>
            </a:pPr>
            <a:r>
              <a:rPr lang="ru-RU" dirty="0"/>
              <a:t>Полоний — радиоактивный яд и медленный убийца. Один грамм испарений полония способен убить около 1,5 млн. человек всего за пару месяцев. Самый известный случай отравления предположительно полонием-210, был случай отравления Александра Литвиненко. Полоний был найден в его чашке чая – доза, в 200 раз превышающая среднюю летальную дозу. Он умер через три недели.</a:t>
            </a:r>
          </a:p>
        </p:txBody>
      </p:sp>
      <p:pic>
        <p:nvPicPr>
          <p:cNvPr id="4" name="Рисунок 3"/>
          <p:cNvPicPr>
            <a:picLocks noChangeAspect="1"/>
          </p:cNvPicPr>
          <p:nvPr/>
        </p:nvPicPr>
        <p:blipFill>
          <a:blip r:embed="rId2"/>
          <a:stretch>
            <a:fillRect/>
          </a:stretch>
        </p:blipFill>
        <p:spPr>
          <a:xfrm>
            <a:off x="6908223" y="2433195"/>
            <a:ext cx="4798868" cy="3592666"/>
          </a:xfrm>
          <a:prstGeom prst="rect">
            <a:avLst/>
          </a:prstGeom>
        </p:spPr>
      </p:pic>
    </p:spTree>
    <p:extLst>
      <p:ext uri="{BB962C8B-B14F-4D97-AF65-F5344CB8AC3E}">
        <p14:creationId xmlns:p14="http://schemas.microsoft.com/office/powerpoint/2010/main" val="1141534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Ртуть</a:t>
            </a:r>
          </a:p>
        </p:txBody>
      </p:sp>
      <p:sp>
        <p:nvSpPr>
          <p:cNvPr id="3" name="Объект 2"/>
          <p:cNvSpPr>
            <a:spLocks noGrp="1"/>
          </p:cNvSpPr>
          <p:nvPr>
            <p:ph idx="1"/>
          </p:nvPr>
        </p:nvSpPr>
        <p:spPr>
          <a:xfrm>
            <a:off x="1295401" y="2473804"/>
            <a:ext cx="5723658" cy="3515256"/>
          </a:xfrm>
        </p:spPr>
        <p:txBody>
          <a:bodyPr>
            <a:normAutofit fontScale="92500"/>
          </a:bodyPr>
          <a:lstStyle/>
          <a:p>
            <a:pPr marL="0" indent="0">
              <a:buNone/>
            </a:pPr>
            <a:r>
              <a:rPr lang="ru-RU" dirty="0"/>
              <a:t>Ртуть — относительно редкий элемент, который при комнатной температуре представляет собой тяжкую серебристо-белую жидкость. Ядовиты лишь пары и растворимые соединения ртути, которые вызывают тяжёлое отравление. Металлическая же ртуть не оказывает ощутимого воздействия на организм. Известным случаем смерти от ртути (предположительно) является австрийский композитор Амадей Моцарт.</a:t>
            </a:r>
          </a:p>
        </p:txBody>
      </p:sp>
      <p:pic>
        <p:nvPicPr>
          <p:cNvPr id="4" name="Рисунок 3"/>
          <p:cNvPicPr>
            <a:picLocks noChangeAspect="1"/>
          </p:cNvPicPr>
          <p:nvPr/>
        </p:nvPicPr>
        <p:blipFill>
          <a:blip r:embed="rId2"/>
          <a:stretch>
            <a:fillRect/>
          </a:stretch>
        </p:blipFill>
        <p:spPr>
          <a:xfrm>
            <a:off x="7019059" y="2473805"/>
            <a:ext cx="4687007" cy="3515255"/>
          </a:xfrm>
          <a:prstGeom prst="rect">
            <a:avLst/>
          </a:prstGeom>
        </p:spPr>
      </p:pic>
    </p:spTree>
    <p:extLst>
      <p:ext uri="{BB962C8B-B14F-4D97-AF65-F5344CB8AC3E}">
        <p14:creationId xmlns:p14="http://schemas.microsoft.com/office/powerpoint/2010/main" val="59509692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E4E49EB0-FB00-41F5-9359-4843D783A23D}"/>
    </a:ext>
  </a:extLst>
</a:theme>
</file>

<file path=docProps/app.xml><?xml version="1.0" encoding="utf-8"?>
<Properties xmlns="http://schemas.openxmlformats.org/officeDocument/2006/extended-properties" xmlns:vt="http://schemas.openxmlformats.org/officeDocument/2006/docPropsVTypes">
  <Template>Organic</Template>
  <TotalTime>132</TotalTime>
  <Words>3823</Words>
  <Application>Microsoft Office PowerPoint</Application>
  <PresentationFormat>Произвольный</PresentationFormat>
  <Paragraphs>60</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Натуральные материалы</vt:lpstr>
      <vt:lpstr>Самые популярные яды и отравления.</vt:lpstr>
      <vt:lpstr>Топ 10 самых распространенных ядов, используемых для убийства.</vt:lpstr>
      <vt:lpstr>10. Болиголов</vt:lpstr>
      <vt:lpstr>9. Борец или Аконит</vt:lpstr>
      <vt:lpstr>8. Белладонна или Красавка </vt:lpstr>
      <vt:lpstr>7. Диметилртуть</vt:lpstr>
      <vt:lpstr>6. Тетродотоксин</vt:lpstr>
      <vt:lpstr>5. Полоний </vt:lpstr>
      <vt:lpstr>4. Ртуть</vt:lpstr>
      <vt:lpstr>3. Цианид</vt:lpstr>
      <vt:lpstr>2. Ботулотоксин</vt:lpstr>
      <vt:lpstr>1. Мышьяк</vt:lpstr>
      <vt:lpstr>Восемь самых громких отравлений в истории.</vt:lpstr>
      <vt:lpstr>1. Понт Митридат VI</vt:lpstr>
      <vt:lpstr>2. Александр Македонский</vt:lpstr>
      <vt:lpstr>3. Мать и жена Ивана Грозного стали жертвами отравителей</vt:lpstr>
      <vt:lpstr>4. Вольфганг Амадей Моцарт</vt:lpstr>
      <vt:lpstr>5. Наполеон Бонапарт</vt:lpstr>
      <vt:lpstr>6. Георгий Маркова</vt:lpstr>
      <vt:lpstr>7. Александр Литвиненко</vt:lpstr>
      <vt:lpstr>8. Отравление Скрипалей</vt:lpstr>
      <vt:lpstr>Современные яды и способы отравления.</vt:lpstr>
      <vt:lpstr>Цианистый калий для Григория Распутина</vt:lpstr>
      <vt:lpstr>Весь яд - Советам </vt:lpstr>
      <vt:lpstr>Банкир Иван Кивелиди: звонок другу с зарином </vt:lpstr>
      <vt:lpstr>Роман Цепов: колхицид на завтрак </vt:lpstr>
      <vt:lpstr>Презентация PowerPoint</vt:lpstr>
      <vt:lpstr>Виктор Ющенко: лицо, изувеченное диоксином </vt:lpstr>
      <vt:lpstr>Террорист Хаттаб: неизвестный яд</vt:lpstr>
      <vt:lpstr>Премьер Грузии Зураб Жвания: пентакарбонил железа</vt:lpstr>
      <vt:lpstr>Советы от Агаты Кристи: как употребить таллий</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Самые популярные яды и отравления.</dc:title>
  <dc:creator>Пользователь Windows</dc:creator>
  <cp:lastModifiedBy>User</cp:lastModifiedBy>
  <cp:revision>11</cp:revision>
  <dcterms:created xsi:type="dcterms:W3CDTF">2019-03-19T19:29:58Z</dcterms:created>
  <dcterms:modified xsi:type="dcterms:W3CDTF">2022-11-13T14:56:21Z</dcterms:modified>
</cp:coreProperties>
</file>