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B45608"/>
    <a:srgbClr val="CD62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98072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266" name="Picture 2" descr="Пин на доске космос"/>
          <p:cNvPicPr>
            <a:picLocks noChangeAspect="1" noChangeArrowheads="1"/>
          </p:cNvPicPr>
          <p:nvPr/>
        </p:nvPicPr>
        <p:blipFill>
          <a:blip r:embed="rId2" cstate="print"/>
          <a:srcRect b="84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1484784"/>
            <a:ext cx="5400600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                          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Планеты         </a:t>
            </a:r>
          </a:p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   Солнечной системы</a:t>
            </a:r>
          </a:p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            </a:t>
            </a:r>
            <a:r>
              <a:rPr lang="ru-RU" sz="3200" dirty="0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окружающий мир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+mj-lt"/>
                <a:ea typeface="Cambria Math" pitchFamily="18" charset="0"/>
              </a:rPr>
              <a:t>                    4 класс  </a:t>
            </a:r>
            <a:endParaRPr lang="ru-RU" sz="3200" dirty="0">
              <a:solidFill>
                <a:schemeClr val="tx1"/>
              </a:solidFill>
              <a:latin typeface="+mj-lt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4077072"/>
            <a:ext cx="3672408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Орехво Лариса Викторовна</a:t>
            </a:r>
          </a:p>
          <a:p>
            <a:r>
              <a:rPr lang="ru-RU" b="1" dirty="0" smtClean="0"/>
              <a:t>учитель начальных </a:t>
            </a:r>
            <a:r>
              <a:rPr lang="ru-RU" b="1" dirty="0" smtClean="0"/>
              <a:t>классов</a:t>
            </a:r>
          </a:p>
          <a:p>
            <a:r>
              <a:rPr lang="ru-RU" b="1" dirty="0" smtClean="0"/>
              <a:t>МОБУ «СОШ «Бугровский ЦО №3» </a:t>
            </a:r>
            <a:endParaRPr lang="ru-RU" b="1" dirty="0" smtClean="0"/>
          </a:p>
          <a:p>
            <a:r>
              <a:rPr lang="ru-RU" b="1" dirty="0" smtClean="0"/>
              <a:t>Ленинградская область, </a:t>
            </a:r>
          </a:p>
          <a:p>
            <a:r>
              <a:rPr lang="ru-RU" b="1" dirty="0" smtClean="0"/>
              <a:t>п. Бугры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11560" y="404664"/>
            <a:ext cx="770485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Реши кроссворд и отгадай зашифрованное слово </a:t>
            </a:r>
            <a:endParaRPr lang="ru-RU" sz="2800" dirty="0"/>
          </a:p>
        </p:txBody>
      </p:sp>
      <p:pic>
        <p:nvPicPr>
          <p:cNvPr id="2052" name="Picture 4" descr="https://www.uchmag.ru/upload/catalog/posob/_/k/_k_zh-1443_/images/11.jpg"/>
          <p:cNvPicPr>
            <a:picLocks noChangeAspect="1" noChangeArrowheads="1"/>
          </p:cNvPicPr>
          <p:nvPr/>
        </p:nvPicPr>
        <p:blipFill>
          <a:blip r:embed="rId2" cstate="print"/>
          <a:srcRect l="10008" t="23622" r="8831" b="11811"/>
          <a:stretch>
            <a:fillRect/>
          </a:stretch>
        </p:blipFill>
        <p:spPr bwMode="auto">
          <a:xfrm>
            <a:off x="1691680" y="1124744"/>
            <a:ext cx="4968552" cy="5400600"/>
          </a:xfrm>
          <a:prstGeom prst="rect">
            <a:avLst/>
          </a:prstGeom>
          <a:noFill/>
        </p:spPr>
      </p:pic>
      <p:sp>
        <p:nvSpPr>
          <p:cNvPr id="22" name="Трапеция 21"/>
          <p:cNvSpPr/>
          <p:nvPr/>
        </p:nvSpPr>
        <p:spPr>
          <a:xfrm>
            <a:off x="5796136" y="5949280"/>
            <a:ext cx="864096" cy="576064"/>
          </a:xfrm>
          <a:prstGeom prst="trapezoi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796136" y="6093296"/>
            <a:ext cx="144016" cy="14401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5436096" y="6309320"/>
            <a:ext cx="432048" cy="216024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2123728" y="3284984"/>
            <a:ext cx="1224136" cy="288032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</p:cNvPr>
          <p:cNvSpPr/>
          <p:nvPr/>
        </p:nvSpPr>
        <p:spPr>
          <a:xfrm>
            <a:off x="6156176" y="3356992"/>
            <a:ext cx="288032" cy="216024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4139952" y="3068960"/>
            <a:ext cx="288032" cy="14401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5724128" y="3284984"/>
            <a:ext cx="288032" cy="28803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5364088" y="3284984"/>
            <a:ext cx="288032" cy="28803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203848" y="1340768"/>
            <a:ext cx="23042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А   К   Е   Т    А</a:t>
            </a:r>
            <a:endParaRPr lang="ru-RU" sz="2600" b="1" dirty="0"/>
          </a:p>
        </p:txBody>
      </p:sp>
      <p:sp>
        <p:nvSpPr>
          <p:cNvPr id="31" name="Управляющая кнопка: настраиваемая 30">
            <a:hlinkClick r:id="" action="ppaction://noaction" highlightClick="1"/>
          </p:cNvPr>
          <p:cNvSpPr/>
          <p:nvPr/>
        </p:nvSpPr>
        <p:spPr>
          <a:xfrm>
            <a:off x="4932040" y="3284984"/>
            <a:ext cx="288032" cy="28803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4499992" y="3284984"/>
            <a:ext cx="288032" cy="28803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4139952" y="3284984"/>
            <a:ext cx="288032" cy="28803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4067944" y="3284984"/>
            <a:ext cx="2448272" cy="0"/>
          </a:xfrm>
          <a:prstGeom prst="line">
            <a:avLst/>
          </a:prstGeom>
          <a:ln w="28575"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427984" y="3284984"/>
            <a:ext cx="0" cy="2880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60032" y="328498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491880" y="1700808"/>
            <a:ext cx="22322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  О  Л   Н   Ц   Е</a:t>
            </a:r>
            <a:endParaRPr lang="ru-RU" sz="2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411760" y="2060848"/>
            <a:ext cx="29523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Е   Л   Е   С    К  О   П </a:t>
            </a:r>
            <a:endParaRPr lang="ru-RU" sz="2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203848" y="2492896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Е   М  Л   Я</a:t>
            </a:r>
            <a:endParaRPr lang="ru-RU" sz="2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843808" y="2852936"/>
            <a:ext cx="12961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Е   Б   О</a:t>
            </a:r>
            <a:endParaRPr lang="ru-RU" sz="2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995936" y="3212976"/>
            <a:ext cx="2592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П   У    Т   Н  И   К</a:t>
            </a:r>
            <a:endParaRPr lang="ru-RU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260648"/>
            <a:ext cx="2232248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Источники :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8136904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Обложка -</a:t>
            </a:r>
            <a:r>
              <a:rPr lang="en-US" sz="2400" dirty="0" smtClean="0"/>
              <a:t> https://ru.pinterest.com/pin/847450854860247458/</a:t>
            </a:r>
            <a:r>
              <a:rPr lang="ru-RU" sz="2400" dirty="0" smtClean="0"/>
              <a:t>  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7560840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Планеты Солнечной системы (5 слайд) - </a:t>
            </a:r>
            <a:r>
              <a:rPr lang="en-US" sz="2400" dirty="0" smtClean="0"/>
              <a:t>https://ktonanovenkogo.ru/voprosy-i-otvety/solnechnaya-sistema-chto-ehto-takoe-planety-skolko-poryadok-raspolozheniya-samaya-bolshaya-alenkaya.html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077072"/>
            <a:ext cx="5328592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Ребусы -</a:t>
            </a:r>
            <a:r>
              <a:rPr lang="en-US" sz="2400" dirty="0" smtClean="0"/>
              <a:t> https://allforchildren.ru/rebus/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869160"/>
            <a:ext cx="547260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Картинки - </a:t>
            </a:r>
            <a:r>
              <a:rPr lang="en-US" sz="2400" dirty="0" smtClean="0"/>
              <a:t>https://www.pngplay.com/ru/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661248"/>
            <a:ext cx="727280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Кроссворд - </a:t>
            </a:r>
            <a:r>
              <a:rPr lang="en-US" sz="2400" dirty="0" smtClean="0"/>
              <a:t>https://www.uchmag.ru/estore/e1642087/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04664"/>
            <a:ext cx="280831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Астрономия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4968552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ea typeface="Cambria Math" pitchFamily="18" charset="0"/>
              </a:rPr>
              <a:t> Это наука о небесных, или космических, телах. </a:t>
            </a:r>
          </a:p>
          <a:p>
            <a:r>
              <a:rPr lang="ru-RU" sz="2800" dirty="0" smtClean="0">
                <a:ea typeface="Cambria Math" pitchFamily="18" charset="0"/>
              </a:rPr>
              <a:t>  Слово «астрономия» происходит от двух греческих слов: «астрон» - звезда и «номос» – закон. </a:t>
            </a:r>
          </a:p>
          <a:p>
            <a:r>
              <a:rPr lang="ru-RU" sz="2800" dirty="0" smtClean="0">
                <a:ea typeface="Cambria Math" pitchFamily="18" charset="0"/>
              </a:rPr>
              <a:t>  Эта наука появилась в древности, но и сейчас она делает все новые открытия. </a:t>
            </a:r>
            <a:endParaRPr lang="ru-RU" sz="2800" dirty="0">
              <a:ea typeface="Cambria Math" pitchFamily="18" charset="0"/>
            </a:endParaRPr>
          </a:p>
        </p:txBody>
      </p:sp>
      <p:pic>
        <p:nvPicPr>
          <p:cNvPr id="10242" name="Picture 2" descr="Телескоп PNG Clip Art HD Qual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652120" y="2924944"/>
            <a:ext cx="3290762" cy="3933056"/>
          </a:xfrm>
          <a:prstGeom prst="rect">
            <a:avLst/>
          </a:prstGeom>
          <a:noFill/>
        </p:spPr>
      </p:pic>
      <p:sp>
        <p:nvSpPr>
          <p:cNvPr id="5" name="5-конечная звезда 4"/>
          <p:cNvSpPr/>
          <p:nvPr/>
        </p:nvSpPr>
        <p:spPr>
          <a:xfrm rot="797239">
            <a:off x="6870187" y="911890"/>
            <a:ext cx="1440160" cy="1368152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 rot="20327686">
            <a:off x="542504" y="361165"/>
            <a:ext cx="1146223" cy="1027197"/>
          </a:xfrm>
          <a:prstGeom prst="star5">
            <a:avLst/>
          </a:prstGeom>
          <a:solidFill>
            <a:srgbClr val="FFFF0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76672"/>
            <a:ext cx="2448272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B456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Вселенная</a:t>
            </a:r>
            <a:endParaRPr lang="ru-RU" sz="3600" b="1" dirty="0">
              <a:solidFill>
                <a:srgbClr val="B4560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5328592" cy="39703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 С точки зрения астронома, мир – это </a:t>
            </a:r>
            <a:r>
              <a:rPr lang="ru-RU" sz="2800" b="1" dirty="0" smtClean="0"/>
              <a:t>Вселенная, </a:t>
            </a:r>
            <a:r>
              <a:rPr lang="ru-RU" sz="2800" dirty="0" smtClean="0"/>
              <a:t>или</a:t>
            </a:r>
            <a:r>
              <a:rPr lang="ru-RU" sz="2800" b="1" dirty="0" smtClean="0"/>
              <a:t> космос. </a:t>
            </a:r>
          </a:p>
          <a:p>
            <a:r>
              <a:rPr lang="ru-RU" sz="2800" dirty="0" smtClean="0"/>
              <a:t> Так называют все необъятное пространство со звездами, планетами и другими небесными телами. </a:t>
            </a:r>
          </a:p>
          <a:p>
            <a:r>
              <a:rPr lang="ru-RU" sz="2800" dirty="0" smtClean="0"/>
              <a:t> Звезды – огромные, раскаленные небесные тела, излучающие собственного света.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9220" name="Picture 4" descr="Звезды прозрачны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55368" y="1840769"/>
            <a:ext cx="7029399" cy="3347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04664"/>
            <a:ext cx="4248472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mbria Math" pitchFamily="18" charset="0"/>
              </a:rPr>
              <a:t>Солнечная система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340768"/>
            <a:ext cx="8064896" cy="35394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ea typeface="Cambria Math" pitchFamily="18" charset="0"/>
              </a:rPr>
              <a:t>  Во Вселенной бесчисленное множество звезд.</a:t>
            </a:r>
          </a:p>
          <a:p>
            <a:r>
              <a:rPr lang="ru-RU" sz="2800" dirty="0" smtClean="0">
                <a:ea typeface="Cambria Math" pitchFamily="18" charset="0"/>
              </a:rPr>
              <a:t> Одна из них – Солнце.</a:t>
            </a:r>
          </a:p>
          <a:p>
            <a:r>
              <a:rPr lang="ru-RU" sz="2800" dirty="0" smtClean="0">
                <a:ea typeface="Cambria Math" pitchFamily="18" charset="0"/>
              </a:rPr>
              <a:t>  Вокруг Солнца по своим орбитам обращаются восемь планет, среди которых наша планета Земля. </a:t>
            </a:r>
          </a:p>
          <a:p>
            <a:r>
              <a:rPr lang="ru-RU" sz="2800" dirty="0" smtClean="0">
                <a:ea typeface="Cambria Math" pitchFamily="18" charset="0"/>
              </a:rPr>
              <a:t>  Кроме планет, вокруг Солнца движутся другие небесные тела, например кометы. </a:t>
            </a:r>
          </a:p>
          <a:p>
            <a:r>
              <a:rPr lang="ru-RU" sz="2800" dirty="0" smtClean="0">
                <a:ea typeface="Cambria Math" pitchFamily="18" charset="0"/>
              </a:rPr>
              <a:t>  Солнце и движущиеся вокруг него небесные тела составляют </a:t>
            </a:r>
            <a:r>
              <a:rPr lang="ru-RU" sz="2800" b="1" dirty="0" smtClean="0">
                <a:ea typeface="Cambria Math" pitchFamily="18" charset="0"/>
              </a:rPr>
              <a:t>Солнечную систему</a:t>
            </a:r>
            <a:r>
              <a:rPr lang="ru-RU" sz="2800" dirty="0" smtClean="0">
                <a:ea typeface="Cambria Math" pitchFamily="18" charset="0"/>
              </a:rPr>
              <a:t>. </a:t>
            </a:r>
            <a:endParaRPr lang="ru-RU" sz="2800" dirty="0">
              <a:ea typeface="Cambria Math" pitchFamily="18" charset="0"/>
            </a:endParaRPr>
          </a:p>
        </p:txBody>
      </p:sp>
      <p:pic>
        <p:nvPicPr>
          <p:cNvPr id="8194" name="Picture 2" descr="Солнечная система Скачать бесплатно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013176"/>
            <a:ext cx="7416824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04867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Планеты Солнечной системы 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84784"/>
            <a:ext cx="9144000" cy="1261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  <a:r>
              <a:rPr lang="ru-RU" sz="2400" dirty="0" smtClean="0"/>
              <a:t>В настоящее время считается, что в Солнечную систему входит 8                   больших планет.  Эти планеты, по степени удаления от Солнца –</a:t>
            </a:r>
          </a:p>
          <a:p>
            <a:r>
              <a:rPr lang="ru-RU" sz="2400" b="1" dirty="0" smtClean="0"/>
              <a:t>  Меркурий, Венера, Земля, Марс, Юпитер, Сатурн, Уран и Нептун. </a:t>
            </a:r>
            <a:endParaRPr lang="ru-RU" sz="2400" b="1" dirty="0"/>
          </a:p>
        </p:txBody>
      </p:sp>
      <p:pic>
        <p:nvPicPr>
          <p:cNvPr id="7170" name="Picture 2" descr="Астрономия для детей. Планеты солнечной системы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996952"/>
            <a:ext cx="7280809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loating Звезды PNG Clipart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2348880"/>
            <a:ext cx="4608512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9600" dirty="0" smtClean="0">
                <a:latin typeface="+mj-lt"/>
              </a:rPr>
              <a:t>Задания</a:t>
            </a:r>
            <a:endParaRPr lang="ru-RU" sz="9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476672"/>
            <a:ext cx="324036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Разгадайте загадки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3456384" cy="19697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Планета голубая, Любимая, родная, Она твоя, она моя,</a:t>
            </a:r>
          </a:p>
          <a:p>
            <a:r>
              <a:rPr lang="ru-RU" sz="3000" dirty="0" smtClean="0"/>
              <a:t>А называется</a:t>
            </a:r>
            <a:r>
              <a:rPr lang="ru-RU" sz="3200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2852936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C00000"/>
                </a:solidFill>
              </a:rPr>
              <a:t>Земля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077072"/>
            <a:ext cx="468052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В космосе сквозь толщу лет Ледяной летит объект. </a:t>
            </a:r>
          </a:p>
          <a:p>
            <a:r>
              <a:rPr lang="ru-RU" sz="3000" dirty="0" smtClean="0"/>
              <a:t>Хвост его — полоска света,</a:t>
            </a:r>
          </a:p>
          <a:p>
            <a:r>
              <a:rPr lang="ru-RU" sz="3000" dirty="0" smtClean="0"/>
              <a:t>А зовут объект</a:t>
            </a:r>
            <a:endParaRPr lang="ru-RU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5445224"/>
            <a:ext cx="1512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C00000"/>
                </a:solidFill>
              </a:rPr>
              <a:t>Комета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1484784"/>
            <a:ext cx="4752528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Освещает ночью путь, Звездам не дает заснуть. Пусть все спят, ей не до сна,</a:t>
            </a:r>
          </a:p>
          <a:p>
            <a:r>
              <a:rPr lang="ru-RU" sz="3000" dirty="0" smtClean="0"/>
              <a:t>В небе светит нам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7236296" y="2852936"/>
            <a:ext cx="1008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C00000"/>
                </a:solidFill>
              </a:rPr>
              <a:t>Луна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3789040"/>
            <a:ext cx="3779912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Осколок от планеты Средь звезд </a:t>
            </a:r>
          </a:p>
          <a:p>
            <a:r>
              <a:rPr lang="ru-RU" sz="3000" dirty="0" smtClean="0"/>
              <a:t>Несется где—то. </a:t>
            </a:r>
          </a:p>
          <a:p>
            <a:r>
              <a:rPr lang="ru-RU" sz="3000" dirty="0" smtClean="0"/>
              <a:t>Он много лет </a:t>
            </a:r>
          </a:p>
          <a:p>
            <a:r>
              <a:rPr lang="ru-RU" sz="3000" dirty="0" smtClean="0"/>
              <a:t>Летит — летит, </a:t>
            </a:r>
            <a:r>
              <a:rPr lang="ru-RU" sz="2800" dirty="0" smtClean="0"/>
              <a:t>Космический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271792" y="609329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Метеорит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332656"/>
            <a:ext cx="2736304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Ответь на вопросы 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4032448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1. Укажи, чем является Луна?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132856"/>
            <a:ext cx="1584176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планетой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2132856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спутником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852936"/>
            <a:ext cx="1584176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звездой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2852936"/>
            <a:ext cx="1728192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кометой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980728"/>
            <a:ext cx="360040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3.</a:t>
            </a:r>
            <a:r>
              <a:rPr lang="ru-RU" sz="2400" b="1" dirty="0" smtClean="0"/>
              <a:t> </a:t>
            </a:r>
            <a:r>
              <a:rPr lang="ru-RU" sz="2400" dirty="0" smtClean="0"/>
              <a:t>Что находится в центре Солнечной системы?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2132856"/>
            <a:ext cx="158417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 Земля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2852936"/>
            <a:ext cx="158417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Марс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2132856"/>
            <a:ext cx="165618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Солнце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2852936"/>
            <a:ext cx="1656184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Спутник 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4005064"/>
            <a:ext cx="331236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2. Солнце - это...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339752" y="5661248"/>
            <a:ext cx="144016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планета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7544" y="5661248"/>
            <a:ext cx="144016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 звезда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39752" y="4869160"/>
            <a:ext cx="144016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комета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4" y="4869160"/>
            <a:ext cx="144016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спутник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3717032"/>
            <a:ext cx="410445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4. Какая самая большая планета Солнечной системы?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4869160"/>
            <a:ext cx="151216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Марс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164288" y="4869160"/>
            <a:ext cx="151216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Юпитер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5661248"/>
            <a:ext cx="151216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- Земля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5661248"/>
            <a:ext cx="151216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Уран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9E53F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548680"/>
            <a:ext cx="2736304" cy="5232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Разгадай ребусы</a:t>
            </a:r>
            <a:endParaRPr lang="ru-RU" sz="2800" dirty="0"/>
          </a:p>
        </p:txBody>
      </p:sp>
      <p:sp>
        <p:nvSpPr>
          <p:cNvPr id="3076" name="AutoShape 4" descr="Ребусы (правила разгадывания). Космические ребусы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Ребусы (правила разгадывания). Космические ребусы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allforchildren.ru/rebus/rebus12/12-03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067943" cy="2284253"/>
          </a:xfrm>
          <a:prstGeom prst="rect">
            <a:avLst/>
          </a:prstGeom>
          <a:noFill/>
        </p:spPr>
      </p:pic>
      <p:pic>
        <p:nvPicPr>
          <p:cNvPr id="3084" name="Picture 12" descr="https://allforchildren.ru/rebus/rebus12/12-0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4104456" cy="2304256"/>
          </a:xfrm>
          <a:prstGeom prst="rect">
            <a:avLst/>
          </a:prstGeom>
          <a:noFill/>
        </p:spPr>
      </p:pic>
      <p:pic>
        <p:nvPicPr>
          <p:cNvPr id="3086" name="Picture 14" descr="https://allforchildren.ru/rebus/rebus12/12-04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4032448" cy="2232247"/>
          </a:xfrm>
          <a:prstGeom prst="rect">
            <a:avLst/>
          </a:prstGeom>
          <a:noFill/>
        </p:spPr>
      </p:pic>
      <p:pic>
        <p:nvPicPr>
          <p:cNvPr id="3088" name="Picture 16" descr="https://allforchildren.ru/rebus/rebus12/12-03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149080"/>
            <a:ext cx="4153694" cy="223224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63688" y="1052736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0070C0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1052736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0070C0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3645024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FF0000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3429000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66CC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FF66CC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4725144"/>
            <a:ext cx="1440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771800" y="3645024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FF0000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72400" y="4725144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66CC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,</a:t>
            </a:r>
            <a:endParaRPr lang="ru-RU" sz="9600" dirty="0">
              <a:solidFill>
                <a:srgbClr val="FF66CC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4149080"/>
            <a:ext cx="4176464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  Плутон</a:t>
            </a:r>
          </a:p>
          <a:p>
            <a:endParaRPr lang="ru-RU" sz="7200" dirty="0"/>
          </a:p>
        </p:txBody>
      </p:sp>
      <p:sp>
        <p:nvSpPr>
          <p:cNvPr id="20" name="TextBox 19"/>
          <p:cNvSpPr txBox="1"/>
          <p:nvPr/>
        </p:nvSpPr>
        <p:spPr>
          <a:xfrm>
            <a:off x="179512" y="4149080"/>
            <a:ext cx="4248472" cy="2287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Меркурий</a:t>
            </a:r>
          </a:p>
          <a:p>
            <a:endParaRPr lang="ru-RU" sz="66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4644008" y="1412776"/>
            <a:ext cx="4104456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    Марс</a:t>
            </a:r>
          </a:p>
          <a:p>
            <a:endParaRPr lang="ru-RU" sz="7200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1412776"/>
            <a:ext cx="4104456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b">
            <a:spAutoFit/>
          </a:bodyPr>
          <a:lstStyle/>
          <a:p>
            <a:r>
              <a:rPr lang="ru-RU" sz="7200" dirty="0" smtClean="0"/>
              <a:t>  Космос</a:t>
            </a:r>
          </a:p>
          <a:p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461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36</cp:revision>
  <dcterms:created xsi:type="dcterms:W3CDTF">2022-08-28T13:20:44Z</dcterms:created>
  <dcterms:modified xsi:type="dcterms:W3CDTF">2022-11-22T18:02:56Z</dcterms:modified>
</cp:coreProperties>
</file>