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63" r:id="rId5"/>
    <p:sldId id="265" r:id="rId6"/>
    <p:sldId id="264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9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3BBA-7544-4EAB-A22D-57B7F5D9974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F9947-E01E-4D05-8A6A-2D351B787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3BBA-7544-4EAB-A22D-57B7F5D9974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F9947-E01E-4D05-8A6A-2D351B787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3BBA-7544-4EAB-A22D-57B7F5D9974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F9947-E01E-4D05-8A6A-2D351B787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3BBA-7544-4EAB-A22D-57B7F5D9974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F9947-E01E-4D05-8A6A-2D351B787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3BBA-7544-4EAB-A22D-57B7F5D9974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F9947-E01E-4D05-8A6A-2D351B787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3BBA-7544-4EAB-A22D-57B7F5D9974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F9947-E01E-4D05-8A6A-2D351B787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3BBA-7544-4EAB-A22D-57B7F5D9974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F9947-E01E-4D05-8A6A-2D351B787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3BBA-7544-4EAB-A22D-57B7F5D9974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F9947-E01E-4D05-8A6A-2D351B787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3BBA-7544-4EAB-A22D-57B7F5D9974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F9947-E01E-4D05-8A6A-2D351B787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3BBA-7544-4EAB-A22D-57B7F5D9974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F9947-E01E-4D05-8A6A-2D351B787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3BBA-7544-4EAB-A22D-57B7F5D9974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F9947-E01E-4D05-8A6A-2D351B787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93BBA-7544-4EAB-A22D-57B7F5D99749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F9947-E01E-4D05-8A6A-2D351B787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2000" r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23728" y="1340768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419872" y="1052736"/>
            <a:ext cx="259228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Тема: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2060848"/>
            <a:ext cx="4824536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Единицы длины</a:t>
            </a:r>
          </a:p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        4 класс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3789040"/>
            <a:ext cx="4734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Орехво Лариса Викторовна</a:t>
            </a:r>
          </a:p>
          <a:p>
            <a:r>
              <a:rPr lang="ru-RU" b="1" dirty="0" smtClean="0"/>
              <a:t>учитель начальных </a:t>
            </a:r>
            <a:r>
              <a:rPr lang="ru-RU" b="1" dirty="0" smtClean="0"/>
              <a:t>классов</a:t>
            </a:r>
          </a:p>
          <a:p>
            <a:r>
              <a:rPr lang="ru-RU" b="1" smtClean="0"/>
              <a:t>МОБУ «СОШ «Бугровский ЦО №3» </a:t>
            </a:r>
            <a:endParaRPr lang="ru-RU" b="1" dirty="0" smtClean="0"/>
          </a:p>
          <a:p>
            <a:r>
              <a:rPr lang="ru-RU" b="1" dirty="0" smtClean="0"/>
              <a:t>Ленинградская область, п. Бугры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умага мятая фон HD обои для ноутбука | Textura de papel tapiz, Texturas  photoshop, Images wallpap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47864" y="476672"/>
            <a:ext cx="2160240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Источники :</a:t>
            </a:r>
            <a:endParaRPr lang="ru-RU" sz="2800" b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772816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Обложка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-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http://nachalo4ka.ru/shablonyi/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2492896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Картинка дом (2 слайд) -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https://proekt-sam.ru/evakuaciya/rasstoyanie-mezhdu-zdanij-i-sooruzhenij.html#gallery-1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  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429309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3501008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Все остальные картинки - 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https://www.pngplay.com/ru/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4221088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Фон мятая бумага - </a:t>
            </a:r>
            <a:r>
              <a:rPr lang="en-US" sz="2000" dirty="0" smtClean="0"/>
              <a:t>https://funart.pro/25298-mjataja-bumaga-fon-62-foto.html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умага мятая фон HD обои для ноутбука | Textura de papel tapiz, Texturas  photoshop, Images wallpap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16025"/>
            <a:ext cx="9144000" cy="70740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2708920"/>
            <a:ext cx="8280920" cy="70788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- Это расстояния между объектами. 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052736"/>
            <a:ext cx="6264696" cy="1323439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Что такое единицы длины измерения ?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076" name="AutoShape 4" descr="Реалистичный спидометр, изолированный на прозрачном фоне.: стоковая  векторная графика (без лицензионных платежей), 1384666046 | Shutter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Реалистичный спидометр, изолированный на прозрачном фоне.: стоковая  векторная графика (без лицензионных платежей), 1384666046 | Shutterstoc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Противопожарное расстояние между зданиями, сооружениями и строениями: СНиП  2022 года"/>
          <p:cNvPicPr>
            <a:picLocks noChangeAspect="1" noChangeArrowheads="1"/>
          </p:cNvPicPr>
          <p:nvPr/>
        </p:nvPicPr>
        <p:blipFill>
          <a:blip r:embed="rId4" cstate="print"/>
          <a:srcRect l="2804" t="9449" r="2804" b="4724"/>
          <a:stretch>
            <a:fillRect/>
          </a:stretch>
        </p:blipFill>
        <p:spPr bwMode="auto">
          <a:xfrm>
            <a:off x="1691680" y="3861048"/>
            <a:ext cx="5400600" cy="27863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03848" y="188640"/>
            <a:ext cx="2376264" cy="646331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Разминка :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218" name="AutoShape 2" descr="Дом мечты Значок PNG Clipart Ф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Дом мечты Значок PNG Clipart Ф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Дом мечты Значок PNG Clipart Фон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бумага мятая фон HD обои для ноутбука | Textura de papel tapiz, Texturas  photoshop, Images wallpap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16025"/>
            <a:ext cx="9144000" cy="70740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548680"/>
            <a:ext cx="5184576" cy="14465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Какие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единицы </a:t>
            </a: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длины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вы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знаете ?</a:t>
            </a:r>
            <a:endParaRPr lang="ru-RU" sz="4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636912"/>
            <a:ext cx="237626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Километр</a:t>
            </a:r>
            <a:endParaRPr lang="ru-RU" sz="3600" b="1" u="sng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429309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95736" y="3429000"/>
            <a:ext cx="1368152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chemeClr val="accent6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Метр</a:t>
            </a:r>
            <a:endParaRPr lang="ru-RU" sz="3600" b="1" u="sng" dirty="0">
              <a:solidFill>
                <a:schemeClr val="accent6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7864" y="4221088"/>
            <a:ext cx="230425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chemeClr val="accent3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Дециметр</a:t>
            </a:r>
            <a:endParaRPr lang="ru-RU" sz="3600" b="1" u="sng" dirty="0">
              <a:solidFill>
                <a:schemeClr val="accent3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6056" y="5013176"/>
            <a:ext cx="252028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rgbClr val="00B0F0"/>
                </a:solidFill>
                <a:latin typeface="Cambria Math" pitchFamily="18" charset="0"/>
                <a:ea typeface="Cambria Math" pitchFamily="18" charset="0"/>
              </a:rPr>
              <a:t>Сантиметр</a:t>
            </a:r>
            <a:endParaRPr lang="ru-RU" sz="3600" b="1" u="sng" dirty="0">
              <a:solidFill>
                <a:srgbClr val="00B0F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6176" y="5877272"/>
            <a:ext cx="266429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Миллиметр</a:t>
            </a:r>
            <a:endParaRPr lang="ru-RU" sz="3600" b="1" u="sng" dirty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104" name="AutoShape 8" descr="Измерительная рулетка PNG картинки скачать бесплатн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4" name="Picture 2" descr="Линейка клип арт прозрачный файл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0"/>
            <a:ext cx="8161784" cy="4365104"/>
          </a:xfrm>
          <a:prstGeom prst="rect">
            <a:avLst/>
          </a:prstGeom>
          <a:noFill/>
        </p:spPr>
      </p:pic>
      <p:pic>
        <p:nvPicPr>
          <p:cNvPr id="8196" name="Picture 4" descr="Карандаш PNG Photos"/>
          <p:cNvPicPr>
            <a:picLocks noChangeAspect="1" noChangeArrowheads="1"/>
          </p:cNvPicPr>
          <p:nvPr/>
        </p:nvPicPr>
        <p:blipFill>
          <a:blip r:embed="rId5" cstate="print"/>
          <a:srcRect l="8001" r="44804"/>
          <a:stretch>
            <a:fillRect/>
          </a:stretch>
        </p:blipFill>
        <p:spPr bwMode="auto">
          <a:xfrm flipH="1">
            <a:off x="0" y="4509120"/>
            <a:ext cx="3275856" cy="23488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vitok.png"/>
          <p:cNvPicPr>
            <a:picLocks noChangeAspect="1"/>
          </p:cNvPicPr>
          <p:nvPr/>
        </p:nvPicPr>
        <p:blipFill>
          <a:blip r:embed="rId2" cstate="screen"/>
          <a:srcRect l="12200" t="2751" r="11151" b="4851"/>
          <a:stretch>
            <a:fillRect/>
          </a:stretch>
        </p:blipFill>
        <p:spPr>
          <a:xfrm>
            <a:off x="251520" y="260648"/>
            <a:ext cx="5256584" cy="6336704"/>
          </a:xfrm>
          <a:prstGeom prst="rect">
            <a:avLst/>
          </a:prstGeom>
        </p:spPr>
      </p:pic>
      <p:pic>
        <p:nvPicPr>
          <p:cNvPr id="1026" name="Picture 2" descr="D:\Мои документы\12 (2)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6372200" y="620688"/>
            <a:ext cx="1584176" cy="154889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3" descr="shbvc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84168" y="2420888"/>
            <a:ext cx="2353982" cy="170663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 descr="hfd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300192" y="4365104"/>
            <a:ext cx="1820114" cy="19793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бумага мятая фон HD обои для ноутбука | Textura de papel tapiz, Texturas  photoshop, Images wallpap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95736" y="2348880"/>
            <a:ext cx="4248472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Задачи</a:t>
            </a:r>
            <a:endParaRPr lang="ru-RU" sz="9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3" name="Полилиния 22"/>
          <p:cNvSpPr/>
          <p:nvPr/>
        </p:nvSpPr>
        <p:spPr>
          <a:xfrm>
            <a:off x="251520" y="260648"/>
            <a:ext cx="2478207" cy="1950720"/>
          </a:xfrm>
          <a:custGeom>
            <a:avLst/>
            <a:gdLst>
              <a:gd name="connsiteX0" fmla="*/ 1055838 w 2478207"/>
              <a:gd name="connsiteY0" fmla="*/ 1036320 h 1950720"/>
              <a:gd name="connsiteX1" fmla="*/ 1086318 w 2478207"/>
              <a:gd name="connsiteY1" fmla="*/ 1112520 h 1950720"/>
              <a:gd name="connsiteX2" fmla="*/ 1132038 w 2478207"/>
              <a:gd name="connsiteY2" fmla="*/ 1143000 h 1950720"/>
              <a:gd name="connsiteX3" fmla="*/ 1330158 w 2478207"/>
              <a:gd name="connsiteY3" fmla="*/ 1234440 h 1950720"/>
              <a:gd name="connsiteX4" fmla="*/ 1436838 w 2478207"/>
              <a:gd name="connsiteY4" fmla="*/ 1219200 h 1950720"/>
              <a:gd name="connsiteX5" fmla="*/ 1467318 w 2478207"/>
              <a:gd name="connsiteY5" fmla="*/ 1173480 h 1950720"/>
              <a:gd name="connsiteX6" fmla="*/ 1513038 w 2478207"/>
              <a:gd name="connsiteY6" fmla="*/ 1097280 h 1950720"/>
              <a:gd name="connsiteX7" fmla="*/ 1497798 w 2478207"/>
              <a:gd name="connsiteY7" fmla="*/ 990600 h 1950720"/>
              <a:gd name="connsiteX8" fmla="*/ 1391118 w 2478207"/>
              <a:gd name="connsiteY8" fmla="*/ 990600 h 1950720"/>
              <a:gd name="connsiteX9" fmla="*/ 1406358 w 2478207"/>
              <a:gd name="connsiteY9" fmla="*/ 1082040 h 1950720"/>
              <a:gd name="connsiteX10" fmla="*/ 1482558 w 2478207"/>
              <a:gd name="connsiteY10" fmla="*/ 1036320 h 1950720"/>
              <a:gd name="connsiteX11" fmla="*/ 1528278 w 2478207"/>
              <a:gd name="connsiteY11" fmla="*/ 929640 h 1950720"/>
              <a:gd name="connsiteX12" fmla="*/ 1330158 w 2478207"/>
              <a:gd name="connsiteY12" fmla="*/ 914400 h 1950720"/>
              <a:gd name="connsiteX13" fmla="*/ 1055838 w 2478207"/>
              <a:gd name="connsiteY13" fmla="*/ 1158240 h 1950720"/>
              <a:gd name="connsiteX14" fmla="*/ 1010118 w 2478207"/>
              <a:gd name="connsiteY14" fmla="*/ 1234440 h 1950720"/>
              <a:gd name="connsiteX15" fmla="*/ 994878 w 2478207"/>
              <a:gd name="connsiteY15" fmla="*/ 1325880 h 1950720"/>
              <a:gd name="connsiteX16" fmla="*/ 1010118 w 2478207"/>
              <a:gd name="connsiteY16" fmla="*/ 1386840 h 1950720"/>
              <a:gd name="connsiteX17" fmla="*/ 1162518 w 2478207"/>
              <a:gd name="connsiteY17" fmla="*/ 1432560 h 1950720"/>
              <a:gd name="connsiteX18" fmla="*/ 1406358 w 2478207"/>
              <a:gd name="connsiteY18" fmla="*/ 1402080 h 1950720"/>
              <a:gd name="connsiteX19" fmla="*/ 1634958 w 2478207"/>
              <a:gd name="connsiteY19" fmla="*/ 1234440 h 1950720"/>
              <a:gd name="connsiteX20" fmla="*/ 1604478 w 2478207"/>
              <a:gd name="connsiteY20" fmla="*/ 1082040 h 1950720"/>
              <a:gd name="connsiteX21" fmla="*/ 1558758 w 2478207"/>
              <a:gd name="connsiteY21" fmla="*/ 1066800 h 1950720"/>
              <a:gd name="connsiteX22" fmla="*/ 1314918 w 2478207"/>
              <a:gd name="connsiteY22" fmla="*/ 1097280 h 1950720"/>
              <a:gd name="connsiteX23" fmla="*/ 1177758 w 2478207"/>
              <a:gd name="connsiteY23" fmla="*/ 1249680 h 1950720"/>
              <a:gd name="connsiteX24" fmla="*/ 1192998 w 2478207"/>
              <a:gd name="connsiteY24" fmla="*/ 1371600 h 1950720"/>
              <a:gd name="connsiteX25" fmla="*/ 1375878 w 2478207"/>
              <a:gd name="connsiteY25" fmla="*/ 1463040 h 1950720"/>
              <a:gd name="connsiteX26" fmla="*/ 1695918 w 2478207"/>
              <a:gd name="connsiteY26" fmla="*/ 1325880 h 1950720"/>
              <a:gd name="connsiteX27" fmla="*/ 1726398 w 2478207"/>
              <a:gd name="connsiteY27" fmla="*/ 1219200 h 1950720"/>
              <a:gd name="connsiteX28" fmla="*/ 1634958 w 2478207"/>
              <a:gd name="connsiteY28" fmla="*/ 960120 h 1950720"/>
              <a:gd name="connsiteX29" fmla="*/ 1589238 w 2478207"/>
              <a:gd name="connsiteY29" fmla="*/ 944880 h 1950720"/>
              <a:gd name="connsiteX30" fmla="*/ 1025358 w 2478207"/>
              <a:gd name="connsiteY30" fmla="*/ 1127760 h 1950720"/>
              <a:gd name="connsiteX31" fmla="*/ 918678 w 2478207"/>
              <a:gd name="connsiteY31" fmla="*/ 1249680 h 1950720"/>
              <a:gd name="connsiteX32" fmla="*/ 888198 w 2478207"/>
              <a:gd name="connsiteY32" fmla="*/ 1325880 h 1950720"/>
              <a:gd name="connsiteX33" fmla="*/ 903438 w 2478207"/>
              <a:gd name="connsiteY33" fmla="*/ 1447800 h 1950720"/>
              <a:gd name="connsiteX34" fmla="*/ 1132038 w 2478207"/>
              <a:gd name="connsiteY34" fmla="*/ 1569720 h 1950720"/>
              <a:gd name="connsiteX35" fmla="*/ 1482558 w 2478207"/>
              <a:gd name="connsiteY35" fmla="*/ 1508760 h 1950720"/>
              <a:gd name="connsiteX36" fmla="*/ 1695918 w 2478207"/>
              <a:gd name="connsiteY36" fmla="*/ 1341120 h 1950720"/>
              <a:gd name="connsiteX37" fmla="*/ 1726398 w 2478207"/>
              <a:gd name="connsiteY37" fmla="*/ 1264920 h 1950720"/>
              <a:gd name="connsiteX38" fmla="*/ 1711158 w 2478207"/>
              <a:gd name="connsiteY38" fmla="*/ 1082040 h 1950720"/>
              <a:gd name="connsiteX39" fmla="*/ 1634958 w 2478207"/>
              <a:gd name="connsiteY39" fmla="*/ 1005840 h 1950720"/>
              <a:gd name="connsiteX40" fmla="*/ 1330158 w 2478207"/>
              <a:gd name="connsiteY40" fmla="*/ 883920 h 1950720"/>
              <a:gd name="connsiteX41" fmla="*/ 1162518 w 2478207"/>
              <a:gd name="connsiteY41" fmla="*/ 868680 h 1950720"/>
              <a:gd name="connsiteX42" fmla="*/ 1040598 w 2478207"/>
              <a:gd name="connsiteY42" fmla="*/ 975360 h 1950720"/>
              <a:gd name="connsiteX43" fmla="*/ 1071078 w 2478207"/>
              <a:gd name="connsiteY43" fmla="*/ 1371600 h 1950720"/>
              <a:gd name="connsiteX44" fmla="*/ 1314918 w 2478207"/>
              <a:gd name="connsiteY44" fmla="*/ 1691640 h 1950720"/>
              <a:gd name="connsiteX45" fmla="*/ 1452078 w 2478207"/>
              <a:gd name="connsiteY45" fmla="*/ 1767840 h 1950720"/>
              <a:gd name="connsiteX46" fmla="*/ 1772118 w 2478207"/>
              <a:gd name="connsiteY46" fmla="*/ 1722120 h 1950720"/>
              <a:gd name="connsiteX47" fmla="*/ 2092158 w 2478207"/>
              <a:gd name="connsiteY47" fmla="*/ 1417320 h 1950720"/>
              <a:gd name="connsiteX48" fmla="*/ 2412198 w 2478207"/>
              <a:gd name="connsiteY48" fmla="*/ 868680 h 1950720"/>
              <a:gd name="connsiteX49" fmla="*/ 2396958 w 2478207"/>
              <a:gd name="connsiteY49" fmla="*/ 579120 h 1950720"/>
              <a:gd name="connsiteX50" fmla="*/ 2290278 w 2478207"/>
              <a:gd name="connsiteY50" fmla="*/ 533400 h 1950720"/>
              <a:gd name="connsiteX51" fmla="*/ 1680678 w 2478207"/>
              <a:gd name="connsiteY51" fmla="*/ 579120 h 1950720"/>
              <a:gd name="connsiteX52" fmla="*/ 918678 w 2478207"/>
              <a:gd name="connsiteY52" fmla="*/ 944880 h 1950720"/>
              <a:gd name="connsiteX53" fmla="*/ 674838 w 2478207"/>
              <a:gd name="connsiteY53" fmla="*/ 1158240 h 1950720"/>
              <a:gd name="connsiteX54" fmla="*/ 613878 w 2478207"/>
              <a:gd name="connsiteY54" fmla="*/ 1280160 h 1950720"/>
              <a:gd name="connsiteX55" fmla="*/ 842478 w 2478207"/>
              <a:gd name="connsiteY55" fmla="*/ 1706880 h 1950720"/>
              <a:gd name="connsiteX56" fmla="*/ 1025358 w 2478207"/>
              <a:gd name="connsiteY56" fmla="*/ 1752600 h 1950720"/>
              <a:gd name="connsiteX57" fmla="*/ 1452078 w 2478207"/>
              <a:gd name="connsiteY57" fmla="*/ 1676400 h 1950720"/>
              <a:gd name="connsiteX58" fmla="*/ 1939758 w 2478207"/>
              <a:gd name="connsiteY58" fmla="*/ 1158240 h 1950720"/>
              <a:gd name="connsiteX59" fmla="*/ 2000718 w 2478207"/>
              <a:gd name="connsiteY59" fmla="*/ 777240 h 1950720"/>
              <a:gd name="connsiteX60" fmla="*/ 1878798 w 2478207"/>
              <a:gd name="connsiteY60" fmla="*/ 502920 h 1950720"/>
              <a:gd name="connsiteX61" fmla="*/ 1695918 w 2478207"/>
              <a:gd name="connsiteY61" fmla="*/ 426720 h 1950720"/>
              <a:gd name="connsiteX62" fmla="*/ 949158 w 2478207"/>
              <a:gd name="connsiteY62" fmla="*/ 502920 h 1950720"/>
              <a:gd name="connsiteX63" fmla="*/ 522438 w 2478207"/>
              <a:gd name="connsiteY63" fmla="*/ 594360 h 1950720"/>
              <a:gd name="connsiteX64" fmla="*/ 354798 w 2478207"/>
              <a:gd name="connsiteY64" fmla="*/ 716280 h 1950720"/>
              <a:gd name="connsiteX65" fmla="*/ 324318 w 2478207"/>
              <a:gd name="connsiteY65" fmla="*/ 914400 h 1950720"/>
              <a:gd name="connsiteX66" fmla="*/ 446238 w 2478207"/>
              <a:gd name="connsiteY66" fmla="*/ 1234440 h 1950720"/>
              <a:gd name="connsiteX67" fmla="*/ 857718 w 2478207"/>
              <a:gd name="connsiteY67" fmla="*/ 1600200 h 1950720"/>
              <a:gd name="connsiteX68" fmla="*/ 1040598 w 2478207"/>
              <a:gd name="connsiteY68" fmla="*/ 1645920 h 1950720"/>
              <a:gd name="connsiteX69" fmla="*/ 1421598 w 2478207"/>
              <a:gd name="connsiteY69" fmla="*/ 1584960 h 1950720"/>
              <a:gd name="connsiteX70" fmla="*/ 1589238 w 2478207"/>
              <a:gd name="connsiteY70" fmla="*/ 1417320 h 1950720"/>
              <a:gd name="connsiteX71" fmla="*/ 1817838 w 2478207"/>
              <a:gd name="connsiteY71" fmla="*/ 838200 h 1950720"/>
              <a:gd name="connsiteX72" fmla="*/ 1741638 w 2478207"/>
              <a:gd name="connsiteY72" fmla="*/ 472440 h 1950720"/>
              <a:gd name="connsiteX73" fmla="*/ 1650198 w 2478207"/>
              <a:gd name="connsiteY73" fmla="*/ 411480 h 1950720"/>
              <a:gd name="connsiteX74" fmla="*/ 1223478 w 2478207"/>
              <a:gd name="connsiteY74" fmla="*/ 457200 h 1950720"/>
              <a:gd name="connsiteX75" fmla="*/ 857718 w 2478207"/>
              <a:gd name="connsiteY75" fmla="*/ 640080 h 1950720"/>
              <a:gd name="connsiteX76" fmla="*/ 415758 w 2478207"/>
              <a:gd name="connsiteY76" fmla="*/ 1188720 h 1950720"/>
              <a:gd name="connsiteX77" fmla="*/ 370038 w 2478207"/>
              <a:gd name="connsiteY77" fmla="*/ 1341120 h 1950720"/>
              <a:gd name="connsiteX78" fmla="*/ 385278 w 2478207"/>
              <a:gd name="connsiteY78" fmla="*/ 1478280 h 1950720"/>
              <a:gd name="connsiteX79" fmla="*/ 552918 w 2478207"/>
              <a:gd name="connsiteY79" fmla="*/ 1828800 h 1950720"/>
              <a:gd name="connsiteX80" fmla="*/ 918678 w 2478207"/>
              <a:gd name="connsiteY80" fmla="*/ 1950720 h 1950720"/>
              <a:gd name="connsiteX81" fmla="*/ 1452078 w 2478207"/>
              <a:gd name="connsiteY81" fmla="*/ 1767840 h 1950720"/>
              <a:gd name="connsiteX82" fmla="*/ 1939758 w 2478207"/>
              <a:gd name="connsiteY82" fmla="*/ 1112520 h 1950720"/>
              <a:gd name="connsiteX83" fmla="*/ 2015958 w 2478207"/>
              <a:gd name="connsiteY83" fmla="*/ 213360 h 1950720"/>
              <a:gd name="connsiteX84" fmla="*/ 1726398 w 2478207"/>
              <a:gd name="connsiteY84" fmla="*/ 0 h 1950720"/>
              <a:gd name="connsiteX85" fmla="*/ 918678 w 2478207"/>
              <a:gd name="connsiteY85" fmla="*/ 243840 h 1950720"/>
              <a:gd name="connsiteX86" fmla="*/ 156678 w 2478207"/>
              <a:gd name="connsiteY86" fmla="*/ 731520 h 1950720"/>
              <a:gd name="connsiteX87" fmla="*/ 34758 w 2478207"/>
              <a:gd name="connsiteY87" fmla="*/ 975360 h 1950720"/>
              <a:gd name="connsiteX88" fmla="*/ 141438 w 2478207"/>
              <a:gd name="connsiteY88" fmla="*/ 1249680 h 1950720"/>
              <a:gd name="connsiteX89" fmla="*/ 842478 w 2478207"/>
              <a:gd name="connsiteY89" fmla="*/ 1417320 h 1950720"/>
              <a:gd name="connsiteX90" fmla="*/ 1238718 w 2478207"/>
              <a:gd name="connsiteY90" fmla="*/ 1386840 h 1950720"/>
              <a:gd name="connsiteX91" fmla="*/ 1985478 w 2478207"/>
              <a:gd name="connsiteY91" fmla="*/ 1005840 h 1950720"/>
              <a:gd name="connsiteX92" fmla="*/ 2259798 w 2478207"/>
              <a:gd name="connsiteY92" fmla="*/ 655320 h 1950720"/>
              <a:gd name="connsiteX93" fmla="*/ 2275038 w 2478207"/>
              <a:gd name="connsiteY93" fmla="*/ 137160 h 1950720"/>
              <a:gd name="connsiteX94" fmla="*/ 2168358 w 2478207"/>
              <a:gd name="connsiteY94" fmla="*/ 106680 h 1950720"/>
              <a:gd name="connsiteX95" fmla="*/ 811998 w 2478207"/>
              <a:gd name="connsiteY95" fmla="*/ 655320 h 1950720"/>
              <a:gd name="connsiteX96" fmla="*/ 507198 w 2478207"/>
              <a:gd name="connsiteY96" fmla="*/ 960120 h 1950720"/>
              <a:gd name="connsiteX97" fmla="*/ 537678 w 2478207"/>
              <a:gd name="connsiteY97" fmla="*/ 1021080 h 195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2478207" h="1950720">
                <a:moveTo>
                  <a:pt x="1055838" y="1036320"/>
                </a:moveTo>
                <a:cubicBezTo>
                  <a:pt x="1065998" y="1061720"/>
                  <a:pt x="1070417" y="1090259"/>
                  <a:pt x="1086318" y="1112520"/>
                </a:cubicBezTo>
                <a:cubicBezTo>
                  <a:pt x="1096964" y="1127425"/>
                  <a:pt x="1115911" y="1134316"/>
                  <a:pt x="1132038" y="1143000"/>
                </a:cubicBezTo>
                <a:cubicBezTo>
                  <a:pt x="1267537" y="1215961"/>
                  <a:pt x="1239401" y="1204188"/>
                  <a:pt x="1330158" y="1234440"/>
                </a:cubicBezTo>
                <a:cubicBezTo>
                  <a:pt x="1365718" y="1229360"/>
                  <a:pt x="1404013" y="1233789"/>
                  <a:pt x="1436838" y="1219200"/>
                </a:cubicBezTo>
                <a:cubicBezTo>
                  <a:pt x="1453576" y="1211761"/>
                  <a:pt x="1457610" y="1189012"/>
                  <a:pt x="1467318" y="1173480"/>
                </a:cubicBezTo>
                <a:cubicBezTo>
                  <a:pt x="1483017" y="1148361"/>
                  <a:pt x="1497798" y="1122680"/>
                  <a:pt x="1513038" y="1097280"/>
                </a:cubicBezTo>
                <a:cubicBezTo>
                  <a:pt x="1507958" y="1061720"/>
                  <a:pt x="1513862" y="1022729"/>
                  <a:pt x="1497798" y="990600"/>
                </a:cubicBezTo>
                <a:cubicBezTo>
                  <a:pt x="1480793" y="956590"/>
                  <a:pt x="1404315" y="987301"/>
                  <a:pt x="1391118" y="990600"/>
                </a:cubicBezTo>
                <a:cubicBezTo>
                  <a:pt x="1396198" y="1021080"/>
                  <a:pt x="1378720" y="1068221"/>
                  <a:pt x="1406358" y="1082040"/>
                </a:cubicBezTo>
                <a:cubicBezTo>
                  <a:pt x="1432852" y="1095287"/>
                  <a:pt x="1461613" y="1057265"/>
                  <a:pt x="1482558" y="1036320"/>
                </a:cubicBezTo>
                <a:cubicBezTo>
                  <a:pt x="1501390" y="1017488"/>
                  <a:pt x="1519170" y="956964"/>
                  <a:pt x="1528278" y="929640"/>
                </a:cubicBezTo>
                <a:cubicBezTo>
                  <a:pt x="1501250" y="821530"/>
                  <a:pt x="1523001" y="822171"/>
                  <a:pt x="1330158" y="914400"/>
                </a:cubicBezTo>
                <a:cubicBezTo>
                  <a:pt x="1220116" y="967029"/>
                  <a:pt x="1128871" y="1063298"/>
                  <a:pt x="1055838" y="1158240"/>
                </a:cubicBezTo>
                <a:cubicBezTo>
                  <a:pt x="1037778" y="1181719"/>
                  <a:pt x="1025358" y="1209040"/>
                  <a:pt x="1010118" y="1234440"/>
                </a:cubicBezTo>
                <a:cubicBezTo>
                  <a:pt x="1005038" y="1264920"/>
                  <a:pt x="994878" y="1294980"/>
                  <a:pt x="994878" y="1325880"/>
                </a:cubicBezTo>
                <a:cubicBezTo>
                  <a:pt x="994878" y="1346825"/>
                  <a:pt x="998500" y="1369412"/>
                  <a:pt x="1010118" y="1386840"/>
                </a:cubicBezTo>
                <a:cubicBezTo>
                  <a:pt x="1039300" y="1430613"/>
                  <a:pt x="1128755" y="1427737"/>
                  <a:pt x="1162518" y="1432560"/>
                </a:cubicBezTo>
                <a:cubicBezTo>
                  <a:pt x="1243798" y="1422400"/>
                  <a:pt x="1328649" y="1427983"/>
                  <a:pt x="1406358" y="1402080"/>
                </a:cubicBezTo>
                <a:cubicBezTo>
                  <a:pt x="1511022" y="1367192"/>
                  <a:pt x="1565004" y="1304394"/>
                  <a:pt x="1634958" y="1234440"/>
                </a:cubicBezTo>
                <a:cubicBezTo>
                  <a:pt x="1650270" y="1157880"/>
                  <a:pt x="1670086" y="1147648"/>
                  <a:pt x="1604478" y="1082040"/>
                </a:cubicBezTo>
                <a:cubicBezTo>
                  <a:pt x="1593119" y="1070681"/>
                  <a:pt x="1573998" y="1071880"/>
                  <a:pt x="1558758" y="1066800"/>
                </a:cubicBezTo>
                <a:cubicBezTo>
                  <a:pt x="1477478" y="1076960"/>
                  <a:pt x="1392627" y="1071377"/>
                  <a:pt x="1314918" y="1097280"/>
                </a:cubicBezTo>
                <a:cubicBezTo>
                  <a:pt x="1287863" y="1106298"/>
                  <a:pt x="1195827" y="1227094"/>
                  <a:pt x="1177758" y="1249680"/>
                </a:cubicBezTo>
                <a:cubicBezTo>
                  <a:pt x="1182838" y="1290320"/>
                  <a:pt x="1172361" y="1336223"/>
                  <a:pt x="1192998" y="1371600"/>
                </a:cubicBezTo>
                <a:cubicBezTo>
                  <a:pt x="1221522" y="1420499"/>
                  <a:pt x="1328312" y="1447185"/>
                  <a:pt x="1375878" y="1463040"/>
                </a:cubicBezTo>
                <a:cubicBezTo>
                  <a:pt x="1579111" y="1417877"/>
                  <a:pt x="1633629" y="1475374"/>
                  <a:pt x="1695918" y="1325880"/>
                </a:cubicBezTo>
                <a:cubicBezTo>
                  <a:pt x="1710142" y="1291742"/>
                  <a:pt x="1716238" y="1254760"/>
                  <a:pt x="1726398" y="1219200"/>
                </a:cubicBezTo>
                <a:cubicBezTo>
                  <a:pt x="1712347" y="1036534"/>
                  <a:pt x="1761070" y="1038940"/>
                  <a:pt x="1634958" y="960120"/>
                </a:cubicBezTo>
                <a:cubicBezTo>
                  <a:pt x="1621335" y="951606"/>
                  <a:pt x="1604478" y="949960"/>
                  <a:pt x="1589238" y="944880"/>
                </a:cubicBezTo>
                <a:cubicBezTo>
                  <a:pt x="1360515" y="995707"/>
                  <a:pt x="1196800" y="986573"/>
                  <a:pt x="1025358" y="1127760"/>
                </a:cubicBezTo>
                <a:cubicBezTo>
                  <a:pt x="983673" y="1162089"/>
                  <a:pt x="954238" y="1209040"/>
                  <a:pt x="918678" y="1249680"/>
                </a:cubicBezTo>
                <a:cubicBezTo>
                  <a:pt x="908518" y="1275080"/>
                  <a:pt x="890296" y="1298604"/>
                  <a:pt x="888198" y="1325880"/>
                </a:cubicBezTo>
                <a:cubicBezTo>
                  <a:pt x="885057" y="1366716"/>
                  <a:pt x="884021" y="1411739"/>
                  <a:pt x="903438" y="1447800"/>
                </a:cubicBezTo>
                <a:cubicBezTo>
                  <a:pt x="945590" y="1526082"/>
                  <a:pt x="1062077" y="1546400"/>
                  <a:pt x="1132038" y="1569720"/>
                </a:cubicBezTo>
                <a:cubicBezTo>
                  <a:pt x="1248878" y="1549400"/>
                  <a:pt x="1369363" y="1544134"/>
                  <a:pt x="1482558" y="1508760"/>
                </a:cubicBezTo>
                <a:cubicBezTo>
                  <a:pt x="1563551" y="1483450"/>
                  <a:pt x="1637119" y="1399919"/>
                  <a:pt x="1695918" y="1341120"/>
                </a:cubicBezTo>
                <a:cubicBezTo>
                  <a:pt x="1706078" y="1315720"/>
                  <a:pt x="1724792" y="1292229"/>
                  <a:pt x="1726398" y="1264920"/>
                </a:cubicBezTo>
                <a:cubicBezTo>
                  <a:pt x="1729990" y="1203854"/>
                  <a:pt x="1731517" y="1139724"/>
                  <a:pt x="1711158" y="1082040"/>
                </a:cubicBezTo>
                <a:cubicBezTo>
                  <a:pt x="1699203" y="1048167"/>
                  <a:pt x="1663695" y="1027393"/>
                  <a:pt x="1634958" y="1005840"/>
                </a:cubicBezTo>
                <a:cubicBezTo>
                  <a:pt x="1549031" y="941394"/>
                  <a:pt x="1431203" y="904971"/>
                  <a:pt x="1330158" y="883920"/>
                </a:cubicBezTo>
                <a:cubicBezTo>
                  <a:pt x="1275227" y="872476"/>
                  <a:pt x="1218398" y="873760"/>
                  <a:pt x="1162518" y="868680"/>
                </a:cubicBezTo>
                <a:cubicBezTo>
                  <a:pt x="1121878" y="904240"/>
                  <a:pt x="1050258" y="922230"/>
                  <a:pt x="1040598" y="975360"/>
                </a:cubicBezTo>
                <a:cubicBezTo>
                  <a:pt x="1016901" y="1105693"/>
                  <a:pt x="1040548" y="1242696"/>
                  <a:pt x="1071078" y="1371600"/>
                </a:cubicBezTo>
                <a:cubicBezTo>
                  <a:pt x="1095768" y="1475848"/>
                  <a:pt x="1232820" y="1627786"/>
                  <a:pt x="1314918" y="1691640"/>
                </a:cubicBezTo>
                <a:cubicBezTo>
                  <a:pt x="1356203" y="1723750"/>
                  <a:pt x="1406358" y="1742440"/>
                  <a:pt x="1452078" y="1767840"/>
                </a:cubicBezTo>
                <a:cubicBezTo>
                  <a:pt x="1558758" y="1752600"/>
                  <a:pt x="1677599" y="1773880"/>
                  <a:pt x="1772118" y="1722120"/>
                </a:cubicBezTo>
                <a:cubicBezTo>
                  <a:pt x="1901332" y="1651360"/>
                  <a:pt x="1998594" y="1531114"/>
                  <a:pt x="2092158" y="1417320"/>
                </a:cubicBezTo>
                <a:cubicBezTo>
                  <a:pt x="2271610" y="1199068"/>
                  <a:pt x="2313285" y="1086288"/>
                  <a:pt x="2412198" y="868680"/>
                </a:cubicBezTo>
                <a:cubicBezTo>
                  <a:pt x="2430046" y="770514"/>
                  <a:pt x="2478207" y="668494"/>
                  <a:pt x="2396958" y="579120"/>
                </a:cubicBezTo>
                <a:cubicBezTo>
                  <a:pt x="2370934" y="550493"/>
                  <a:pt x="2325838" y="548640"/>
                  <a:pt x="2290278" y="533400"/>
                </a:cubicBezTo>
                <a:cubicBezTo>
                  <a:pt x="2087078" y="548640"/>
                  <a:pt x="1879798" y="535833"/>
                  <a:pt x="1680678" y="579120"/>
                </a:cubicBezTo>
                <a:cubicBezTo>
                  <a:pt x="1510908" y="616027"/>
                  <a:pt x="1079887" y="831598"/>
                  <a:pt x="918678" y="944880"/>
                </a:cubicBezTo>
                <a:cubicBezTo>
                  <a:pt x="830311" y="1006975"/>
                  <a:pt x="756118" y="1087120"/>
                  <a:pt x="674838" y="1158240"/>
                </a:cubicBezTo>
                <a:cubicBezTo>
                  <a:pt x="654518" y="1198880"/>
                  <a:pt x="613878" y="1234723"/>
                  <a:pt x="613878" y="1280160"/>
                </a:cubicBezTo>
                <a:cubicBezTo>
                  <a:pt x="613878" y="1483421"/>
                  <a:pt x="667883" y="1608196"/>
                  <a:pt x="842478" y="1706880"/>
                </a:cubicBezTo>
                <a:cubicBezTo>
                  <a:pt x="897181" y="1737799"/>
                  <a:pt x="964398" y="1737360"/>
                  <a:pt x="1025358" y="1752600"/>
                </a:cubicBezTo>
                <a:cubicBezTo>
                  <a:pt x="1167598" y="1727200"/>
                  <a:pt x="1320264" y="1735582"/>
                  <a:pt x="1452078" y="1676400"/>
                </a:cubicBezTo>
                <a:cubicBezTo>
                  <a:pt x="1720542" y="1555865"/>
                  <a:pt x="1796123" y="1380221"/>
                  <a:pt x="1939758" y="1158240"/>
                </a:cubicBezTo>
                <a:cubicBezTo>
                  <a:pt x="1976111" y="1000708"/>
                  <a:pt x="2000718" y="937232"/>
                  <a:pt x="2000718" y="777240"/>
                </a:cubicBezTo>
                <a:cubicBezTo>
                  <a:pt x="2000718" y="646046"/>
                  <a:pt x="1997293" y="583996"/>
                  <a:pt x="1878798" y="502920"/>
                </a:cubicBezTo>
                <a:cubicBezTo>
                  <a:pt x="1824295" y="465628"/>
                  <a:pt x="1756878" y="452120"/>
                  <a:pt x="1695918" y="426720"/>
                </a:cubicBezTo>
                <a:cubicBezTo>
                  <a:pt x="1446998" y="452120"/>
                  <a:pt x="1196856" y="467535"/>
                  <a:pt x="949158" y="502920"/>
                </a:cubicBezTo>
                <a:cubicBezTo>
                  <a:pt x="805151" y="523492"/>
                  <a:pt x="659353" y="545211"/>
                  <a:pt x="522438" y="594360"/>
                </a:cubicBezTo>
                <a:cubicBezTo>
                  <a:pt x="457406" y="617705"/>
                  <a:pt x="354798" y="716280"/>
                  <a:pt x="354798" y="716280"/>
                </a:cubicBezTo>
                <a:cubicBezTo>
                  <a:pt x="344638" y="782320"/>
                  <a:pt x="312706" y="848600"/>
                  <a:pt x="324318" y="914400"/>
                </a:cubicBezTo>
                <a:cubicBezTo>
                  <a:pt x="344157" y="1026822"/>
                  <a:pt x="391347" y="1134344"/>
                  <a:pt x="446238" y="1234440"/>
                </a:cubicBezTo>
                <a:cubicBezTo>
                  <a:pt x="506691" y="1344678"/>
                  <a:pt x="790817" y="1562289"/>
                  <a:pt x="857718" y="1600200"/>
                </a:cubicBezTo>
                <a:cubicBezTo>
                  <a:pt x="912387" y="1631179"/>
                  <a:pt x="979638" y="1630680"/>
                  <a:pt x="1040598" y="1645920"/>
                </a:cubicBezTo>
                <a:cubicBezTo>
                  <a:pt x="1167598" y="1625600"/>
                  <a:pt x="1302876" y="1634427"/>
                  <a:pt x="1421598" y="1584960"/>
                </a:cubicBezTo>
                <a:cubicBezTo>
                  <a:pt x="1494545" y="1554565"/>
                  <a:pt x="1541822" y="1480541"/>
                  <a:pt x="1589238" y="1417320"/>
                </a:cubicBezTo>
                <a:cubicBezTo>
                  <a:pt x="1709465" y="1257017"/>
                  <a:pt x="1761363" y="1014683"/>
                  <a:pt x="1817838" y="838200"/>
                </a:cubicBezTo>
                <a:cubicBezTo>
                  <a:pt x="1792438" y="716280"/>
                  <a:pt x="1787176" y="588354"/>
                  <a:pt x="1741638" y="472440"/>
                </a:cubicBezTo>
                <a:cubicBezTo>
                  <a:pt x="1728243" y="438344"/>
                  <a:pt x="1686815" y="412557"/>
                  <a:pt x="1650198" y="411480"/>
                </a:cubicBezTo>
                <a:cubicBezTo>
                  <a:pt x="1507206" y="407274"/>
                  <a:pt x="1365718" y="441960"/>
                  <a:pt x="1223478" y="457200"/>
                </a:cubicBezTo>
                <a:cubicBezTo>
                  <a:pt x="1101558" y="518160"/>
                  <a:pt x="969388" y="561911"/>
                  <a:pt x="857718" y="640080"/>
                </a:cubicBezTo>
                <a:cubicBezTo>
                  <a:pt x="646096" y="788215"/>
                  <a:pt x="552230" y="978764"/>
                  <a:pt x="415758" y="1188720"/>
                </a:cubicBezTo>
                <a:cubicBezTo>
                  <a:pt x="400518" y="1239520"/>
                  <a:pt x="375590" y="1288375"/>
                  <a:pt x="370038" y="1341120"/>
                </a:cubicBezTo>
                <a:cubicBezTo>
                  <a:pt x="365222" y="1386869"/>
                  <a:pt x="375083" y="1433423"/>
                  <a:pt x="385278" y="1478280"/>
                </a:cubicBezTo>
                <a:cubicBezTo>
                  <a:pt x="413477" y="1602356"/>
                  <a:pt x="452381" y="1739434"/>
                  <a:pt x="552918" y="1828800"/>
                </a:cubicBezTo>
                <a:cubicBezTo>
                  <a:pt x="673483" y="1935969"/>
                  <a:pt x="768636" y="1927637"/>
                  <a:pt x="918678" y="1950720"/>
                </a:cubicBezTo>
                <a:cubicBezTo>
                  <a:pt x="1096478" y="1889760"/>
                  <a:pt x="1290904" y="1864545"/>
                  <a:pt x="1452078" y="1767840"/>
                </a:cubicBezTo>
                <a:cubicBezTo>
                  <a:pt x="1701430" y="1618229"/>
                  <a:pt x="1810116" y="1350197"/>
                  <a:pt x="1939758" y="1112520"/>
                </a:cubicBezTo>
                <a:cubicBezTo>
                  <a:pt x="2015087" y="773539"/>
                  <a:pt x="2095075" y="573781"/>
                  <a:pt x="2015958" y="213360"/>
                </a:cubicBezTo>
                <a:cubicBezTo>
                  <a:pt x="1989359" y="92187"/>
                  <a:pt x="1813157" y="39436"/>
                  <a:pt x="1726398" y="0"/>
                </a:cubicBezTo>
                <a:cubicBezTo>
                  <a:pt x="1457158" y="81280"/>
                  <a:pt x="1178980" y="137353"/>
                  <a:pt x="918678" y="243840"/>
                </a:cubicBezTo>
                <a:cubicBezTo>
                  <a:pt x="557249" y="391697"/>
                  <a:pt x="422863" y="518572"/>
                  <a:pt x="156678" y="731520"/>
                </a:cubicBezTo>
                <a:cubicBezTo>
                  <a:pt x="116038" y="812800"/>
                  <a:pt x="56081" y="887023"/>
                  <a:pt x="34758" y="975360"/>
                </a:cubicBezTo>
                <a:cubicBezTo>
                  <a:pt x="0" y="1119357"/>
                  <a:pt x="30887" y="1187195"/>
                  <a:pt x="141438" y="1249680"/>
                </a:cubicBezTo>
                <a:cubicBezTo>
                  <a:pt x="453972" y="1426330"/>
                  <a:pt x="430581" y="1374710"/>
                  <a:pt x="842478" y="1417320"/>
                </a:cubicBezTo>
                <a:cubicBezTo>
                  <a:pt x="974558" y="1407160"/>
                  <a:pt x="1110342" y="1419518"/>
                  <a:pt x="1238718" y="1386840"/>
                </a:cubicBezTo>
                <a:cubicBezTo>
                  <a:pt x="1417708" y="1341279"/>
                  <a:pt x="1831972" y="1151267"/>
                  <a:pt x="1985478" y="1005840"/>
                </a:cubicBezTo>
                <a:cubicBezTo>
                  <a:pt x="2093186" y="903801"/>
                  <a:pt x="2168358" y="772160"/>
                  <a:pt x="2259798" y="655320"/>
                </a:cubicBezTo>
                <a:cubicBezTo>
                  <a:pt x="2310362" y="461490"/>
                  <a:pt x="2429860" y="304883"/>
                  <a:pt x="2275038" y="137160"/>
                </a:cubicBezTo>
                <a:cubicBezTo>
                  <a:pt x="2249953" y="109985"/>
                  <a:pt x="2203918" y="116840"/>
                  <a:pt x="2168358" y="106680"/>
                </a:cubicBezTo>
                <a:cubicBezTo>
                  <a:pt x="1367948" y="323458"/>
                  <a:pt x="1504378" y="222582"/>
                  <a:pt x="811998" y="655320"/>
                </a:cubicBezTo>
                <a:cubicBezTo>
                  <a:pt x="593723" y="791742"/>
                  <a:pt x="611668" y="792969"/>
                  <a:pt x="507198" y="960120"/>
                </a:cubicBezTo>
                <a:lnTo>
                  <a:pt x="537678" y="102108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70" name="AutoShape 2" descr="Мяч синий ручка значок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Мяч синий ручка значок 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1973559"/>
            <a:ext cx="4884440" cy="4884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умага мятая фон HD обои для ноутбука | Textura de papel tapiz, Texturas  photoshop, Images wallpap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476672"/>
            <a:ext cx="7632848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Сколько километров  в 46743 м?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1988840"/>
            <a:ext cx="1584176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1) 4 км</a:t>
            </a:r>
            <a:endParaRPr lang="ru-RU" sz="3200" b="1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3140968"/>
            <a:ext cx="1728192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2) 46 км</a:t>
            </a:r>
            <a:endParaRPr lang="ru-RU" sz="3200" b="1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4221088"/>
            <a:ext cx="1944216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3) 467 км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87624" y="5373216"/>
            <a:ext cx="216024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4) 4673 км</a:t>
            </a:r>
            <a:endParaRPr lang="ru-RU" sz="3200" b="1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6152" name="Picture 8" descr="Дорога PNG изображения | PNG Pla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593823"/>
            <a:ext cx="4139952" cy="42641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DFB11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умага мятая фон HD обои для ноутбука | Textura de papel tapiz, Texturas  photoshop, Images wallpap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6025"/>
            <a:ext cx="9144000" cy="70740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260648"/>
            <a:ext cx="8712968" cy="55399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Заполни пропуски верными значениями величин. </a:t>
            </a:r>
            <a:endParaRPr lang="ru-RU" sz="3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412776"/>
            <a:ext cx="338437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1000 м =        км      </a:t>
            </a:r>
            <a:endParaRPr lang="ru-RU" sz="3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708920"/>
            <a:ext cx="338437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100 мм =       дм</a:t>
            </a:r>
            <a:endParaRPr lang="ru-RU" sz="3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3933056"/>
            <a:ext cx="338437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10 мм =          см</a:t>
            </a:r>
            <a:endParaRPr lang="ru-RU" sz="3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5157192"/>
            <a:ext cx="338437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100 дм =          м</a:t>
            </a:r>
            <a:endParaRPr lang="ru-RU" sz="3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32" y="1412776"/>
            <a:ext cx="374441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400" b="1" dirty="0" smtClean="0">
                <a:latin typeface="Cambria Math" pitchFamily="18" charset="0"/>
                <a:ea typeface="Cambria Math" pitchFamily="18" charset="0"/>
              </a:rPr>
              <a:t>8 км 50 м =           </a:t>
            </a:r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м       </a:t>
            </a:r>
            <a:endParaRPr lang="ru-RU" sz="3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2708920"/>
            <a:ext cx="3816424" cy="61555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400" b="1" dirty="0" smtClean="0">
                <a:latin typeface="Cambria Math" pitchFamily="18" charset="0"/>
                <a:ea typeface="Cambria Math" pitchFamily="18" charset="0"/>
              </a:rPr>
              <a:t>5 см 4 мм =         мм</a:t>
            </a:r>
            <a:endParaRPr lang="ru-RU" sz="3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0032" y="3933056"/>
            <a:ext cx="3816424" cy="61555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400" b="1" dirty="0" smtClean="0">
                <a:latin typeface="Cambria Math" pitchFamily="18" charset="0"/>
                <a:ea typeface="Cambria Math" pitchFamily="18" charset="0"/>
              </a:rPr>
              <a:t>1 дц 3см =           мм</a:t>
            </a:r>
            <a:endParaRPr lang="ru-RU" sz="3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60032" y="5157192"/>
            <a:ext cx="3816424" cy="61555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400" b="1" dirty="0" smtClean="0">
                <a:latin typeface="Cambria Math" pitchFamily="18" charset="0"/>
                <a:ea typeface="Cambria Math" pitchFamily="18" charset="0"/>
              </a:rPr>
              <a:t>7 м 5 дц =             дц</a:t>
            </a:r>
            <a:endParaRPr lang="ru-RU" sz="3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83768" y="1412776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1</a:t>
            </a:r>
            <a:endParaRPr lang="ru-RU" sz="3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83768" y="2708920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1</a:t>
            </a:r>
            <a:endParaRPr lang="ru-RU" sz="3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55776" y="3933056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1</a:t>
            </a:r>
            <a:endParaRPr lang="ru-RU" sz="3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55776" y="5157192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10</a:t>
            </a:r>
            <a:endParaRPr lang="ru-RU" sz="3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92280" y="1412776"/>
            <a:ext cx="129614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latin typeface="Cambria Math" pitchFamily="18" charset="0"/>
                <a:ea typeface="Cambria Math" pitchFamily="18" charset="0"/>
              </a:rPr>
              <a:t>8050</a:t>
            </a:r>
            <a:endParaRPr lang="ru-RU" sz="3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08304" y="2708920"/>
            <a:ext cx="7200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latin typeface="Cambria Math" pitchFamily="18" charset="0"/>
                <a:ea typeface="Cambria Math" pitchFamily="18" charset="0"/>
              </a:rPr>
              <a:t>54</a:t>
            </a:r>
            <a:endParaRPr lang="ru-RU" sz="3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92280" y="3933056"/>
            <a:ext cx="93610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latin typeface="Cambria Math" pitchFamily="18" charset="0"/>
                <a:ea typeface="Cambria Math" pitchFamily="18" charset="0"/>
              </a:rPr>
              <a:t>130</a:t>
            </a:r>
            <a:endParaRPr lang="ru-RU" sz="3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80312" y="5157192"/>
            <a:ext cx="72008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latin typeface="Cambria Math" pitchFamily="18" charset="0"/>
                <a:ea typeface="Cambria Math" pitchFamily="18" charset="0"/>
              </a:rPr>
              <a:t>75</a:t>
            </a:r>
            <a:endParaRPr lang="ru-RU" sz="3400" b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умага мятая фон HD обои для ноутбука | Textura de papel tapiz, Texturas  photoshop, Images wallpap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476672"/>
            <a:ext cx="547260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Решите данные примеры.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772816"/>
            <a:ext cx="432048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3 дм + 2 см =         см</a:t>
            </a:r>
            <a:endParaRPr lang="ru-RU" sz="3600" b="1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4221088"/>
            <a:ext cx="432048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5 дм – 7 см =         см</a:t>
            </a:r>
            <a:endParaRPr lang="ru-RU" sz="3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2996952"/>
            <a:ext cx="432048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8 см + 9 мм =       мм</a:t>
            </a:r>
            <a:endParaRPr lang="ru-RU" sz="3600" b="1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5445224"/>
            <a:ext cx="446449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1 дм – 80 мм =      мм</a:t>
            </a:r>
            <a:endParaRPr lang="ru-RU" sz="3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3888" y="1772816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32</a:t>
            </a:r>
            <a:endParaRPr lang="ru-RU" sz="3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299695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89</a:t>
            </a:r>
            <a:endParaRPr lang="ru-RU" sz="3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2" y="4221088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43</a:t>
            </a:r>
            <a:endParaRPr lang="ru-RU" sz="36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3888" y="544522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20  </a:t>
            </a:r>
            <a:endParaRPr lang="ru-RU" sz="3600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122" name="Picture 2" descr="Учитель прозрач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484784"/>
            <a:ext cx="5668888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умага мятая фон HD обои для ноутбука | Textura de papel tapiz, Texturas  photoshop, Images wallpap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404664"/>
            <a:ext cx="6048672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Укажи верные знаки сравнения.  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628800"/>
            <a:ext cx="5544616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ambria Math" pitchFamily="18" charset="0"/>
                <a:ea typeface="Cambria Math" pitchFamily="18" charset="0"/>
              </a:rPr>
              <a:t>6 см + 2 см                5 см + 3 см </a:t>
            </a:r>
            <a:endParaRPr lang="ru-RU" sz="32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2636912"/>
            <a:ext cx="5544616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ambria Math" pitchFamily="18" charset="0"/>
                <a:ea typeface="Cambria Math" pitchFamily="18" charset="0"/>
              </a:rPr>
              <a:t>9 см – 1 см               13 см – 7 см</a:t>
            </a:r>
            <a:endParaRPr lang="ru-RU" sz="32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3645024"/>
            <a:ext cx="5544616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ambria Math" pitchFamily="18" charset="0"/>
                <a:ea typeface="Cambria Math" pitchFamily="18" charset="0"/>
              </a:rPr>
              <a:t>8 дм + 3 дм             7 дм + 4 дм         </a:t>
            </a:r>
            <a:endParaRPr lang="ru-RU" sz="32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4725144"/>
            <a:ext cx="561662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ambria Math" pitchFamily="18" charset="0"/>
                <a:ea typeface="Cambria Math" pitchFamily="18" charset="0"/>
              </a:rPr>
              <a:t>16 мм + 2 мм          9 мм + 6 мм</a:t>
            </a:r>
            <a:endParaRPr lang="ru-RU" sz="32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5805264"/>
            <a:ext cx="561662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ambria Math" pitchFamily="18" charset="0"/>
                <a:ea typeface="Cambria Math" pitchFamily="18" charset="0"/>
              </a:rPr>
              <a:t>23 м – 13 м                    16 м – 1м </a:t>
            </a:r>
            <a:endParaRPr lang="ru-RU" sz="32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9952" y="155679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=</a:t>
            </a:r>
            <a:endParaRPr lang="ru-RU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2" y="2564904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&gt;</a:t>
            </a:r>
            <a:endParaRPr lang="ru-RU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11960" y="3573016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=</a:t>
            </a:r>
            <a:endParaRPr lang="ru-RU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55976" y="4653136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&gt;</a:t>
            </a:r>
            <a:endParaRPr lang="ru-RU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5976" y="5733256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&lt;</a:t>
            </a:r>
            <a:endParaRPr lang="ru-RU" sz="4000" b="1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8172400" y="0"/>
            <a:ext cx="72008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827584" y="0"/>
            <a:ext cx="72008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5-конечная звезда 21"/>
          <p:cNvSpPr/>
          <p:nvPr/>
        </p:nvSpPr>
        <p:spPr>
          <a:xfrm>
            <a:off x="8172400" y="1124744"/>
            <a:ext cx="720080" cy="720080"/>
          </a:xfrm>
          <a:prstGeom prst="star5">
            <a:avLst>
              <a:gd name="adj" fmla="val 17229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/>
        </p:nvSpPr>
        <p:spPr>
          <a:xfrm>
            <a:off x="323528" y="4797152"/>
            <a:ext cx="720080" cy="720080"/>
          </a:xfrm>
          <a:prstGeom prst="star5">
            <a:avLst>
              <a:gd name="adj" fmla="val 17229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0" y="76470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8244408" y="4581128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9144000" y="5517232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8244408" y="580526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умага мятая фон HD обои для ноутбука | Textura de papel tapiz, Texturas  photoshop, Images wallpap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75856" y="404664"/>
            <a:ext cx="237626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Реши  задачу.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124744"/>
            <a:ext cx="874846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Расстояние между двумя городами 520 км.  Поезду на пути из одного города в другой осталось пройти 280 км. На сколько километров меньше поезд прошел, чем ему осталось пройти?</a:t>
            </a:r>
            <a:endParaRPr lang="ru-RU" sz="2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708920"/>
            <a:ext cx="23762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Решение :</a:t>
            </a: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 </a:t>
            </a: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1)</a:t>
            </a:r>
          </a:p>
          <a:p>
            <a:endParaRPr lang="ru-RU" sz="2400" b="1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2)</a:t>
            </a:r>
            <a:endParaRPr lang="ru-RU" sz="2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558924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Ответ : </a:t>
            </a:r>
            <a:endParaRPr lang="ru-RU" sz="2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3429000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520 – 280 = 240 (км) – прошел поезд </a:t>
            </a:r>
            <a:endParaRPr lang="ru-RU" sz="2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4221088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280 – 240 = 40 (км) - разница</a:t>
            </a:r>
            <a:endParaRPr lang="ru-RU" sz="2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5589240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на 40 км меньше прошел поезд, чем  осталось.</a:t>
            </a:r>
            <a:endParaRPr lang="ru-RU" sz="2400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076" name="Picture 4" descr="Вопросительный знак Символ PNG Images H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3680" y="2708920"/>
            <a:ext cx="2700808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1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1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0be11365e3faa895dab75996294d473a5b63a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332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user</cp:lastModifiedBy>
  <cp:revision>56</cp:revision>
  <dcterms:created xsi:type="dcterms:W3CDTF">2014-04-22T09:46:33Z</dcterms:created>
  <dcterms:modified xsi:type="dcterms:W3CDTF">2022-11-22T18:02:19Z</dcterms:modified>
</cp:coreProperties>
</file>