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58" r:id="rId6"/>
    <p:sldId id="262" r:id="rId7"/>
    <p:sldId id="260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606FD-F1F9-4744-A423-32E646775B01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8C3A-E696-422F-ABE3-DA9E1DA28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606FD-F1F9-4744-A423-32E646775B01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8C3A-E696-422F-ABE3-DA9E1DA28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606FD-F1F9-4744-A423-32E646775B01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8C3A-E696-422F-ABE3-DA9E1DA28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606FD-F1F9-4744-A423-32E646775B01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8C3A-E696-422F-ABE3-DA9E1DA28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606FD-F1F9-4744-A423-32E646775B01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8C3A-E696-422F-ABE3-DA9E1DA28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606FD-F1F9-4744-A423-32E646775B01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8C3A-E696-422F-ABE3-DA9E1DA28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606FD-F1F9-4744-A423-32E646775B01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8C3A-E696-422F-ABE3-DA9E1DA28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606FD-F1F9-4744-A423-32E646775B01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8C3A-E696-422F-ABE3-DA9E1DA28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606FD-F1F9-4744-A423-32E646775B01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8C3A-E696-422F-ABE3-DA9E1DA28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606FD-F1F9-4744-A423-32E646775B01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8C3A-E696-422F-ABE3-DA9E1DA28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606FD-F1F9-4744-A423-32E646775B01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18C3A-E696-422F-ABE3-DA9E1DA28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606FD-F1F9-4744-A423-32E646775B01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18C3A-E696-422F-ABE3-DA9E1DA28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17.jpe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643050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Сумма   и   разность многочленов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500570"/>
            <a:ext cx="6400800" cy="12573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 учебнику С.М.Никольского, Алгебра, 7 класс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№ 263 (</a:t>
            </a:r>
            <a:r>
              <a:rPr lang="ru-RU" dirty="0" err="1" smtClean="0"/>
              <a:t>д-з</a:t>
            </a:r>
            <a:r>
              <a:rPr lang="ru-RU" dirty="0" smtClean="0"/>
              <a:t>),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264 (</a:t>
            </a:r>
            <a:r>
              <a:rPr lang="ru-RU" dirty="0" err="1" smtClean="0"/>
              <a:t>в,г,д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265 (</a:t>
            </a:r>
            <a:r>
              <a:rPr lang="ru-RU" dirty="0" err="1" smtClean="0"/>
              <a:t>а,б</a:t>
            </a:r>
            <a:r>
              <a:rPr lang="ru-RU" dirty="0" smtClean="0"/>
              <a:t>) </a:t>
            </a:r>
            <a:endParaRPr lang="ru-RU" dirty="0"/>
          </a:p>
        </p:txBody>
      </p:sp>
      <p:pic>
        <p:nvPicPr>
          <p:cNvPr id="9" name="Содержимое 8" descr="https://avatars.mds.yandex.net/i?id=e5a9ebb0d37c5c9d28ea90e878421fa4b0257202-7544543-images-thumbs&amp;n=13"/>
          <p:cNvPicPr>
            <a:picLocks noGrp="1"/>
          </p:cNvPicPr>
          <p:nvPr>
            <p:ph sz="half" idx="1"/>
          </p:nvPr>
        </p:nvPicPr>
        <p:blipFill>
          <a:blip r:embed="rId2" cstate="print"/>
          <a:srcRect r="44094"/>
          <a:stretch>
            <a:fillRect/>
          </a:stretch>
        </p:blipFill>
        <p:spPr bwMode="auto">
          <a:xfrm>
            <a:off x="1198489" y="2434431"/>
            <a:ext cx="255602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85860"/>
            <a:ext cx="8229600" cy="11430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6000" dirty="0" smtClean="0"/>
              <a:t>Спасибо за урок </a:t>
            </a:r>
            <a:endParaRPr lang="ru-RU" sz="6000" dirty="0"/>
          </a:p>
        </p:txBody>
      </p:sp>
      <p:pic>
        <p:nvPicPr>
          <p:cNvPr id="4" name="Содержимое 3" descr="https://odshi7.omsk.muzkult.ru/media/2018/08/20/1230761698/image_image_476215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714620"/>
            <a:ext cx="700092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 w="57150">
            <a:solidFill>
              <a:schemeClr val="tx1"/>
            </a:solidFill>
          </a:ln>
        </p:spPr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>
              <a:spcBef>
                <a:spcPts val="1800"/>
              </a:spcBef>
            </a:pPr>
            <a:r>
              <a:rPr lang="ru-RU" sz="2800" dirty="0"/>
              <a:t>Ввести понятие </a:t>
            </a:r>
            <a:r>
              <a:rPr lang="ru-RU" sz="2800" b="1" dirty="0"/>
              <a:t>суммы</a:t>
            </a:r>
            <a:r>
              <a:rPr lang="ru-RU" sz="2800" dirty="0"/>
              <a:t> </a:t>
            </a:r>
            <a:r>
              <a:rPr lang="ru-RU" sz="2800" b="1" dirty="0"/>
              <a:t>и</a:t>
            </a:r>
            <a:r>
              <a:rPr lang="ru-RU" sz="2800" dirty="0"/>
              <a:t> </a:t>
            </a:r>
            <a:r>
              <a:rPr lang="ru-RU" sz="2800" b="1" dirty="0"/>
              <a:t>разности</a:t>
            </a:r>
            <a:r>
              <a:rPr lang="ru-RU" sz="2800" dirty="0"/>
              <a:t> </a:t>
            </a:r>
            <a:r>
              <a:rPr lang="ru-RU" sz="2800" b="1" dirty="0"/>
              <a:t>многочленов</a:t>
            </a:r>
            <a:r>
              <a:rPr lang="ru-RU" sz="2800" dirty="0"/>
              <a:t>. </a:t>
            </a:r>
            <a:endParaRPr lang="ru-RU" sz="2800" dirty="0" smtClean="0"/>
          </a:p>
          <a:p>
            <a:pPr>
              <a:spcBef>
                <a:spcPts val="1800"/>
              </a:spcBef>
            </a:pPr>
            <a:r>
              <a:rPr lang="ru-RU" sz="2800" dirty="0" smtClean="0"/>
              <a:t>Составить </a:t>
            </a:r>
            <a:r>
              <a:rPr lang="ru-RU" sz="2800" dirty="0"/>
              <a:t>и использовать алгоритм сложения </a:t>
            </a:r>
            <a:r>
              <a:rPr lang="ru-RU" sz="2800" b="1" dirty="0"/>
              <a:t>и</a:t>
            </a:r>
            <a:r>
              <a:rPr lang="ru-RU" sz="2800" dirty="0"/>
              <a:t> </a:t>
            </a:r>
            <a:r>
              <a:rPr lang="ru-RU" sz="2800" b="1" dirty="0"/>
              <a:t>вычитания</a:t>
            </a:r>
            <a:r>
              <a:rPr lang="ru-RU" sz="2800" dirty="0"/>
              <a:t> </a:t>
            </a:r>
            <a:r>
              <a:rPr lang="ru-RU" sz="2800" b="1" dirty="0"/>
              <a:t>многочленов</a:t>
            </a:r>
            <a:r>
              <a:rPr lang="ru-RU" sz="2800" dirty="0"/>
              <a:t>. </a:t>
            </a:r>
            <a:endParaRPr lang="ru-RU" sz="2800" dirty="0" smtClean="0"/>
          </a:p>
          <a:p>
            <a:pPr>
              <a:spcBef>
                <a:spcPts val="1800"/>
              </a:spcBef>
            </a:pPr>
            <a:r>
              <a:rPr lang="ru-RU" sz="2800" dirty="0" smtClean="0"/>
              <a:t>Развивать </a:t>
            </a:r>
            <a:r>
              <a:rPr lang="ru-RU" sz="2800" dirty="0"/>
              <a:t>умение решения типовых задач, связанных с преобразованием </a:t>
            </a:r>
            <a:r>
              <a:rPr lang="ru-RU" sz="2800" b="1" dirty="0" smtClean="0"/>
              <a:t>многочленов.</a:t>
            </a:r>
            <a:r>
              <a:rPr lang="ru-RU" sz="2800" dirty="0" smtClean="0"/>
              <a:t> </a:t>
            </a:r>
          </a:p>
          <a:p>
            <a:pPr>
              <a:spcBef>
                <a:spcPts val="1800"/>
              </a:spcBef>
            </a:pPr>
            <a:r>
              <a:rPr lang="ru-RU" sz="2800" dirty="0" smtClean="0"/>
              <a:t>Развивать </a:t>
            </a:r>
            <a:r>
              <a:rPr lang="ru-RU" sz="2800" dirty="0"/>
              <a:t>умение делать </a:t>
            </a:r>
            <a:r>
              <a:rPr lang="ru-RU" sz="2800" dirty="0" smtClean="0"/>
              <a:t>выводы.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85729"/>
            <a:ext cx="7772400" cy="785817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Актуализация знаний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214422"/>
            <a:ext cx="8143932" cy="4567254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Какое выражение называется одночленом?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Какое выражение называется многочленом?</a:t>
            </a:r>
          </a:p>
          <a:p>
            <a:pPr marL="179388" indent="-179388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Как называются слагаемые, имеющие одну и ту же буквенную часть?</a:t>
            </a:r>
          </a:p>
          <a:p>
            <a:pPr marL="179388" indent="-179388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Как называется числовой множитель у одночлена?</a:t>
            </a:r>
          </a:p>
          <a:p>
            <a:pPr marL="179388" indent="-179388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Как найти степень одночлена? Многочлена?</a:t>
            </a:r>
          </a:p>
          <a:p>
            <a:pPr marL="179388" indent="-179388" algn="l"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500174"/>
            <a:ext cx="7572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>
              <a:buFont typeface="Wingdings" pitchFamily="2" charset="2"/>
              <a:buChar char="v"/>
            </a:pPr>
            <a:r>
              <a:rPr lang="ru-RU" sz="2800" dirty="0"/>
              <a:t>Если перед скобками стоит знак «плюс», то скобки можно опустить, сохранив знак каждого слагаемого, заключенного в скобки</a:t>
            </a:r>
            <a:r>
              <a:rPr lang="ru-RU" sz="2800" dirty="0" smtClean="0"/>
              <a:t>. Например: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3643314"/>
            <a:ext cx="76438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 algn="just">
              <a:buFont typeface="Wingdings" pitchFamily="2" charset="2"/>
              <a:buChar char="v"/>
            </a:pPr>
            <a:r>
              <a:rPr lang="ru-RU" sz="2800" dirty="0" smtClean="0"/>
              <a:t>Если перед скобками стоит знак «минус», то скобки можно опустить, изменив знак каждого слагаемого на противоположный.</a:t>
            </a:r>
            <a:r>
              <a:rPr lang="en-US" sz="2800" dirty="0" smtClean="0"/>
              <a:t> </a:t>
            </a:r>
            <a:r>
              <a:rPr lang="ru-RU" sz="2800" dirty="0" smtClean="0"/>
              <a:t>Например:</a:t>
            </a:r>
            <a:endParaRPr lang="ru-RU" sz="28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28662" y="285729"/>
            <a:ext cx="7772400" cy="78581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Повторяем правила:</a:t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6" y="2928934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(</a:t>
            </a:r>
            <a:r>
              <a:rPr lang="ru-RU" sz="2800" i="1" dirty="0" err="1" smtClean="0"/>
              <a:t>а</a:t>
            </a:r>
            <a:r>
              <a:rPr lang="ru-RU" sz="2800" dirty="0" err="1" smtClean="0"/>
              <a:t>+</a:t>
            </a:r>
            <a:r>
              <a:rPr lang="en-US" sz="2800" i="1" dirty="0" smtClean="0"/>
              <a:t>b</a:t>
            </a:r>
            <a:r>
              <a:rPr lang="ru-RU" sz="2800" dirty="0" smtClean="0"/>
              <a:t>)</a:t>
            </a:r>
            <a:r>
              <a:rPr lang="en-US" sz="2800" dirty="0" smtClean="0"/>
              <a:t> </a:t>
            </a:r>
            <a:r>
              <a:rPr lang="ru-RU" sz="2800" dirty="0" smtClean="0"/>
              <a:t>+</a:t>
            </a:r>
            <a:r>
              <a:rPr lang="en-US" sz="2800" dirty="0" smtClean="0"/>
              <a:t> </a:t>
            </a:r>
            <a:r>
              <a:rPr lang="ru-RU" sz="2800" dirty="0" smtClean="0"/>
              <a:t>(</a:t>
            </a:r>
            <a:r>
              <a:rPr lang="ru-RU" sz="2800" i="1" dirty="0" err="1" smtClean="0"/>
              <a:t>с</a:t>
            </a:r>
            <a:r>
              <a:rPr lang="ru-RU" sz="2800" dirty="0" err="1" smtClean="0"/>
              <a:t>+</a:t>
            </a:r>
            <a:r>
              <a:rPr lang="en-US" sz="2800" i="1" dirty="0" smtClean="0"/>
              <a:t>d</a:t>
            </a:r>
            <a:r>
              <a:rPr lang="en-US" sz="2800" dirty="0" smtClean="0"/>
              <a:t>)=</a:t>
            </a:r>
            <a:r>
              <a:rPr lang="en-US" sz="2800" i="1" dirty="0" smtClean="0"/>
              <a:t>a </a:t>
            </a:r>
            <a:r>
              <a:rPr lang="en-US" sz="2800" dirty="0" smtClean="0"/>
              <a:t>+ </a:t>
            </a:r>
            <a:r>
              <a:rPr lang="en-US" sz="2800" i="1" dirty="0" smtClean="0"/>
              <a:t>b </a:t>
            </a:r>
            <a:r>
              <a:rPr lang="en-US" sz="2800" dirty="0" smtClean="0"/>
              <a:t>+ </a:t>
            </a:r>
            <a:r>
              <a:rPr lang="en-US" sz="2800" i="1" dirty="0" smtClean="0"/>
              <a:t>c </a:t>
            </a:r>
            <a:r>
              <a:rPr lang="en-US" sz="2800" dirty="0" smtClean="0"/>
              <a:t>+ </a:t>
            </a:r>
            <a:r>
              <a:rPr lang="en-US" sz="2800" i="1" dirty="0" smtClean="0"/>
              <a:t>d</a:t>
            </a:r>
            <a:endParaRPr lang="ru-RU" sz="28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143108" y="5214950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(</a:t>
            </a:r>
            <a:r>
              <a:rPr lang="ru-RU" sz="2800" i="1" dirty="0" err="1" smtClean="0"/>
              <a:t>а</a:t>
            </a:r>
            <a:r>
              <a:rPr lang="ru-RU" sz="2800" dirty="0" err="1" smtClean="0"/>
              <a:t>+</a:t>
            </a:r>
            <a:r>
              <a:rPr lang="en-US" sz="2800" i="1" dirty="0" smtClean="0"/>
              <a:t>b</a:t>
            </a:r>
            <a:r>
              <a:rPr lang="ru-RU" sz="2800" dirty="0" smtClean="0"/>
              <a:t>)</a:t>
            </a:r>
            <a:r>
              <a:rPr lang="en-US" sz="2800" dirty="0" smtClean="0"/>
              <a:t> </a:t>
            </a:r>
            <a:r>
              <a:rPr lang="en-US" sz="2800" dirty="0"/>
              <a:t>-</a:t>
            </a:r>
            <a:r>
              <a:rPr lang="en-US" sz="2800" dirty="0" smtClean="0"/>
              <a:t> </a:t>
            </a:r>
            <a:r>
              <a:rPr lang="ru-RU" sz="2800" dirty="0" smtClean="0"/>
              <a:t>(</a:t>
            </a:r>
            <a:r>
              <a:rPr lang="ru-RU" sz="2800" i="1" dirty="0" err="1" smtClean="0"/>
              <a:t>с</a:t>
            </a:r>
            <a:r>
              <a:rPr lang="ru-RU" sz="2800" dirty="0" err="1" smtClean="0"/>
              <a:t>+</a:t>
            </a:r>
            <a:r>
              <a:rPr lang="en-US" sz="2800" i="1" dirty="0" smtClean="0"/>
              <a:t>d</a:t>
            </a:r>
            <a:r>
              <a:rPr lang="en-US" sz="2800" dirty="0" smtClean="0"/>
              <a:t>)=</a:t>
            </a:r>
            <a:r>
              <a:rPr lang="en-US" sz="2800" i="1" dirty="0" smtClean="0"/>
              <a:t>a </a:t>
            </a:r>
            <a:r>
              <a:rPr lang="en-US" sz="2800" dirty="0" smtClean="0"/>
              <a:t>+ </a:t>
            </a:r>
            <a:r>
              <a:rPr lang="en-US" sz="2800" i="1" dirty="0" smtClean="0"/>
              <a:t>b -</a:t>
            </a:r>
            <a:r>
              <a:rPr lang="en-US" sz="2800" dirty="0" smtClean="0"/>
              <a:t> </a:t>
            </a:r>
            <a:r>
              <a:rPr lang="en-US" sz="2800" i="1" dirty="0" smtClean="0"/>
              <a:t>c -</a:t>
            </a:r>
            <a:r>
              <a:rPr lang="en-US" sz="2800" dirty="0" smtClean="0"/>
              <a:t> </a:t>
            </a:r>
            <a:r>
              <a:rPr lang="en-US" sz="2800" i="1" dirty="0" smtClean="0"/>
              <a:t>d</a:t>
            </a:r>
            <a:endParaRPr lang="ru-RU" sz="2800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  <a:solidFill>
            <a:schemeClr val="bg2"/>
          </a:solidFill>
        </p:spPr>
        <p:txBody>
          <a:bodyPr/>
          <a:lstStyle/>
          <a:p>
            <a:pPr marL="90488" indent="628650" algn="just">
              <a:buNone/>
            </a:pPr>
            <a:r>
              <a:rPr lang="ru-RU" sz="2800" b="1" u="sng" dirty="0" smtClean="0"/>
              <a:t>Сумма многочленов </a:t>
            </a:r>
            <a:r>
              <a:rPr lang="ru-RU" sz="2800" u="sng" dirty="0" smtClean="0"/>
              <a:t>равна многочлену, членами которого являются все члены данных многочленов.</a:t>
            </a:r>
          </a:p>
          <a:p>
            <a:pPr indent="376238">
              <a:buNone/>
            </a:pPr>
            <a:r>
              <a:rPr lang="ru-RU" sz="2800" dirty="0" smtClean="0"/>
              <a:t>Например, сумма двух многочленов   </a:t>
            </a:r>
          </a:p>
          <a:p>
            <a:pPr>
              <a:buNone/>
            </a:pPr>
            <a:r>
              <a:rPr lang="ru-RU" dirty="0" smtClean="0"/>
              <a:t>                                          </a:t>
            </a:r>
            <a:r>
              <a:rPr lang="ru-RU" sz="2800" dirty="0" smtClean="0"/>
              <a:t>и</a:t>
            </a:r>
            <a:r>
              <a:rPr lang="ru-RU" dirty="0" smtClean="0"/>
              <a:t>    </a:t>
            </a:r>
          </a:p>
          <a:p>
            <a:pPr indent="-163513">
              <a:buNone/>
            </a:pPr>
            <a:r>
              <a:rPr lang="ru-RU" sz="2800" dirty="0"/>
              <a:t>р</a:t>
            </a:r>
            <a:r>
              <a:rPr lang="ru-RU" sz="2800" dirty="0" smtClean="0"/>
              <a:t>авна многочлену </a:t>
            </a:r>
          </a:p>
          <a:p>
            <a:pPr indent="-163513">
              <a:buNone/>
            </a:pPr>
            <a:endParaRPr lang="ru-RU" sz="2800" dirty="0"/>
          </a:p>
          <a:p>
            <a:pPr indent="-163513">
              <a:buNone/>
            </a:pPr>
            <a:r>
              <a:rPr lang="ru-RU" sz="2800" dirty="0" smtClean="0"/>
              <a:t>Это можно записать в виде равенства</a:t>
            </a:r>
            <a:endParaRPr lang="en-US" sz="28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714752"/>
            <a:ext cx="2857520" cy="502924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5072066" y="2571744"/>
          <a:ext cx="1060450" cy="458788"/>
        </p:xfrm>
        <a:graphic>
          <a:graphicData uri="http://schemas.openxmlformats.org/presentationml/2006/ole">
            <p:oleObj spid="_x0000_s13318" name="Формула" r:id="rId4" imgW="469800" imgH="203040" progId="Equation.3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3071802" y="2571744"/>
          <a:ext cx="1000132" cy="428628"/>
        </p:xfrm>
        <a:graphic>
          <a:graphicData uri="http://schemas.openxmlformats.org/presentationml/2006/ole">
            <p:oleObj spid="_x0000_s13321" name="Формула" r:id="rId5" imgW="482400" imgH="203040" progId="Equation.3">
              <p:embed/>
            </p:oleObj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1857356" y="4857760"/>
          <a:ext cx="5000660" cy="465699"/>
        </p:xfrm>
        <a:graphic>
          <a:graphicData uri="http://schemas.openxmlformats.org/presentationml/2006/ole">
            <p:oleObj spid="_x0000_s13322" name="Формула" r:id="rId6" imgW="23493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715040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sz="2800" b="1" u="sng" dirty="0" smtClean="0"/>
              <a:t>Разность двух многочленов </a:t>
            </a:r>
            <a:r>
              <a:rPr lang="ru-RU" sz="2800" u="sng" dirty="0" smtClean="0"/>
              <a:t>равна многочлену, членами которого являются все члены уменьшаемого и взятые с противоположными знаками все члены вычитаемого.</a:t>
            </a:r>
          </a:p>
          <a:p>
            <a:pPr marL="0" indent="539750" algn="just">
              <a:buNone/>
            </a:pPr>
            <a:endParaRPr lang="ru-RU" sz="2800" dirty="0" smtClean="0"/>
          </a:p>
          <a:p>
            <a:pPr marL="0" indent="539750" algn="just">
              <a:buNone/>
            </a:pPr>
            <a:r>
              <a:rPr lang="ru-RU" sz="2800" dirty="0" smtClean="0"/>
              <a:t>Например</a:t>
            </a:r>
            <a:r>
              <a:rPr lang="ru-RU" sz="2800" dirty="0" smtClean="0"/>
              <a:t>, разность двух многочленов</a:t>
            </a:r>
          </a:p>
          <a:p>
            <a:pPr marL="0" indent="53975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 и</a:t>
            </a:r>
          </a:p>
          <a:p>
            <a:pPr marL="0" indent="539750" algn="just">
              <a:buNone/>
            </a:pPr>
            <a:r>
              <a:rPr lang="ru-RU" sz="2800" dirty="0" smtClean="0"/>
              <a:t>Равна многочлену </a:t>
            </a:r>
          </a:p>
          <a:p>
            <a:pPr marL="0" indent="539750" algn="just">
              <a:buNone/>
            </a:pPr>
            <a:endParaRPr lang="ru-RU" sz="2800" dirty="0" smtClean="0"/>
          </a:p>
          <a:p>
            <a:pPr marL="0" indent="539750" algn="just">
              <a:buNone/>
            </a:pPr>
            <a:endParaRPr lang="ru-RU" sz="2800" dirty="0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2714612" y="3357562"/>
          <a:ext cx="1000125" cy="428625"/>
        </p:xfrm>
        <a:graphic>
          <a:graphicData uri="http://schemas.openxmlformats.org/presentationml/2006/ole">
            <p:oleObj spid="_x0000_s19460" name="Формула" r:id="rId3" imgW="482400" imgH="203040" progId="Equation.3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5000628" y="3357562"/>
          <a:ext cx="1060450" cy="458788"/>
        </p:xfrm>
        <a:graphic>
          <a:graphicData uri="http://schemas.openxmlformats.org/presentationml/2006/ole">
            <p:oleObj spid="_x0000_s19462" name="Формула" r:id="rId4" imgW="469800" imgH="203040" progId="Equation.3">
              <p:embed/>
            </p:oleObj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2000232" y="4714884"/>
          <a:ext cx="5000625" cy="465137"/>
        </p:xfrm>
        <a:graphic>
          <a:graphicData uri="http://schemas.openxmlformats.org/presentationml/2006/ole">
            <p:oleObj spid="_x0000_s19463" name="Формула" r:id="rId5" imgW="23493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r>
              <a:rPr lang="ru-RU" sz="3200" b="1" dirty="0" smtClean="0"/>
              <a:t>Рассмотрим примеры из учебника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r>
              <a:rPr lang="ru-RU" dirty="0" smtClean="0"/>
              <a:t>№ 263. </a:t>
            </a:r>
            <a:r>
              <a:rPr lang="ru-RU" sz="2400" dirty="0" smtClean="0"/>
              <a:t>Преобразуйте в многочлен стандартного вида:</a:t>
            </a:r>
          </a:p>
          <a:p>
            <a:pPr>
              <a:buNone/>
            </a:pPr>
            <a:r>
              <a:rPr lang="ru-RU" dirty="0" smtClean="0"/>
              <a:t>а) </a:t>
            </a:r>
            <a:r>
              <a:rPr lang="ru-RU" spc="190" dirty="0" smtClean="0"/>
              <a:t>5</a:t>
            </a:r>
            <a:r>
              <a:rPr lang="ru-RU" i="1" spc="190" dirty="0" smtClean="0"/>
              <a:t>а</a:t>
            </a:r>
            <a:r>
              <a:rPr lang="ru-RU" spc="190" dirty="0" smtClean="0"/>
              <a:t>-(</a:t>
            </a:r>
            <a:r>
              <a:rPr lang="ru-RU" i="1" spc="190" dirty="0" smtClean="0"/>
              <a:t>а</a:t>
            </a:r>
            <a:r>
              <a:rPr lang="ru-RU" spc="190" dirty="0" smtClean="0"/>
              <a:t>+1)=5</a:t>
            </a:r>
            <a:r>
              <a:rPr lang="ru-RU" i="1" spc="190" dirty="0" smtClean="0"/>
              <a:t>а</a:t>
            </a:r>
            <a:r>
              <a:rPr lang="ru-RU" spc="190" dirty="0" smtClean="0"/>
              <a:t>-</a:t>
            </a:r>
            <a:r>
              <a:rPr lang="ru-RU" i="1" spc="190" dirty="0" smtClean="0"/>
              <a:t>а</a:t>
            </a:r>
            <a:r>
              <a:rPr lang="ru-RU" spc="190" dirty="0" smtClean="0"/>
              <a:t>-1=4</a:t>
            </a:r>
            <a:r>
              <a:rPr lang="ru-RU" i="1" spc="190" dirty="0" smtClean="0"/>
              <a:t>а</a:t>
            </a:r>
            <a:r>
              <a:rPr lang="ru-RU" spc="190" dirty="0" smtClean="0"/>
              <a:t>-1</a:t>
            </a:r>
          </a:p>
          <a:p>
            <a:pPr>
              <a:buNone/>
            </a:pPr>
            <a:endParaRPr lang="ru-RU" sz="1000" spc="190" dirty="0" smtClean="0"/>
          </a:p>
          <a:p>
            <a:pPr>
              <a:buNone/>
            </a:pPr>
            <a:r>
              <a:rPr lang="ru-RU" dirty="0" smtClean="0"/>
              <a:t>б) </a:t>
            </a:r>
            <a:r>
              <a:rPr lang="ru-RU" i="1" spc="200" dirty="0" err="1" smtClean="0"/>
              <a:t>х</a:t>
            </a:r>
            <a:r>
              <a:rPr lang="ru-RU" spc="200" dirty="0" smtClean="0"/>
              <a:t>-(6</a:t>
            </a:r>
            <a:r>
              <a:rPr lang="ru-RU" i="1" spc="200" dirty="0" smtClean="0"/>
              <a:t>х</a:t>
            </a:r>
            <a:r>
              <a:rPr lang="ru-RU" spc="200" dirty="0" smtClean="0"/>
              <a:t>-5)=</a:t>
            </a:r>
            <a:r>
              <a:rPr lang="ru-RU" i="1" spc="200" dirty="0" smtClean="0"/>
              <a:t>х</a:t>
            </a:r>
            <a:r>
              <a:rPr lang="ru-RU" spc="200" dirty="0" smtClean="0"/>
              <a:t>-6</a:t>
            </a:r>
            <a:r>
              <a:rPr lang="ru-RU" i="1" spc="200" dirty="0" smtClean="0"/>
              <a:t>х</a:t>
            </a:r>
            <a:r>
              <a:rPr lang="ru-RU" spc="200" dirty="0" smtClean="0"/>
              <a:t>+5=-</a:t>
            </a:r>
            <a:r>
              <a:rPr lang="ru-RU" i="1" spc="200" dirty="0" smtClean="0"/>
              <a:t>5х+5</a:t>
            </a:r>
          </a:p>
          <a:p>
            <a:pPr>
              <a:buNone/>
            </a:pPr>
            <a:endParaRPr lang="ru-RU" sz="1000" i="1" spc="200" dirty="0" smtClean="0"/>
          </a:p>
          <a:p>
            <a:pPr>
              <a:buNone/>
            </a:pPr>
            <a:r>
              <a:rPr lang="ru-RU" i="1" spc="200" dirty="0"/>
              <a:t>в</a:t>
            </a:r>
            <a:r>
              <a:rPr lang="ru-RU" i="1" spc="200" dirty="0" smtClean="0"/>
              <a:t>) 2</a:t>
            </a:r>
            <a:r>
              <a:rPr lang="en-US" i="1" spc="200" dirty="0" smtClean="0"/>
              <a:t>a-(7a+5)=2a-7a-5=-5a-5</a:t>
            </a:r>
            <a:endParaRPr lang="ru-RU" i="1" spc="200" dirty="0" smtClean="0"/>
          </a:p>
          <a:p>
            <a:pPr>
              <a:buNone/>
            </a:pPr>
            <a:endParaRPr lang="en-US" sz="1000" i="1" spc="200" dirty="0" smtClean="0"/>
          </a:p>
          <a:p>
            <a:pPr>
              <a:buNone/>
            </a:pPr>
            <a:r>
              <a:rPr lang="ru-RU" i="1" spc="200" dirty="0"/>
              <a:t>г</a:t>
            </a:r>
            <a:r>
              <a:rPr lang="ru-RU" i="1" spc="200" dirty="0" smtClean="0"/>
              <a:t>)</a:t>
            </a:r>
            <a:r>
              <a:rPr lang="en-US" i="1" spc="200" dirty="0" smtClean="0"/>
              <a:t> 7-4</a:t>
            </a:r>
            <a:r>
              <a:rPr lang="ru-RU" i="1" spc="200" dirty="0" err="1" smtClean="0"/>
              <a:t>х+</a:t>
            </a:r>
            <a:r>
              <a:rPr lang="ru-RU" i="1" spc="200" dirty="0" smtClean="0"/>
              <a:t>(2х-1)=7-4х+2х-1=6-2х</a:t>
            </a:r>
            <a:endParaRPr lang="ru-RU" i="1" spc="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№268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Преобразуйте выражение в многочлен стандартного вида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</a:t>
            </a:r>
            <a:r>
              <a:rPr lang="ru-RU" dirty="0" smtClean="0"/>
              <a:t>)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б)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071538" y="1643050"/>
          <a:ext cx="6096043" cy="571504"/>
        </p:xfrm>
        <a:graphic>
          <a:graphicData uri="http://schemas.openxmlformats.org/presentationml/2006/ole">
            <p:oleObj spid="_x0000_s20482" name="Формула" r:id="rId4" imgW="2844720" imgH="26640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7143768" y="1643050"/>
          <a:ext cx="1357322" cy="494635"/>
        </p:xfrm>
        <a:graphic>
          <a:graphicData uri="http://schemas.openxmlformats.org/presentationml/2006/ole">
            <p:oleObj spid="_x0000_s20483" name="Формула" r:id="rId5" imgW="558720" imgH="2030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000100" y="2786058"/>
          <a:ext cx="6935811" cy="641351"/>
        </p:xfrm>
        <a:graphic>
          <a:graphicData uri="http://schemas.openxmlformats.org/presentationml/2006/ole">
            <p:oleObj spid="_x0000_s20484" name="Формула" r:id="rId6" imgW="2806560" imgH="26640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1000100" y="3571876"/>
          <a:ext cx="1512896" cy="500066"/>
        </p:xfrm>
        <a:graphic>
          <a:graphicData uri="http://schemas.openxmlformats.org/presentationml/2006/ole">
            <p:oleObj spid="_x0000_s20485" name="Формула" r:id="rId7" imgW="5968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/>
              <a:t>№264</a:t>
            </a:r>
            <a:r>
              <a:rPr lang="ru-RU" dirty="0" smtClean="0"/>
              <a:t>. </a:t>
            </a:r>
            <a:r>
              <a:rPr lang="ru-RU" dirty="0" smtClean="0"/>
              <a:t>  Упростите </a:t>
            </a:r>
            <a:r>
              <a:rPr lang="ru-RU" dirty="0" smtClean="0"/>
              <a:t>выражение:</a:t>
            </a:r>
          </a:p>
          <a:p>
            <a:pPr>
              <a:buNone/>
            </a:pPr>
            <a:r>
              <a:rPr lang="ru-RU" dirty="0"/>
              <a:t>а</a:t>
            </a:r>
            <a:r>
              <a:rPr lang="ru-RU" dirty="0" smtClean="0"/>
              <a:t>) </a:t>
            </a:r>
            <a:endParaRPr lang="en-US" dirty="0" smtClean="0"/>
          </a:p>
          <a:p>
            <a:pPr>
              <a:buNone/>
            </a:pPr>
            <a:r>
              <a:rPr lang="ru-RU" dirty="0"/>
              <a:t>б</a:t>
            </a:r>
            <a:r>
              <a:rPr lang="en-US" dirty="0" smtClean="0"/>
              <a:t>)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Ж</a:t>
            </a:r>
            <a:r>
              <a:rPr lang="ru-RU" dirty="0" smtClean="0"/>
              <a:t>)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071538" y="2285992"/>
          <a:ext cx="2286016" cy="500066"/>
        </p:xfrm>
        <a:graphic>
          <a:graphicData uri="http://schemas.openxmlformats.org/presentationml/2006/ole">
            <p:oleObj spid="_x0000_s21506" name="Формула" r:id="rId4" imgW="1002960" imgH="20304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416300" y="2214563"/>
          <a:ext cx="2954338" cy="571500"/>
        </p:xfrm>
        <a:graphic>
          <a:graphicData uri="http://schemas.openxmlformats.org/presentationml/2006/ole">
            <p:oleObj spid="_x0000_s21507" name="Формула" r:id="rId5" imgW="1371600" imgH="2156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000100" y="2857496"/>
          <a:ext cx="2265276" cy="458790"/>
        </p:xfrm>
        <a:graphic>
          <a:graphicData uri="http://schemas.openxmlformats.org/presentationml/2006/ole">
            <p:oleObj spid="_x0000_s21508" name="Формула" r:id="rId6" imgW="1002960" imgH="2030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357554" y="2786058"/>
          <a:ext cx="2841640" cy="536578"/>
        </p:xfrm>
        <a:graphic>
          <a:graphicData uri="http://schemas.openxmlformats.org/presentationml/2006/ole">
            <p:oleObj spid="_x0000_s21509" name="Формула" r:id="rId7" imgW="1396800" imgH="21564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214414" y="4023408"/>
          <a:ext cx="2286016" cy="477162"/>
        </p:xfrm>
        <a:graphic>
          <a:graphicData uri="http://schemas.openxmlformats.org/presentationml/2006/ole">
            <p:oleObj spid="_x0000_s21510" name="Формула" r:id="rId8" imgW="1066680" imgH="20304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500430" y="4000504"/>
          <a:ext cx="3440412" cy="536578"/>
        </p:xfrm>
        <a:graphic>
          <a:graphicData uri="http://schemas.openxmlformats.org/presentationml/2006/ole">
            <p:oleObj spid="_x0000_s21511" name="Формула" r:id="rId9" imgW="138420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8821</TotalTime>
  <Words>279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Формула</vt:lpstr>
      <vt:lpstr>Сумма   и   разность многочленов</vt:lpstr>
      <vt:lpstr>Цель урока:</vt:lpstr>
      <vt:lpstr>Актуализация знаний</vt:lpstr>
      <vt:lpstr> </vt:lpstr>
      <vt:lpstr>Слайд 5</vt:lpstr>
      <vt:lpstr>Слайд 6</vt:lpstr>
      <vt:lpstr>Рассмотрим примеры из учебника</vt:lpstr>
      <vt:lpstr>№268 Преобразуйте выражение в многочлен стандартного вида</vt:lpstr>
      <vt:lpstr>Самостоятельная работа</vt:lpstr>
      <vt:lpstr>Домашнее задание </vt:lpstr>
      <vt:lpstr>Спасибо за урок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Сумма и разность многочленов</dc:title>
  <dc:creator>Home</dc:creator>
  <cp:lastModifiedBy>Home</cp:lastModifiedBy>
  <cp:revision>46</cp:revision>
  <dcterms:created xsi:type="dcterms:W3CDTF">2022-12-27T15:27:51Z</dcterms:created>
  <dcterms:modified xsi:type="dcterms:W3CDTF">2023-01-02T18:36:21Z</dcterms:modified>
</cp:coreProperties>
</file>