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8" r:id="rId3"/>
    <p:sldId id="259" r:id="rId4"/>
    <p:sldId id="272" r:id="rId5"/>
    <p:sldId id="260" r:id="rId6"/>
    <p:sldId id="261" r:id="rId7"/>
    <p:sldId id="262" r:id="rId8"/>
    <p:sldId id="263" r:id="rId9"/>
    <p:sldId id="264" r:id="rId10"/>
    <p:sldId id="265" r:id="rId11"/>
    <p:sldId id="273" r:id="rId12"/>
    <p:sldId id="266" r:id="rId13"/>
    <p:sldId id="274" r:id="rId14"/>
    <p:sldId id="275" r:id="rId15"/>
    <p:sldId id="276" r:id="rId16"/>
    <p:sldId id="277" r:id="rId17"/>
    <p:sldId id="268" r:id="rId18"/>
    <p:sldId id="269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F1F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 уровени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Лист1!$A$2:$A$5</c:f>
              <c:strCache>
                <c:ptCount val="4"/>
                <c:pt idx="0">
                  <c:v>Начало 1 года обучения</c:v>
                </c:pt>
                <c:pt idx="1">
                  <c:v>Конец 1 года обучения</c:v>
                </c:pt>
                <c:pt idx="2">
                  <c:v>Начало 2 года обучения</c:v>
                </c:pt>
                <c:pt idx="3">
                  <c:v>Конец 2 года обучения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1</c:v>
                </c:pt>
                <c:pt idx="1">
                  <c:v>7.0000000000000007E-2</c:v>
                </c:pt>
                <c:pt idx="2">
                  <c:v>7.0000000000000007E-2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Лист1!$A$2:$A$5</c:f>
              <c:strCache>
                <c:ptCount val="4"/>
                <c:pt idx="0">
                  <c:v>Начало 1 года обучения</c:v>
                </c:pt>
                <c:pt idx="1">
                  <c:v>Конец 1 года обучения</c:v>
                </c:pt>
                <c:pt idx="2">
                  <c:v>Начало 2 года обучения</c:v>
                </c:pt>
                <c:pt idx="3">
                  <c:v>Конец 2 года обучения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</c:v>
                </c:pt>
                <c:pt idx="1">
                  <c:v>0.86</c:v>
                </c:pt>
                <c:pt idx="2">
                  <c:v>0.86</c:v>
                </c:pt>
                <c:pt idx="3">
                  <c:v>7.0000000000000007E-2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 уровень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Лист1!$A$2:$A$5</c:f>
              <c:strCache>
                <c:ptCount val="4"/>
                <c:pt idx="0">
                  <c:v>Начало 1 года обучения</c:v>
                </c:pt>
                <c:pt idx="1">
                  <c:v>Конец 1 года обучения</c:v>
                </c:pt>
                <c:pt idx="2">
                  <c:v>Начало 2 года обучения</c:v>
                </c:pt>
                <c:pt idx="3">
                  <c:v>Конец 2 года обучения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</c:v>
                </c:pt>
                <c:pt idx="1">
                  <c:v>7.0000000000000007E-2</c:v>
                </c:pt>
                <c:pt idx="2">
                  <c:v>7.0000000000000007E-2</c:v>
                </c:pt>
                <c:pt idx="3">
                  <c:v>0.93</c:v>
                </c:pt>
              </c:numCache>
            </c:numRef>
          </c:val>
        </c:ser>
        <c:dLbls>
          <c:showVal val="1"/>
        </c:dLbls>
        <c:shape val="cylinder"/>
        <c:axId val="75265536"/>
        <c:axId val="75267072"/>
        <c:axId val="0"/>
      </c:bar3DChart>
      <c:catAx>
        <c:axId val="75265536"/>
        <c:scaling>
          <c:orientation val="minMax"/>
        </c:scaling>
        <c:axPos val="b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75267072"/>
        <c:crosses val="autoZero"/>
        <c:auto val="1"/>
        <c:lblAlgn val="ctr"/>
        <c:lblOffset val="100"/>
      </c:catAx>
      <c:valAx>
        <c:axId val="75267072"/>
        <c:scaling>
          <c:orientation val="minMax"/>
        </c:scaling>
        <c:axPos val="l"/>
        <c:majorGridlines/>
        <c:numFmt formatCode="0%" sourceLinked="1"/>
        <c:tickLblPos val="nextTo"/>
        <c:crossAx val="7526553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baseline="0">
          <a:latin typeface="Times New Roman" pitchFamily="18" charset="0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33E64-84A6-47F8-8F32-624E6C53C34F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F7C3-14EA-46F6-9D2E-75F0568E5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33E64-84A6-47F8-8F32-624E6C53C34F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F7C3-14EA-46F6-9D2E-75F0568E5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33E64-84A6-47F8-8F32-624E6C53C34F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F7C3-14EA-46F6-9D2E-75F0568E5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33E64-84A6-47F8-8F32-624E6C53C34F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F7C3-14EA-46F6-9D2E-75F0568E5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33E64-84A6-47F8-8F32-624E6C53C34F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F7C3-14EA-46F6-9D2E-75F0568E5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33E64-84A6-47F8-8F32-624E6C53C34F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F7C3-14EA-46F6-9D2E-75F0568E5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33E64-84A6-47F8-8F32-624E6C53C34F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F7C3-14EA-46F6-9D2E-75F0568E5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33E64-84A6-47F8-8F32-624E6C53C34F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F7C3-14EA-46F6-9D2E-75F0568E5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33E64-84A6-47F8-8F32-624E6C53C34F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F7C3-14EA-46F6-9D2E-75F0568E5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33E64-84A6-47F8-8F32-624E6C53C34F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F7C3-14EA-46F6-9D2E-75F0568E5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33E64-84A6-47F8-8F32-624E6C53C34F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CF7C3-14EA-46F6-9D2E-75F0568E5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33E64-84A6-47F8-8F32-624E6C53C34F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CF7C3-14EA-46F6-9D2E-75F0568E5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785794"/>
            <a:ext cx="8643998" cy="52014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ОБОБЩЕНИЕ </a:t>
            </a:r>
            <a:r>
              <a:rPr lang="ru-RU" sz="32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ПЕДАГОГИЧЕСКОГО ОПЫТА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учителя-логопеда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МДОУ детский сад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117 «Электроник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комбинированного вида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Васильковой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Светланы Евгеньевны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n w="12700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179388" y="188913"/>
            <a:ext cx="8783637" cy="65532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rgbClr val="92D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500034" y="428604"/>
            <a:ext cx="8280400" cy="6119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12294" name="Picture 6" descr="Книга"/>
          <p:cNvPicPr>
            <a:picLocks noChangeAspect="1" noChangeArrowheads="1"/>
          </p:cNvPicPr>
          <p:nvPr/>
        </p:nvPicPr>
        <p:blipFill>
          <a:blip r:embed="rId2" cstate="print"/>
          <a:srcRect t="1903" b="69547"/>
          <a:stretch>
            <a:fillRect/>
          </a:stretch>
        </p:blipFill>
        <p:spPr bwMode="auto">
          <a:xfrm>
            <a:off x="2000232" y="357166"/>
            <a:ext cx="4967287" cy="998538"/>
          </a:xfrm>
          <a:prstGeom prst="rect">
            <a:avLst/>
          </a:prstGeom>
          <a:noFill/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 rot="-792974">
            <a:off x="6692652" y="6068145"/>
            <a:ext cx="647700" cy="503238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50000">
                <a:schemeClr val="bg1"/>
              </a:gs>
              <a:gs pos="100000">
                <a:srgbClr val="FF99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7358082" y="6000768"/>
            <a:ext cx="647700" cy="503238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3300"/>
              </a:gs>
              <a:gs pos="100000">
                <a:srgbClr val="FFFF6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0000E6"/>
                </a:solidFill>
              </a:rPr>
              <a:t>В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 rot="771960">
            <a:off x="7048790" y="5423621"/>
            <a:ext cx="647700" cy="50323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/>
              <a:t>Б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 rot="-649070">
            <a:off x="7899619" y="5414137"/>
            <a:ext cx="647700" cy="503237"/>
          </a:xfrm>
          <a:prstGeom prst="rect">
            <a:avLst/>
          </a:prstGeom>
          <a:gradFill rotWithShape="1">
            <a:gsLst>
              <a:gs pos="0">
                <a:srgbClr val="0000E6"/>
              </a:gs>
              <a:gs pos="50000">
                <a:srgbClr val="CCECFF"/>
              </a:gs>
              <a:gs pos="100000">
                <a:srgbClr val="0000E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E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CCFF"/>
                </a:solidFill>
              </a:rPr>
              <a:t>Г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 rot="737716">
            <a:off x="8118617" y="6063960"/>
            <a:ext cx="647700" cy="503238"/>
          </a:xfrm>
          <a:prstGeom prst="rect">
            <a:avLst/>
          </a:prstGeom>
          <a:solidFill>
            <a:srgbClr val="FF33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FF66"/>
                </a:solidFill>
              </a:rPr>
              <a:t>Д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7500958" y="4786322"/>
            <a:ext cx="647700" cy="503238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FF"/>
              </a:gs>
              <a:gs pos="100000">
                <a:srgbClr val="FF33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571604" y="642918"/>
            <a:ext cx="581826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Диагностический мониторинг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857224" y="1357299"/>
          <a:ext cx="7358114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179388" y="188913"/>
            <a:ext cx="8783637" cy="65532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rgbClr val="92D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500034" y="428604"/>
            <a:ext cx="8280400" cy="6119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12294" name="Picture 6" descr="Книга"/>
          <p:cNvPicPr>
            <a:picLocks noChangeAspect="1" noChangeArrowheads="1"/>
          </p:cNvPicPr>
          <p:nvPr/>
        </p:nvPicPr>
        <p:blipFill>
          <a:blip r:embed="rId2" cstate="print"/>
          <a:srcRect t="1903" b="69547"/>
          <a:stretch>
            <a:fillRect/>
          </a:stretch>
        </p:blipFill>
        <p:spPr bwMode="auto">
          <a:xfrm>
            <a:off x="2000232" y="357166"/>
            <a:ext cx="4967287" cy="998538"/>
          </a:xfrm>
          <a:prstGeom prst="rect">
            <a:avLst/>
          </a:prstGeom>
          <a:noFill/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 rot="-792974">
            <a:off x="6692652" y="6068145"/>
            <a:ext cx="647700" cy="503238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50000">
                <a:schemeClr val="bg1"/>
              </a:gs>
              <a:gs pos="100000">
                <a:srgbClr val="FF99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7358082" y="6000768"/>
            <a:ext cx="647700" cy="503238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3300"/>
              </a:gs>
              <a:gs pos="100000">
                <a:srgbClr val="FFFF6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0000E6"/>
                </a:solidFill>
              </a:rPr>
              <a:t>В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 rot="771960">
            <a:off x="7048790" y="5423621"/>
            <a:ext cx="647700" cy="50323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/>
              <a:t>Б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 rot="-649070">
            <a:off x="7899619" y="5414137"/>
            <a:ext cx="647700" cy="503237"/>
          </a:xfrm>
          <a:prstGeom prst="rect">
            <a:avLst/>
          </a:prstGeom>
          <a:gradFill rotWithShape="1">
            <a:gsLst>
              <a:gs pos="0">
                <a:srgbClr val="0000E6"/>
              </a:gs>
              <a:gs pos="50000">
                <a:srgbClr val="CCECFF"/>
              </a:gs>
              <a:gs pos="100000">
                <a:srgbClr val="0000E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E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CCFF"/>
                </a:solidFill>
              </a:rPr>
              <a:t>Г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 rot="737716">
            <a:off x="8118617" y="6063960"/>
            <a:ext cx="647700" cy="503238"/>
          </a:xfrm>
          <a:prstGeom prst="rect">
            <a:avLst/>
          </a:prstGeom>
          <a:solidFill>
            <a:srgbClr val="FF33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FF66"/>
                </a:solidFill>
              </a:rPr>
              <a:t>Д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7500958" y="4786322"/>
            <a:ext cx="647700" cy="503238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FF"/>
              </a:gs>
              <a:gs pos="100000">
                <a:srgbClr val="FF33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5576" y="1412776"/>
            <a:ext cx="72008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Дидактические игры используются по этапам автоматизации звука: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Этап закрепления звука в изолированном звучании;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Этап автоматизации звука в слогах;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Этап автоматизации звука в словах;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Этап автоматизации звука в предложении;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Этап автоматизации звука в связной речи.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179388" y="188913"/>
            <a:ext cx="8783637" cy="65532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rgbClr val="92D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500034" y="428604"/>
            <a:ext cx="8280400" cy="6119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12294" name="Picture 6" descr="Книга"/>
          <p:cNvPicPr>
            <a:picLocks noChangeAspect="1" noChangeArrowheads="1"/>
          </p:cNvPicPr>
          <p:nvPr/>
        </p:nvPicPr>
        <p:blipFill>
          <a:blip r:embed="rId2" cstate="print"/>
          <a:srcRect t="1903" b="69547"/>
          <a:stretch>
            <a:fillRect/>
          </a:stretch>
        </p:blipFill>
        <p:spPr bwMode="auto">
          <a:xfrm>
            <a:off x="2000232" y="357166"/>
            <a:ext cx="4967287" cy="998538"/>
          </a:xfrm>
          <a:prstGeom prst="rect">
            <a:avLst/>
          </a:prstGeom>
          <a:noFill/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 rot="-792974">
            <a:off x="6692652" y="6068145"/>
            <a:ext cx="647700" cy="503238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50000">
                <a:schemeClr val="bg1"/>
              </a:gs>
              <a:gs pos="100000">
                <a:srgbClr val="FF99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7358082" y="6000768"/>
            <a:ext cx="647700" cy="503238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3300"/>
              </a:gs>
              <a:gs pos="100000">
                <a:srgbClr val="FFFF6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0000E6"/>
                </a:solidFill>
              </a:rPr>
              <a:t>В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 rot="771960">
            <a:off x="7048790" y="5423621"/>
            <a:ext cx="647700" cy="50323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/>
              <a:t>Б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 rot="-649070">
            <a:off x="7899619" y="5414137"/>
            <a:ext cx="647700" cy="503237"/>
          </a:xfrm>
          <a:prstGeom prst="rect">
            <a:avLst/>
          </a:prstGeom>
          <a:gradFill rotWithShape="1">
            <a:gsLst>
              <a:gs pos="0">
                <a:srgbClr val="0000E6"/>
              </a:gs>
              <a:gs pos="50000">
                <a:srgbClr val="CCECFF"/>
              </a:gs>
              <a:gs pos="100000">
                <a:srgbClr val="0000E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E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CCFF"/>
                </a:solidFill>
              </a:rPr>
              <a:t>Г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 rot="737716">
            <a:off x="8118617" y="6063960"/>
            <a:ext cx="647700" cy="503238"/>
          </a:xfrm>
          <a:prstGeom prst="rect">
            <a:avLst/>
          </a:prstGeom>
          <a:solidFill>
            <a:srgbClr val="FF33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FF66"/>
                </a:solidFill>
              </a:rPr>
              <a:t>Д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7500958" y="4786322"/>
            <a:ext cx="647700" cy="503238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FF"/>
              </a:gs>
              <a:gs pos="100000">
                <a:srgbClr val="FF33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Е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07704" y="476672"/>
            <a:ext cx="5203860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Этап закрепления звука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изолированном звучании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1600" y="1700808"/>
            <a:ext cx="741682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«Прятки»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Таблицы»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Говорящий карандаш»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Скажи столько же раз»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Лесенка».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Звуковые дорожки».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179388" y="188913"/>
            <a:ext cx="8783637" cy="65532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rgbClr val="92D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500034" y="428604"/>
            <a:ext cx="8280400" cy="6119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12294" name="Picture 6" descr="Книга"/>
          <p:cNvPicPr>
            <a:picLocks noChangeAspect="1" noChangeArrowheads="1"/>
          </p:cNvPicPr>
          <p:nvPr/>
        </p:nvPicPr>
        <p:blipFill>
          <a:blip r:embed="rId2" cstate="print"/>
          <a:srcRect t="1903" b="69547"/>
          <a:stretch>
            <a:fillRect/>
          </a:stretch>
        </p:blipFill>
        <p:spPr bwMode="auto">
          <a:xfrm>
            <a:off x="2000232" y="357166"/>
            <a:ext cx="4967287" cy="998538"/>
          </a:xfrm>
          <a:prstGeom prst="rect">
            <a:avLst/>
          </a:prstGeom>
          <a:noFill/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 rot="-792974">
            <a:off x="6692652" y="6068145"/>
            <a:ext cx="647700" cy="503238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50000">
                <a:schemeClr val="bg1"/>
              </a:gs>
              <a:gs pos="100000">
                <a:srgbClr val="FF99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7358082" y="6000768"/>
            <a:ext cx="647700" cy="503238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3300"/>
              </a:gs>
              <a:gs pos="100000">
                <a:srgbClr val="FFFF6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0000E6"/>
                </a:solidFill>
              </a:rPr>
              <a:t>В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 rot="771960">
            <a:off x="7048790" y="5423621"/>
            <a:ext cx="647700" cy="50323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/>
              <a:t>Б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 rot="-649070">
            <a:off x="7899619" y="5414137"/>
            <a:ext cx="647700" cy="503237"/>
          </a:xfrm>
          <a:prstGeom prst="rect">
            <a:avLst/>
          </a:prstGeom>
          <a:gradFill rotWithShape="1">
            <a:gsLst>
              <a:gs pos="0">
                <a:srgbClr val="0000E6"/>
              </a:gs>
              <a:gs pos="50000">
                <a:srgbClr val="CCECFF"/>
              </a:gs>
              <a:gs pos="100000">
                <a:srgbClr val="0000E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E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CCFF"/>
                </a:solidFill>
              </a:rPr>
              <a:t>Г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 rot="737716">
            <a:off x="8118617" y="6063960"/>
            <a:ext cx="647700" cy="503238"/>
          </a:xfrm>
          <a:prstGeom prst="rect">
            <a:avLst/>
          </a:prstGeom>
          <a:solidFill>
            <a:srgbClr val="FF33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FF66"/>
                </a:solidFill>
              </a:rPr>
              <a:t>Д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7500958" y="4786322"/>
            <a:ext cx="647700" cy="503238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FF"/>
              </a:gs>
              <a:gs pos="100000">
                <a:srgbClr val="FF33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Е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115616" y="548680"/>
            <a:ext cx="6769995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Этап автоматизации звука в слогах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1600" y="1700808"/>
            <a:ext cx="741682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«Живые звуки»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Скажи столько же раз»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Лесенка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                             «Звуковые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дорожки». </a:t>
            </a:r>
          </a:p>
        </p:txBody>
      </p:sp>
      <p:pic>
        <p:nvPicPr>
          <p:cNvPr id="13" name="Рисунок 12" descr="H:\Фото\IMG20221201081702.jpg"/>
          <p:cNvPicPr>
            <a:picLocks noChangeAspect="1"/>
          </p:cNvPicPr>
          <p:nvPr/>
        </p:nvPicPr>
        <p:blipFill>
          <a:blip r:embed="rId3" cstate="print"/>
          <a:srcRect l="24826"/>
          <a:stretch>
            <a:fillRect/>
          </a:stretch>
        </p:blipFill>
        <p:spPr bwMode="auto">
          <a:xfrm>
            <a:off x="1979712" y="3717032"/>
            <a:ext cx="2616558" cy="2609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179388" y="188913"/>
            <a:ext cx="8783637" cy="65532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rgbClr val="92D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500034" y="428604"/>
            <a:ext cx="8280400" cy="6119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12294" name="Picture 6" descr="Книга"/>
          <p:cNvPicPr>
            <a:picLocks noChangeAspect="1" noChangeArrowheads="1"/>
          </p:cNvPicPr>
          <p:nvPr/>
        </p:nvPicPr>
        <p:blipFill>
          <a:blip r:embed="rId2" cstate="print"/>
          <a:srcRect t="1903" b="69547"/>
          <a:stretch>
            <a:fillRect/>
          </a:stretch>
        </p:blipFill>
        <p:spPr bwMode="auto">
          <a:xfrm>
            <a:off x="2000232" y="357166"/>
            <a:ext cx="4967287" cy="998538"/>
          </a:xfrm>
          <a:prstGeom prst="rect">
            <a:avLst/>
          </a:prstGeom>
          <a:noFill/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 rot="-792974">
            <a:off x="6692652" y="6068145"/>
            <a:ext cx="647700" cy="503238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50000">
                <a:schemeClr val="bg1"/>
              </a:gs>
              <a:gs pos="100000">
                <a:srgbClr val="FF99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7358082" y="6000768"/>
            <a:ext cx="647700" cy="503238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3300"/>
              </a:gs>
              <a:gs pos="100000">
                <a:srgbClr val="FFFF6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0000E6"/>
                </a:solidFill>
              </a:rPr>
              <a:t>В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 rot="771960">
            <a:off x="7048790" y="5423621"/>
            <a:ext cx="647700" cy="50323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/>
              <a:t>Б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 rot="-649070">
            <a:off x="7899619" y="5414137"/>
            <a:ext cx="647700" cy="503237"/>
          </a:xfrm>
          <a:prstGeom prst="rect">
            <a:avLst/>
          </a:prstGeom>
          <a:gradFill rotWithShape="1">
            <a:gsLst>
              <a:gs pos="0">
                <a:srgbClr val="0000E6"/>
              </a:gs>
              <a:gs pos="50000">
                <a:srgbClr val="CCECFF"/>
              </a:gs>
              <a:gs pos="100000">
                <a:srgbClr val="0000E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E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CCFF"/>
                </a:solidFill>
              </a:rPr>
              <a:t>Г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 rot="737716">
            <a:off x="8118617" y="6063960"/>
            <a:ext cx="647700" cy="503238"/>
          </a:xfrm>
          <a:prstGeom prst="rect">
            <a:avLst/>
          </a:prstGeom>
          <a:solidFill>
            <a:srgbClr val="FF33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FF66"/>
                </a:solidFill>
              </a:rPr>
              <a:t>Д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7500958" y="4786322"/>
            <a:ext cx="647700" cy="503238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FF"/>
              </a:gs>
              <a:gs pos="100000">
                <a:srgbClr val="FF33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Е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115616" y="548680"/>
            <a:ext cx="6769995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Этап автоматизации звука в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словах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584" y="1412776"/>
            <a:ext cx="74168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«Рыбалка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Лабиринт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Веселый счет» 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Скажи ласково» 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Домино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«Один-много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Лото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«Найди контур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Слоговые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Бродилки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 фонариком и т. д.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179388" y="188913"/>
            <a:ext cx="8783637" cy="65532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rgbClr val="92D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500034" y="428604"/>
            <a:ext cx="8280400" cy="6119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12294" name="Picture 6" descr="Книга"/>
          <p:cNvPicPr>
            <a:picLocks noChangeAspect="1" noChangeArrowheads="1"/>
          </p:cNvPicPr>
          <p:nvPr/>
        </p:nvPicPr>
        <p:blipFill>
          <a:blip r:embed="rId2" cstate="print"/>
          <a:srcRect t="1903" b="69547"/>
          <a:stretch>
            <a:fillRect/>
          </a:stretch>
        </p:blipFill>
        <p:spPr bwMode="auto">
          <a:xfrm>
            <a:off x="2000232" y="357166"/>
            <a:ext cx="4967287" cy="998538"/>
          </a:xfrm>
          <a:prstGeom prst="rect">
            <a:avLst/>
          </a:prstGeom>
          <a:noFill/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 rot="-792974">
            <a:off x="6692652" y="6068145"/>
            <a:ext cx="647700" cy="503238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50000">
                <a:schemeClr val="bg1"/>
              </a:gs>
              <a:gs pos="100000">
                <a:srgbClr val="FF99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7358082" y="6000768"/>
            <a:ext cx="647700" cy="503238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3300"/>
              </a:gs>
              <a:gs pos="100000">
                <a:srgbClr val="FFFF6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0000E6"/>
                </a:solidFill>
              </a:rPr>
              <a:t>В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 rot="771960">
            <a:off x="7048790" y="5423621"/>
            <a:ext cx="647700" cy="50323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/>
              <a:t>Б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 rot="-649070">
            <a:off x="7899619" y="5414137"/>
            <a:ext cx="647700" cy="503237"/>
          </a:xfrm>
          <a:prstGeom prst="rect">
            <a:avLst/>
          </a:prstGeom>
          <a:gradFill rotWithShape="1">
            <a:gsLst>
              <a:gs pos="0">
                <a:srgbClr val="0000E6"/>
              </a:gs>
              <a:gs pos="50000">
                <a:srgbClr val="CCECFF"/>
              </a:gs>
              <a:gs pos="100000">
                <a:srgbClr val="0000E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E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CCFF"/>
                </a:solidFill>
              </a:rPr>
              <a:t>Г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 rot="737716">
            <a:off x="8118617" y="6063960"/>
            <a:ext cx="647700" cy="503238"/>
          </a:xfrm>
          <a:prstGeom prst="rect">
            <a:avLst/>
          </a:prstGeom>
          <a:solidFill>
            <a:srgbClr val="FF33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FF66"/>
                </a:solidFill>
              </a:rPr>
              <a:t>Д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7500958" y="4786322"/>
            <a:ext cx="647700" cy="503238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FF"/>
              </a:gs>
              <a:gs pos="100000">
                <a:srgbClr val="FF33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Е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11560" y="692696"/>
            <a:ext cx="8018606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Этап автоматизации звука в предложении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584" y="1412776"/>
            <a:ext cx="741682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«Путаница» 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Исправь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Звуковичка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Так бывает или нет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?»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Дополни предложение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Четвёртый лишний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Верно – не верно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«Что под лупой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Кого (что) встретил (нашёл) Леопольд?» 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т.д.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179388" y="188913"/>
            <a:ext cx="8783637" cy="65532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rgbClr val="92D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500034" y="428604"/>
            <a:ext cx="8280400" cy="6119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12294" name="Picture 6" descr="Книга"/>
          <p:cNvPicPr>
            <a:picLocks noChangeAspect="1" noChangeArrowheads="1"/>
          </p:cNvPicPr>
          <p:nvPr/>
        </p:nvPicPr>
        <p:blipFill>
          <a:blip r:embed="rId2" cstate="print"/>
          <a:srcRect t="1903" b="69547"/>
          <a:stretch>
            <a:fillRect/>
          </a:stretch>
        </p:blipFill>
        <p:spPr bwMode="auto">
          <a:xfrm>
            <a:off x="2000232" y="357166"/>
            <a:ext cx="4967287" cy="998538"/>
          </a:xfrm>
          <a:prstGeom prst="rect">
            <a:avLst/>
          </a:prstGeom>
          <a:noFill/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 rot="-792974">
            <a:off x="6692652" y="6068145"/>
            <a:ext cx="647700" cy="503238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50000">
                <a:schemeClr val="bg1"/>
              </a:gs>
              <a:gs pos="100000">
                <a:srgbClr val="FF99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7358082" y="6000768"/>
            <a:ext cx="647700" cy="503238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3300"/>
              </a:gs>
              <a:gs pos="100000">
                <a:srgbClr val="FFFF6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0000E6"/>
                </a:solidFill>
              </a:rPr>
              <a:t>В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 rot="771960">
            <a:off x="7048790" y="5423621"/>
            <a:ext cx="647700" cy="50323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/>
              <a:t>Б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 rot="-649070">
            <a:off x="7899619" y="5414137"/>
            <a:ext cx="647700" cy="503237"/>
          </a:xfrm>
          <a:prstGeom prst="rect">
            <a:avLst/>
          </a:prstGeom>
          <a:gradFill rotWithShape="1">
            <a:gsLst>
              <a:gs pos="0">
                <a:srgbClr val="0000E6"/>
              </a:gs>
              <a:gs pos="50000">
                <a:srgbClr val="CCECFF"/>
              </a:gs>
              <a:gs pos="100000">
                <a:srgbClr val="0000E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E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CCFF"/>
                </a:solidFill>
              </a:rPr>
              <a:t>Г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 rot="737716">
            <a:off x="8118617" y="6063960"/>
            <a:ext cx="647700" cy="503238"/>
          </a:xfrm>
          <a:prstGeom prst="rect">
            <a:avLst/>
          </a:prstGeom>
          <a:solidFill>
            <a:srgbClr val="FF33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FF66"/>
                </a:solidFill>
              </a:rPr>
              <a:t>Д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7500958" y="4786322"/>
            <a:ext cx="647700" cy="503238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FF"/>
              </a:gs>
              <a:gs pos="100000">
                <a:srgbClr val="FF33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Е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11560" y="692696"/>
            <a:ext cx="8018606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Этап автоматизации звука в связной речи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584" y="1412776"/>
            <a:ext cx="74168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Заучивание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чистоговорок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, скороговорок, стихов с помощью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мнемодорожек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Пересказ рассказа, сказки с использованием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мнемотаблиц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179388" y="188913"/>
            <a:ext cx="8783637" cy="65532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rgbClr val="92D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500034" y="428604"/>
            <a:ext cx="8280400" cy="6119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12294" name="Picture 6" descr="Книга"/>
          <p:cNvPicPr>
            <a:picLocks noChangeAspect="1" noChangeArrowheads="1"/>
          </p:cNvPicPr>
          <p:nvPr/>
        </p:nvPicPr>
        <p:blipFill>
          <a:blip r:embed="rId2" cstate="print"/>
          <a:srcRect t="1903" b="69547"/>
          <a:stretch>
            <a:fillRect/>
          </a:stretch>
        </p:blipFill>
        <p:spPr bwMode="auto">
          <a:xfrm>
            <a:off x="2000232" y="357166"/>
            <a:ext cx="4967287" cy="998538"/>
          </a:xfrm>
          <a:prstGeom prst="rect">
            <a:avLst/>
          </a:prstGeom>
          <a:noFill/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 rot="-792974">
            <a:off x="6692652" y="6068145"/>
            <a:ext cx="647700" cy="503238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50000">
                <a:schemeClr val="bg1"/>
              </a:gs>
              <a:gs pos="100000">
                <a:srgbClr val="FF99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7358082" y="6000768"/>
            <a:ext cx="647700" cy="503238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3300"/>
              </a:gs>
              <a:gs pos="100000">
                <a:srgbClr val="FFFF6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0000E6"/>
                </a:solidFill>
              </a:rPr>
              <a:t>В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 rot="771960">
            <a:off x="7048790" y="5423621"/>
            <a:ext cx="647700" cy="50323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/>
              <a:t>Б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 rot="-649070">
            <a:off x="7899619" y="5414137"/>
            <a:ext cx="647700" cy="503237"/>
          </a:xfrm>
          <a:prstGeom prst="rect">
            <a:avLst/>
          </a:prstGeom>
          <a:gradFill rotWithShape="1">
            <a:gsLst>
              <a:gs pos="0">
                <a:srgbClr val="0000E6"/>
              </a:gs>
              <a:gs pos="50000">
                <a:srgbClr val="CCECFF"/>
              </a:gs>
              <a:gs pos="100000">
                <a:srgbClr val="0000E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E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CCFF"/>
                </a:solidFill>
              </a:rPr>
              <a:t>Г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 rot="737716">
            <a:off x="8118617" y="6063960"/>
            <a:ext cx="647700" cy="503238"/>
          </a:xfrm>
          <a:prstGeom prst="rect">
            <a:avLst/>
          </a:prstGeom>
          <a:solidFill>
            <a:srgbClr val="FF33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FF66"/>
                </a:solidFill>
              </a:rPr>
              <a:t>Д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7500958" y="4786322"/>
            <a:ext cx="647700" cy="503238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FF"/>
              </a:gs>
              <a:gs pos="100000">
                <a:srgbClr val="FF33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Е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714348" y="1357298"/>
          <a:ext cx="8001056" cy="38709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375443"/>
                <a:gridCol w="4625613"/>
              </a:tblGrid>
              <a:tr h="78459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Формы работы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 родителями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Формы работы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 воспитателями и специалистами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305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Изготовление дидактических игр</a:t>
                      </a:r>
                      <a:endParaRPr lang="ru-RU" sz="200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Консультации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6425"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Родительские собрания</a:t>
                      </a:r>
                      <a:endParaRPr lang="ru-RU" sz="20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Индивидуальные беседы</a:t>
                      </a:r>
                    </a:p>
                  </a:txBody>
                  <a:tcPr anchor="ctr"/>
                </a:tc>
              </a:tr>
              <a:tr h="356425"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Индивидуальные беседы</a:t>
                      </a:r>
                      <a:endParaRPr lang="ru-RU" sz="20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642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Консультации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642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Папки – передвижки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Рекомендации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E9F1F5"/>
                    </a:solidFill>
                  </a:tcPr>
                </a:tc>
              </a:tr>
              <a:tr h="35642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Стенд для родителей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179388" y="188913"/>
            <a:ext cx="8783637" cy="65532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rgbClr val="92D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500034" y="428604"/>
            <a:ext cx="8280400" cy="6119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12294" name="Picture 6" descr="Книга"/>
          <p:cNvPicPr>
            <a:picLocks noChangeAspect="1" noChangeArrowheads="1"/>
          </p:cNvPicPr>
          <p:nvPr/>
        </p:nvPicPr>
        <p:blipFill>
          <a:blip r:embed="rId2" cstate="print"/>
          <a:srcRect t="1903" b="69547"/>
          <a:stretch>
            <a:fillRect/>
          </a:stretch>
        </p:blipFill>
        <p:spPr bwMode="auto">
          <a:xfrm>
            <a:off x="2000232" y="357166"/>
            <a:ext cx="4967287" cy="998538"/>
          </a:xfrm>
          <a:prstGeom prst="rect">
            <a:avLst/>
          </a:prstGeom>
          <a:noFill/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 rot="-792974">
            <a:off x="6692652" y="6068145"/>
            <a:ext cx="647700" cy="503238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50000">
                <a:schemeClr val="bg1"/>
              </a:gs>
              <a:gs pos="100000">
                <a:srgbClr val="FF99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7358082" y="6000768"/>
            <a:ext cx="647700" cy="503238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3300"/>
              </a:gs>
              <a:gs pos="100000">
                <a:srgbClr val="FFFF6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0000E6"/>
                </a:solidFill>
              </a:rPr>
              <a:t>В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 rot="771960">
            <a:off x="7048790" y="5423621"/>
            <a:ext cx="647700" cy="50323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/>
              <a:t>Б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 rot="-649070">
            <a:off x="7899619" y="5414137"/>
            <a:ext cx="647700" cy="503237"/>
          </a:xfrm>
          <a:prstGeom prst="rect">
            <a:avLst/>
          </a:prstGeom>
          <a:gradFill rotWithShape="1">
            <a:gsLst>
              <a:gs pos="0">
                <a:srgbClr val="0000E6"/>
              </a:gs>
              <a:gs pos="50000">
                <a:srgbClr val="CCECFF"/>
              </a:gs>
              <a:gs pos="100000">
                <a:srgbClr val="0000E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E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CCFF"/>
                </a:solidFill>
              </a:rPr>
              <a:t>Г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 rot="737716">
            <a:off x="8118617" y="6063960"/>
            <a:ext cx="647700" cy="503238"/>
          </a:xfrm>
          <a:prstGeom prst="rect">
            <a:avLst/>
          </a:prstGeom>
          <a:solidFill>
            <a:srgbClr val="FF33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FF66"/>
                </a:solidFill>
              </a:rPr>
              <a:t>Д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7500958" y="4786322"/>
            <a:ext cx="647700" cy="503238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FF"/>
              </a:gs>
              <a:gs pos="100000">
                <a:srgbClr val="FF33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714744" y="500042"/>
            <a:ext cx="139955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9552" y="1556792"/>
            <a:ext cx="80724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6838" indent="-96838"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использовании дидактической игры создаются благоприятные условия для закрепления правильного произношения всех звуков, для чистого и внятного произнесения слов, устранения речевых нарушений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179388" y="188913"/>
            <a:ext cx="8783637" cy="65532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rgbClr val="92D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500034" y="428604"/>
            <a:ext cx="8280400" cy="6119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12294" name="Picture 6" descr="Книга"/>
          <p:cNvPicPr>
            <a:picLocks noChangeAspect="1" noChangeArrowheads="1"/>
          </p:cNvPicPr>
          <p:nvPr/>
        </p:nvPicPr>
        <p:blipFill>
          <a:blip r:embed="rId2" cstate="print"/>
          <a:srcRect t="1903" b="69547"/>
          <a:stretch>
            <a:fillRect/>
          </a:stretch>
        </p:blipFill>
        <p:spPr bwMode="auto">
          <a:xfrm>
            <a:off x="2000232" y="357166"/>
            <a:ext cx="4967287" cy="998538"/>
          </a:xfrm>
          <a:prstGeom prst="rect">
            <a:avLst/>
          </a:prstGeom>
          <a:noFill/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 rot="-792974">
            <a:off x="6692652" y="6068145"/>
            <a:ext cx="647700" cy="503238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50000">
                <a:schemeClr val="bg1"/>
              </a:gs>
              <a:gs pos="100000">
                <a:srgbClr val="FF99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7358082" y="6000768"/>
            <a:ext cx="647700" cy="503238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3300"/>
              </a:gs>
              <a:gs pos="100000">
                <a:srgbClr val="FFFF6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0000E6"/>
                </a:solidFill>
              </a:rPr>
              <a:t>В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 rot="771960">
            <a:off x="7048790" y="5423621"/>
            <a:ext cx="647700" cy="50323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/>
              <a:t>Б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 rot="-649070">
            <a:off x="7899619" y="5414137"/>
            <a:ext cx="647700" cy="503237"/>
          </a:xfrm>
          <a:prstGeom prst="rect">
            <a:avLst/>
          </a:prstGeom>
          <a:gradFill rotWithShape="1">
            <a:gsLst>
              <a:gs pos="0">
                <a:srgbClr val="0000E6"/>
              </a:gs>
              <a:gs pos="50000">
                <a:srgbClr val="CCECFF"/>
              </a:gs>
              <a:gs pos="100000">
                <a:srgbClr val="0000E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E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CCFF"/>
                </a:solidFill>
              </a:rPr>
              <a:t>Г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7500958" y="4786322"/>
            <a:ext cx="647700" cy="503238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FF"/>
              </a:gs>
              <a:gs pos="100000">
                <a:srgbClr val="FF33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Е</a:t>
            </a:r>
          </a:p>
        </p:txBody>
      </p:sp>
      <p:sp>
        <p:nvSpPr>
          <p:cNvPr id="24578" name="AutoShape 2" descr="https://pozdrawlandiya.ru/_ph/143/2/714227358.jpg?15124940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0" name="Picture 4" descr="http://900igr.net/datas/doshkolnoe-obrazovanie/Nravstvenno-patrioticheskoe-vospitanie-doshkolnikov/0015-015-Spasibo-za-vnimani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7166"/>
            <a:ext cx="8358246" cy="62686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71868" y="2714620"/>
            <a:ext cx="2000250" cy="1569660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0"/>
          <a:ext cx="9144000" cy="2266389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571603"/>
                <a:gridCol w="6286545"/>
                <a:gridCol w="1285852"/>
              </a:tblGrid>
              <a:tr h="12144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51967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Муниципальное дошкольное образовательное учреждение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детский сад № 117 «Электроник» комбинированного вида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городского округа город Буй</a:t>
                      </a:r>
                      <a:endParaRPr lang="ru-RU" sz="2000" b="1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D:\1.jpg"/>
          <p:cNvPicPr/>
          <p:nvPr/>
        </p:nvPicPr>
        <p:blipFill>
          <a:blip r:embed="rId2" cstate="print">
            <a:lum bright="20000" contrast="10000"/>
          </a:blip>
          <a:srcRect t="29906" r="22926" b="44239"/>
          <a:stretch>
            <a:fillRect/>
          </a:stretch>
        </p:blipFill>
        <p:spPr bwMode="auto">
          <a:xfrm>
            <a:off x="1785918" y="214290"/>
            <a:ext cx="5929354" cy="928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age0063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7158" y="214290"/>
            <a:ext cx="857256" cy="9286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age0062.BMP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24" y="214290"/>
            <a:ext cx="928694" cy="857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28596" y="2643182"/>
            <a:ext cx="8143932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ОБОБЩЕНИЕ  ПЕДАГОГИЧЕСКОГО ОПЫТА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3929066"/>
            <a:ext cx="8715436" cy="206210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Использование дидактических игр в автоматизации звуков у детей с тяжелым нарушением речи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179388" y="188913"/>
            <a:ext cx="8783637" cy="65532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rgbClr val="92D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395288" y="404813"/>
            <a:ext cx="8280400" cy="6119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12294" name="Picture 6" descr="Книга"/>
          <p:cNvPicPr>
            <a:picLocks noChangeAspect="1" noChangeArrowheads="1"/>
          </p:cNvPicPr>
          <p:nvPr/>
        </p:nvPicPr>
        <p:blipFill>
          <a:blip r:embed="rId2" cstate="print"/>
          <a:srcRect t="1903" b="69547"/>
          <a:stretch>
            <a:fillRect/>
          </a:stretch>
        </p:blipFill>
        <p:spPr bwMode="auto">
          <a:xfrm>
            <a:off x="2000232" y="357166"/>
            <a:ext cx="4967287" cy="998538"/>
          </a:xfrm>
          <a:prstGeom prst="rect">
            <a:avLst/>
          </a:prstGeom>
          <a:noFill/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 rot="-792974">
            <a:off x="323850" y="6092825"/>
            <a:ext cx="647700" cy="503238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50000">
                <a:schemeClr val="bg1"/>
              </a:gs>
              <a:gs pos="100000">
                <a:srgbClr val="FF99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900113" y="6092825"/>
            <a:ext cx="647700" cy="503238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3300"/>
              </a:gs>
              <a:gs pos="100000">
                <a:srgbClr val="FFFF6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0000E6"/>
                </a:solidFill>
              </a:rPr>
              <a:t>В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 rot="771960">
            <a:off x="539750" y="5516563"/>
            <a:ext cx="647700" cy="50323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/>
              <a:t>Б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 rot="-649070">
            <a:off x="1258888" y="5516563"/>
            <a:ext cx="647700" cy="503237"/>
          </a:xfrm>
          <a:prstGeom prst="rect">
            <a:avLst/>
          </a:prstGeom>
          <a:gradFill rotWithShape="1">
            <a:gsLst>
              <a:gs pos="0">
                <a:srgbClr val="0000E6"/>
              </a:gs>
              <a:gs pos="50000">
                <a:srgbClr val="CCECFF"/>
              </a:gs>
              <a:gs pos="100000">
                <a:srgbClr val="0000E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E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 smtClean="0">
                <a:solidFill>
                  <a:srgbClr val="FFCCFF"/>
                </a:solidFill>
              </a:rPr>
              <a:t>Г</a:t>
            </a:r>
            <a:endParaRPr lang="ru-RU" sz="2800" b="1" dirty="0">
              <a:solidFill>
                <a:srgbClr val="FFCCFF"/>
              </a:solidFill>
            </a:endParaRP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 rot="737716">
            <a:off x="1476375" y="6092825"/>
            <a:ext cx="647700" cy="503238"/>
          </a:xfrm>
          <a:prstGeom prst="rect">
            <a:avLst/>
          </a:prstGeom>
          <a:solidFill>
            <a:srgbClr val="FF33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FFFF66"/>
                </a:solidFill>
              </a:rPr>
              <a:t>Д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1042988" y="5013325"/>
            <a:ext cx="647700" cy="503238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FF"/>
              </a:gs>
              <a:gs pos="100000">
                <a:srgbClr val="FF33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Е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143108" y="642918"/>
            <a:ext cx="4500594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Теоретическая часть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https://sun9-32.userapi.com/impf/c629528/v629528755/23da6/1sdPIagwBIs.jpg?size=825x464&amp;quality=96&amp;sign=ca8368f45d869c6b0b05ef431a23fb56&amp;type=album"/>
          <p:cNvPicPr/>
          <p:nvPr/>
        </p:nvPicPr>
        <p:blipFill>
          <a:blip r:embed="rId3" cstate="print"/>
          <a:srcRect l="5504" t="4405" r="82236" b="63123"/>
          <a:stretch>
            <a:fillRect/>
          </a:stretch>
        </p:blipFill>
        <p:spPr bwMode="auto">
          <a:xfrm>
            <a:off x="467544" y="1628800"/>
            <a:ext cx="208823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Лариса Степановна Волков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2132856"/>
            <a:ext cx="1888589" cy="2808312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2483768" y="5013176"/>
            <a:ext cx="22138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Волкова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Лариса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Степановна 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 cstate="print"/>
          <a:srcRect l="30383" r="18331"/>
          <a:stretch>
            <a:fillRect/>
          </a:stretch>
        </p:blipFill>
        <p:spPr bwMode="auto">
          <a:xfrm>
            <a:off x="4788023" y="1916832"/>
            <a:ext cx="1800201" cy="282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4283968" y="1484784"/>
            <a:ext cx="3095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Архипова Елена Филипповна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7" name="Picture 5" descr="https://sun9-40.userapi.com/impf/c847019/v847019800/1a7de3/RiC1BgDTewQ.jpg?size=133x200&amp;quality=96&amp;sign=ad2ca79651c154c34b7b2093c762b120&amp;type=album"/>
          <p:cNvPicPr>
            <a:picLocks noChangeAspect="1" noChangeArrowheads="1"/>
          </p:cNvPicPr>
          <p:nvPr/>
        </p:nvPicPr>
        <p:blipFill>
          <a:blip r:embed="rId6" cstate="print"/>
          <a:srcRect l="3897" t="2592" r="6469" b="4111"/>
          <a:stretch>
            <a:fillRect/>
          </a:stretch>
        </p:blipFill>
        <p:spPr bwMode="auto">
          <a:xfrm>
            <a:off x="6804248" y="2348880"/>
            <a:ext cx="1656184" cy="2592288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6588224" y="5013176"/>
            <a:ext cx="1917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Смирнова Ирина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Анатольевна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1268760"/>
            <a:ext cx="24840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Репина Зоя Алексеевна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179388" y="188913"/>
            <a:ext cx="8783637" cy="65532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rgbClr val="92D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395288" y="404813"/>
            <a:ext cx="8280400" cy="6119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12294" name="Picture 6" descr="Книга"/>
          <p:cNvPicPr>
            <a:picLocks noChangeAspect="1" noChangeArrowheads="1"/>
          </p:cNvPicPr>
          <p:nvPr/>
        </p:nvPicPr>
        <p:blipFill>
          <a:blip r:embed="rId2" cstate="print"/>
          <a:srcRect t="1903" b="69547"/>
          <a:stretch>
            <a:fillRect/>
          </a:stretch>
        </p:blipFill>
        <p:spPr bwMode="auto">
          <a:xfrm>
            <a:off x="2000232" y="357166"/>
            <a:ext cx="4967287" cy="998538"/>
          </a:xfrm>
          <a:prstGeom prst="rect">
            <a:avLst/>
          </a:prstGeom>
          <a:noFill/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 rot="-792974">
            <a:off x="323850" y="6092825"/>
            <a:ext cx="647700" cy="503238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50000">
                <a:schemeClr val="bg1"/>
              </a:gs>
              <a:gs pos="100000">
                <a:srgbClr val="FF99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900113" y="6092825"/>
            <a:ext cx="647700" cy="503238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3300"/>
              </a:gs>
              <a:gs pos="100000">
                <a:srgbClr val="FFFF6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0000E6"/>
                </a:solidFill>
              </a:rPr>
              <a:t>В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 rot="771960">
            <a:off x="539750" y="5516563"/>
            <a:ext cx="647700" cy="50323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/>
              <a:t>Б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 rot="-649070">
            <a:off x="1258888" y="5516563"/>
            <a:ext cx="647700" cy="503237"/>
          </a:xfrm>
          <a:prstGeom prst="rect">
            <a:avLst/>
          </a:prstGeom>
          <a:gradFill rotWithShape="1">
            <a:gsLst>
              <a:gs pos="0">
                <a:srgbClr val="0000E6"/>
              </a:gs>
              <a:gs pos="50000">
                <a:srgbClr val="CCECFF"/>
              </a:gs>
              <a:gs pos="100000">
                <a:srgbClr val="0000E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E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 smtClean="0">
                <a:solidFill>
                  <a:srgbClr val="FFCCFF"/>
                </a:solidFill>
              </a:rPr>
              <a:t>Г</a:t>
            </a:r>
            <a:endParaRPr lang="ru-RU" sz="2800" b="1" dirty="0">
              <a:solidFill>
                <a:srgbClr val="FFCCFF"/>
              </a:solidFill>
            </a:endParaRP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 rot="737716">
            <a:off x="1476375" y="6092825"/>
            <a:ext cx="647700" cy="503238"/>
          </a:xfrm>
          <a:prstGeom prst="rect">
            <a:avLst/>
          </a:prstGeom>
          <a:solidFill>
            <a:srgbClr val="FF33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FFFF66"/>
                </a:solidFill>
              </a:rPr>
              <a:t>Д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1042988" y="5013325"/>
            <a:ext cx="647700" cy="503238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FF"/>
              </a:gs>
              <a:gs pos="100000">
                <a:srgbClr val="FF33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Е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143108" y="642918"/>
            <a:ext cx="4500594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Теоретическая часть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1285860"/>
            <a:ext cx="807249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Автоматизация звука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закрепление правильных движений артикуляционного аппарата для произнесения того или иного звука.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Автоматизация звука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достаточно длительный процесс, который нельзя спрогнозировать по срокам. Поэтому в копилке логопеда должно быть достаточное количество наглядно-дидактического материала и игровых приемов, чтобы превратить этот процесс в увлекательную игру. Ведь только положительная мотивация приведет к желаемому результату.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179388" y="188913"/>
            <a:ext cx="8783637" cy="65532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rgbClr val="92D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395288" y="404813"/>
            <a:ext cx="8280400" cy="6119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12294" name="Picture 6" descr="Книга"/>
          <p:cNvPicPr>
            <a:picLocks noChangeAspect="1" noChangeArrowheads="1"/>
          </p:cNvPicPr>
          <p:nvPr/>
        </p:nvPicPr>
        <p:blipFill>
          <a:blip r:embed="rId2" cstate="print"/>
          <a:srcRect t="1903" b="69547"/>
          <a:stretch>
            <a:fillRect/>
          </a:stretch>
        </p:blipFill>
        <p:spPr bwMode="auto">
          <a:xfrm>
            <a:off x="2000232" y="357166"/>
            <a:ext cx="4967287" cy="998538"/>
          </a:xfrm>
          <a:prstGeom prst="rect">
            <a:avLst/>
          </a:prstGeom>
          <a:noFill/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 rot="-792974">
            <a:off x="323850" y="6092825"/>
            <a:ext cx="647700" cy="503238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50000">
                <a:schemeClr val="bg1"/>
              </a:gs>
              <a:gs pos="100000">
                <a:srgbClr val="FF99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900113" y="6092825"/>
            <a:ext cx="647700" cy="503238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3300"/>
              </a:gs>
              <a:gs pos="100000">
                <a:srgbClr val="FFFF6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0000E6"/>
                </a:solidFill>
              </a:rPr>
              <a:t>В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 rot="771960">
            <a:off x="539750" y="5516563"/>
            <a:ext cx="647700" cy="50323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/>
              <a:t>Б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 rot="-649070">
            <a:off x="1258888" y="5516563"/>
            <a:ext cx="647700" cy="503237"/>
          </a:xfrm>
          <a:prstGeom prst="rect">
            <a:avLst/>
          </a:prstGeom>
          <a:gradFill rotWithShape="1">
            <a:gsLst>
              <a:gs pos="0">
                <a:srgbClr val="0000E6"/>
              </a:gs>
              <a:gs pos="50000">
                <a:srgbClr val="CCECFF"/>
              </a:gs>
              <a:gs pos="100000">
                <a:srgbClr val="0000E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E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FFCCFF"/>
                </a:solidFill>
              </a:rPr>
              <a:t>Г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 rot="737716">
            <a:off x="1476375" y="6092825"/>
            <a:ext cx="647700" cy="503238"/>
          </a:xfrm>
          <a:prstGeom prst="rect">
            <a:avLst/>
          </a:prstGeom>
          <a:solidFill>
            <a:srgbClr val="FF33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FFFF66"/>
                </a:solidFill>
              </a:rPr>
              <a:t>Д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1042988" y="5013325"/>
            <a:ext cx="647700" cy="503238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FF"/>
              </a:gs>
              <a:gs pos="100000">
                <a:srgbClr val="FF33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357298"/>
            <a:ext cx="807249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темы заключается в том, что использование дидактических игр и игровой формы  в целом позволяют сохранить интерес ребенка к занятиям и повышает устойчивость его внимания и самоконтроля за правильностью произношения звука в собственной речи во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время занятия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71802" y="571480"/>
            <a:ext cx="2814425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179388" y="188913"/>
            <a:ext cx="8783637" cy="65532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rgbClr val="92D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395288" y="404813"/>
            <a:ext cx="8280400" cy="6119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12294" name="Picture 6" descr="Книга"/>
          <p:cNvPicPr>
            <a:picLocks noChangeAspect="1" noChangeArrowheads="1"/>
          </p:cNvPicPr>
          <p:nvPr/>
        </p:nvPicPr>
        <p:blipFill>
          <a:blip r:embed="rId2" cstate="print"/>
          <a:srcRect t="1903" b="69547"/>
          <a:stretch>
            <a:fillRect/>
          </a:stretch>
        </p:blipFill>
        <p:spPr bwMode="auto">
          <a:xfrm>
            <a:off x="2000232" y="357166"/>
            <a:ext cx="4967287" cy="998538"/>
          </a:xfrm>
          <a:prstGeom prst="rect">
            <a:avLst/>
          </a:prstGeom>
          <a:noFill/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 rot="-792974">
            <a:off x="323850" y="6092825"/>
            <a:ext cx="647700" cy="503238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50000">
                <a:schemeClr val="bg1"/>
              </a:gs>
              <a:gs pos="100000">
                <a:srgbClr val="FF99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900113" y="6092825"/>
            <a:ext cx="647700" cy="503238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3300"/>
              </a:gs>
              <a:gs pos="100000">
                <a:srgbClr val="FFFF6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0000E6"/>
                </a:solidFill>
              </a:rPr>
              <a:t>В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 rot="771960">
            <a:off x="539750" y="5516563"/>
            <a:ext cx="647700" cy="50323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/>
              <a:t>Б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 rot="-649070">
            <a:off x="1258888" y="5516563"/>
            <a:ext cx="647700" cy="503237"/>
          </a:xfrm>
          <a:prstGeom prst="rect">
            <a:avLst/>
          </a:prstGeom>
          <a:gradFill rotWithShape="1">
            <a:gsLst>
              <a:gs pos="0">
                <a:srgbClr val="0000E6"/>
              </a:gs>
              <a:gs pos="50000">
                <a:srgbClr val="CCECFF"/>
              </a:gs>
              <a:gs pos="100000">
                <a:srgbClr val="0000E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E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FFCCFF"/>
                </a:solidFill>
              </a:rPr>
              <a:t>Г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 rot="737716">
            <a:off x="1476375" y="6092825"/>
            <a:ext cx="647700" cy="503238"/>
          </a:xfrm>
          <a:prstGeom prst="rect">
            <a:avLst/>
          </a:prstGeom>
          <a:solidFill>
            <a:srgbClr val="FF33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FFFF66"/>
                </a:solidFill>
              </a:rPr>
              <a:t>Д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1042988" y="5013325"/>
            <a:ext cx="647700" cy="503238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FF"/>
              </a:gs>
              <a:gs pos="100000">
                <a:srgbClr val="FF33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14348" y="1500174"/>
            <a:ext cx="78581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повышение эффективности коррекционно-педагогической работы по автоматизации звуков у детей дошкольного возраста посредством использования дидактических игр  в коррекционно-педагогической работе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179388" y="188913"/>
            <a:ext cx="8783637" cy="65532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rgbClr val="92D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500034" y="428604"/>
            <a:ext cx="8280400" cy="6119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12294" name="Picture 6" descr="Книга"/>
          <p:cNvPicPr>
            <a:picLocks noChangeAspect="1" noChangeArrowheads="1"/>
          </p:cNvPicPr>
          <p:nvPr/>
        </p:nvPicPr>
        <p:blipFill>
          <a:blip r:embed="rId2" cstate="print"/>
          <a:srcRect t="1903" b="69547"/>
          <a:stretch>
            <a:fillRect/>
          </a:stretch>
        </p:blipFill>
        <p:spPr bwMode="auto">
          <a:xfrm>
            <a:off x="2000232" y="357166"/>
            <a:ext cx="4967287" cy="998538"/>
          </a:xfrm>
          <a:prstGeom prst="rect">
            <a:avLst/>
          </a:prstGeom>
          <a:noFill/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 rot="-792974">
            <a:off x="6692652" y="6068145"/>
            <a:ext cx="647700" cy="503238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50000">
                <a:schemeClr val="bg1"/>
              </a:gs>
              <a:gs pos="100000">
                <a:srgbClr val="FF99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7358082" y="6000768"/>
            <a:ext cx="647700" cy="503238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3300"/>
              </a:gs>
              <a:gs pos="100000">
                <a:srgbClr val="FFFF6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0000E6"/>
                </a:solidFill>
              </a:rPr>
              <a:t>В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 rot="771960">
            <a:off x="7048790" y="5423621"/>
            <a:ext cx="647700" cy="50323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/>
              <a:t>Б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 rot="-649070">
            <a:off x="7899619" y="5414137"/>
            <a:ext cx="647700" cy="503237"/>
          </a:xfrm>
          <a:prstGeom prst="rect">
            <a:avLst/>
          </a:prstGeom>
          <a:gradFill rotWithShape="1">
            <a:gsLst>
              <a:gs pos="0">
                <a:srgbClr val="0000E6"/>
              </a:gs>
              <a:gs pos="50000">
                <a:srgbClr val="CCECFF"/>
              </a:gs>
              <a:gs pos="100000">
                <a:srgbClr val="0000E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E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CCFF"/>
                </a:solidFill>
              </a:rPr>
              <a:t>Г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 rot="737716">
            <a:off x="8118617" y="6063960"/>
            <a:ext cx="647700" cy="503238"/>
          </a:xfrm>
          <a:prstGeom prst="rect">
            <a:avLst/>
          </a:prstGeom>
          <a:solidFill>
            <a:srgbClr val="FF33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FF66"/>
                </a:solidFill>
              </a:rPr>
              <a:t>Д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7500958" y="4786322"/>
            <a:ext cx="647700" cy="503238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FF"/>
              </a:gs>
              <a:gs pos="100000">
                <a:srgbClr val="FF33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000108"/>
            <a:ext cx="807249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Изучить и проанализировать научно-методическую литературу по проблеме формирования и развития звукопроизношения у детей дошкольного возраста с нарушениями речи.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Систематизация дидактических игр в методическую копилку.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Оснащение логопедического кабинета необходимыми пособиями.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Подготовка информационно-консультативного материала для педагогов.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179388" y="188913"/>
            <a:ext cx="8783637" cy="65532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rgbClr val="92D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500034" y="428604"/>
            <a:ext cx="8280400" cy="6119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12294" name="Picture 6" descr="Книга"/>
          <p:cNvPicPr>
            <a:picLocks noChangeAspect="1" noChangeArrowheads="1"/>
          </p:cNvPicPr>
          <p:nvPr/>
        </p:nvPicPr>
        <p:blipFill>
          <a:blip r:embed="rId2" cstate="print"/>
          <a:srcRect t="1903" b="69547"/>
          <a:stretch>
            <a:fillRect/>
          </a:stretch>
        </p:blipFill>
        <p:spPr bwMode="auto">
          <a:xfrm>
            <a:off x="2000232" y="357166"/>
            <a:ext cx="4967287" cy="998538"/>
          </a:xfrm>
          <a:prstGeom prst="rect">
            <a:avLst/>
          </a:prstGeom>
          <a:noFill/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 rot="-792974">
            <a:off x="6692652" y="6068145"/>
            <a:ext cx="647700" cy="503238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50000">
                <a:schemeClr val="bg1"/>
              </a:gs>
              <a:gs pos="100000">
                <a:srgbClr val="FF99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7358082" y="6000768"/>
            <a:ext cx="647700" cy="503238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3300"/>
              </a:gs>
              <a:gs pos="100000">
                <a:srgbClr val="FFFF6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0000E6"/>
                </a:solidFill>
              </a:rPr>
              <a:t>В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 rot="771960">
            <a:off x="7048790" y="5423621"/>
            <a:ext cx="647700" cy="50323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/>
              <a:t>Б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 rot="-649070">
            <a:off x="7899619" y="5414137"/>
            <a:ext cx="647700" cy="503237"/>
          </a:xfrm>
          <a:prstGeom prst="rect">
            <a:avLst/>
          </a:prstGeom>
          <a:gradFill rotWithShape="1">
            <a:gsLst>
              <a:gs pos="0">
                <a:srgbClr val="0000E6"/>
              </a:gs>
              <a:gs pos="50000">
                <a:srgbClr val="CCECFF"/>
              </a:gs>
              <a:gs pos="100000">
                <a:srgbClr val="0000E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E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CCFF"/>
                </a:solidFill>
              </a:rPr>
              <a:t>Г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 rot="737716">
            <a:off x="8118617" y="6063960"/>
            <a:ext cx="647700" cy="503238"/>
          </a:xfrm>
          <a:prstGeom prst="rect">
            <a:avLst/>
          </a:prstGeom>
          <a:solidFill>
            <a:srgbClr val="FF33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FF66"/>
                </a:solidFill>
              </a:rPr>
              <a:t>Д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7500958" y="4786322"/>
            <a:ext cx="647700" cy="503238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FF"/>
              </a:gs>
              <a:gs pos="100000">
                <a:srgbClr val="FF33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1357298"/>
            <a:ext cx="807249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6838" indent="-96838" algn="just">
              <a:tabLst>
                <a:tab pos="354013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1.	Принцип фонетической доступности</a:t>
            </a:r>
          </a:p>
          <a:p>
            <a:pPr marL="96838" indent="-96838" algn="just">
              <a:tabLst>
                <a:tab pos="354013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2.	Принцип последовательности в отработке лексического материала</a:t>
            </a:r>
          </a:p>
          <a:p>
            <a:pPr marL="96838" indent="-96838" algn="just">
              <a:tabLst>
                <a:tab pos="354013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3.	Принцип постепенного усложнения речевого материала</a:t>
            </a:r>
          </a:p>
          <a:p>
            <a:pPr marL="96838" indent="-96838" algn="just">
              <a:tabLst>
                <a:tab pos="354013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4.	Принцип соблюдения смысловой доступности</a:t>
            </a:r>
          </a:p>
          <a:p>
            <a:pPr marL="96838" indent="-96838" algn="just">
              <a:tabLst>
                <a:tab pos="354013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5.	Принцип утрированного произношения автоматизируемого звука</a:t>
            </a:r>
          </a:p>
          <a:p>
            <a:pPr marL="96838" indent="-96838" algn="just">
              <a:tabLst>
                <a:tab pos="354013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6.	Принцип постепенного увеличения темпа отработки лексического материала.</a:t>
            </a:r>
          </a:p>
          <a:p>
            <a:pPr marL="96838" indent="-96838" algn="just">
              <a:tabLst>
                <a:tab pos="354013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7.	Принцип систематичности занятий с логопедом, закрепление автоматизируемых звуков с родителями.</a:t>
            </a:r>
          </a:p>
          <a:p>
            <a:pPr marL="96838" indent="-96838" algn="just">
              <a:tabLst>
                <a:tab pos="354013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8.	Принцип игровой направленности.</a:t>
            </a:r>
          </a:p>
          <a:p>
            <a:pPr marL="96838" indent="-96838" algn="just">
              <a:tabLst>
                <a:tab pos="354013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9.	Принцип сознательности и активности</a:t>
            </a:r>
          </a:p>
          <a:p>
            <a:pPr marL="457200" indent="-457200" algn="just">
              <a:buAutoNum type="arabicPeriod" startAt="10"/>
              <a:tabLst>
                <a:tab pos="354013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Принцип учета индивидуальных особенностей</a:t>
            </a:r>
          </a:p>
          <a:p>
            <a:pPr marL="457200" indent="-457200" algn="just">
              <a:tabLst>
                <a:tab pos="354013" algn="l"/>
              </a:tabLs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ребёнка </a:t>
            </a: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3000364" y="500042"/>
            <a:ext cx="2786082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Принципы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179388" y="188913"/>
            <a:ext cx="8783637" cy="65532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rgbClr val="92D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500034" y="428604"/>
            <a:ext cx="8280400" cy="6119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12294" name="Picture 6" descr="Книга"/>
          <p:cNvPicPr>
            <a:picLocks noChangeAspect="1" noChangeArrowheads="1"/>
          </p:cNvPicPr>
          <p:nvPr/>
        </p:nvPicPr>
        <p:blipFill>
          <a:blip r:embed="rId2" cstate="print"/>
          <a:srcRect t="1903" b="69547"/>
          <a:stretch>
            <a:fillRect/>
          </a:stretch>
        </p:blipFill>
        <p:spPr bwMode="auto">
          <a:xfrm>
            <a:off x="2000232" y="357166"/>
            <a:ext cx="4967287" cy="998538"/>
          </a:xfrm>
          <a:prstGeom prst="rect">
            <a:avLst/>
          </a:prstGeom>
          <a:noFill/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 rot="-792974">
            <a:off x="6692652" y="6068145"/>
            <a:ext cx="647700" cy="503238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50000">
                <a:schemeClr val="bg1"/>
              </a:gs>
              <a:gs pos="100000">
                <a:srgbClr val="FF99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7358082" y="6000768"/>
            <a:ext cx="647700" cy="503238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3300"/>
              </a:gs>
              <a:gs pos="100000">
                <a:srgbClr val="FFFF6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>
                <a:solidFill>
                  <a:srgbClr val="0000E6"/>
                </a:solidFill>
              </a:rPr>
              <a:t>В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 rot="771960">
            <a:off x="7048790" y="5423621"/>
            <a:ext cx="647700" cy="50323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bg1"/>
              </a:gs>
              <a:gs pos="100000">
                <a:schemeClr val="hlink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/>
              <a:t>Б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 rot="-649070">
            <a:off x="7899619" y="5414137"/>
            <a:ext cx="647700" cy="503237"/>
          </a:xfrm>
          <a:prstGeom prst="rect">
            <a:avLst/>
          </a:prstGeom>
          <a:gradFill rotWithShape="1">
            <a:gsLst>
              <a:gs pos="0">
                <a:srgbClr val="0000E6"/>
              </a:gs>
              <a:gs pos="50000">
                <a:srgbClr val="CCECFF"/>
              </a:gs>
              <a:gs pos="100000">
                <a:srgbClr val="0000E6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E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CCFF"/>
                </a:solidFill>
              </a:rPr>
              <a:t>Г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 rot="737716">
            <a:off x="8118617" y="6063960"/>
            <a:ext cx="647700" cy="503238"/>
          </a:xfrm>
          <a:prstGeom prst="rect">
            <a:avLst/>
          </a:prstGeom>
          <a:solidFill>
            <a:srgbClr val="FF33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rgbClr val="FFFF66"/>
                </a:solidFill>
              </a:rPr>
              <a:t>Д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7500958" y="4786322"/>
            <a:ext cx="647700" cy="503238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rgbClr val="FFCCFF"/>
              </a:gs>
              <a:gs pos="100000">
                <a:srgbClr val="FF33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1357298"/>
            <a:ext cx="807249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6838" indent="-96838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логопедических игр и наглядных пособий позволяет решить сразу несколько задач:</a:t>
            </a:r>
          </a:p>
          <a:p>
            <a:pPr marL="96838" indent="-96838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снизить утомляемость;</a:t>
            </a:r>
          </a:p>
          <a:p>
            <a:pPr marL="96838" indent="-96838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повысить эмоциональную заинтересованность ребёнка;</a:t>
            </a:r>
          </a:p>
          <a:p>
            <a:pPr marL="96838" indent="-96838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побудить в ребенке стремление к правильному произношению звуков;</a:t>
            </a:r>
          </a:p>
          <a:p>
            <a:pPr marL="96838" indent="-96838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повысить работоспособность детей;</a:t>
            </a:r>
          </a:p>
          <a:p>
            <a:pPr marL="96838" indent="-96838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активизировать психические процессы: концентрацию внимания, зрительное и слуховое восприятие, память и мышление;</a:t>
            </a:r>
          </a:p>
          <a:p>
            <a:pPr marL="96838" indent="-96838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вызвать позитивное отношение к процессу обучения;</a:t>
            </a:r>
          </a:p>
          <a:p>
            <a:pPr marL="96838" indent="-96838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быстрее добиваться положительных результатов в исправлении недостатков звукопроизношения;</a:t>
            </a:r>
          </a:p>
          <a:p>
            <a:pPr marL="96838" indent="-96838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Игровые наглядные пособия могут использоваться как на индивидуальных, так и на подгрупповых занятиях на определенном этапе постановки и автоматизации звуков.</a:t>
            </a: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785786" y="357166"/>
            <a:ext cx="7429552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Дидактическая игра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средство успешной автоматизации звуков речи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698</Words>
  <Application>Microsoft Office PowerPoint</Application>
  <PresentationFormat>Экран (4:3)</PresentationFormat>
  <Paragraphs>212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Huawei</cp:lastModifiedBy>
  <cp:revision>48</cp:revision>
  <dcterms:created xsi:type="dcterms:W3CDTF">2017-12-04T20:24:47Z</dcterms:created>
  <dcterms:modified xsi:type="dcterms:W3CDTF">2022-12-05T19:10:26Z</dcterms:modified>
</cp:coreProperties>
</file>