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73" r:id="rId4"/>
    <p:sldId id="287" r:id="rId5"/>
    <p:sldId id="257" r:id="rId6"/>
    <p:sldId id="261" r:id="rId7"/>
    <p:sldId id="267" r:id="rId8"/>
    <p:sldId id="274" r:id="rId9"/>
    <p:sldId id="275" r:id="rId10"/>
    <p:sldId id="277" r:id="rId11"/>
    <p:sldId id="269" r:id="rId12"/>
    <p:sldId id="279" r:id="rId13"/>
    <p:sldId id="262" r:id="rId14"/>
    <p:sldId id="276" r:id="rId15"/>
    <p:sldId id="278" r:id="rId16"/>
    <p:sldId id="282" r:id="rId17"/>
    <p:sldId id="281" r:id="rId18"/>
    <p:sldId id="283" r:id="rId19"/>
    <p:sldId id="280" r:id="rId20"/>
    <p:sldId id="284" r:id="rId21"/>
    <p:sldId id="285" r:id="rId22"/>
    <p:sldId id="291" r:id="rId23"/>
    <p:sldId id="289" r:id="rId24"/>
    <p:sldId id="290" r:id="rId25"/>
    <p:sldId id="288" r:id="rId26"/>
    <p:sldId id="286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29EC4D29-C17C-4087-B207-6667B74A9DC8}">
          <p14:sldIdLst>
            <p14:sldId id="256"/>
            <p14:sldId id="273"/>
            <p14:sldId id="287"/>
            <p14:sldId id="257"/>
            <p14:sldId id="261"/>
            <p14:sldId id="267"/>
            <p14:sldId id="274"/>
            <p14:sldId id="275"/>
            <p14:sldId id="277"/>
            <p14:sldId id="269"/>
            <p14:sldId id="279"/>
            <p14:sldId id="262"/>
            <p14:sldId id="276"/>
            <p14:sldId id="278"/>
            <p14:sldId id="282"/>
            <p14:sldId id="281"/>
            <p14:sldId id="283"/>
            <p14:sldId id="280"/>
            <p14:sldId id="284"/>
            <p14:sldId id="285"/>
            <p14:sldId id="291"/>
            <p14:sldId id="289"/>
            <p14:sldId id="290"/>
            <p14:sldId id="288"/>
            <p14:sldId id="286"/>
          </p14:sldIdLst>
        </p14:section>
        <p14:section name="Раздел без заголовка" id="{0661FDEC-4B70-4C78-AB14-46FDF31487B4}">
          <p14:sldIdLst/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0844" autoAdjust="0"/>
  </p:normalViewPr>
  <p:slideViewPr>
    <p:cSldViewPr snapToGrid="0">
      <p:cViewPr varScale="1">
        <p:scale>
          <a:sx n="66" d="100"/>
          <a:sy n="66" d="100"/>
        </p:scale>
        <p:origin x="-90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/>
              <a:pPr/>
              <a:t>26.12.2022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5590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/>
              <a:pPr/>
              <a:t>26.12.2022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8739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/>
              <a:pPr/>
              <a:t>26.12.2022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5667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8486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8528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1059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4789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3004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9393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7668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93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/>
              <a:pPr/>
              <a:t>26.12.2022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6315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3483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8986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6426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/>
              <a:pPr/>
              <a:t>26.12.2022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8100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/>
              <a:pPr/>
              <a:t>26.12.2022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7267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/>
              <a:pPr/>
              <a:t>26.12.2022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2315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/>
              <a:pPr/>
              <a:t>26.12.2022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5768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/>
              <a:pPr/>
              <a:t>26.12.2022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4753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/>
              <a:pPr/>
              <a:t>26.12.2022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04587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/>
              <a:pPr/>
              <a:t>26.12.2022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8404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9A0370-3960-4EB6-9DE9-AB2F38A3A3C1}" type="datetimeFigureOut">
              <a:rPr lang="ru-RU" smtClean="0"/>
              <a:pPr/>
              <a:t>26.12.2022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FDD57-CE4D-4EEF-84B9-A9C770F841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2897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9A0370-3960-4EB6-9DE9-AB2F38A3A3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FDD57-CE4D-4EEF-84B9-A9C770F841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9781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hyperlink" Target="https://vk.com/wall-6178334_448" TargetMode="External"/><Relationship Id="rId7" Type="http://schemas.openxmlformats.org/officeDocument/2006/relationships/hyperlink" Target="https://vk.com/wall-6178334_516" TargetMode="Externa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11" Type="http://schemas.openxmlformats.org/officeDocument/2006/relationships/image" Target="../media/image61.png"/><Relationship Id="rId5" Type="http://schemas.openxmlformats.org/officeDocument/2006/relationships/image" Target="../media/image57.jpeg"/><Relationship Id="rId10" Type="http://schemas.openxmlformats.org/officeDocument/2006/relationships/image" Target="../media/image60.jpeg"/><Relationship Id="rId4" Type="http://schemas.openxmlformats.org/officeDocument/2006/relationships/image" Target="../media/image56.png"/><Relationship Id="rId9" Type="http://schemas.openxmlformats.org/officeDocument/2006/relationships/hyperlink" Target="https://vk.com/wall-6178334_556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1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vk.com/wall-215258118_204" TargetMode="External"/><Relationship Id="rId5" Type="http://schemas.openxmlformats.org/officeDocument/2006/relationships/image" Target="../media/image65.jpeg"/><Relationship Id="rId4" Type="http://schemas.openxmlformats.org/officeDocument/2006/relationships/image" Target="../media/image6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vk.com/wall-6178334_480" TargetMode="External"/><Relationship Id="rId13" Type="http://schemas.openxmlformats.org/officeDocument/2006/relationships/image" Target="../media/image75.png"/><Relationship Id="rId3" Type="http://schemas.openxmlformats.org/officeDocument/2006/relationships/image" Target="../media/image67.jpeg"/><Relationship Id="rId7" Type="http://schemas.openxmlformats.org/officeDocument/2006/relationships/hyperlink" Target="https://vk.com/wall-6178334_460" TargetMode="External"/><Relationship Id="rId12" Type="http://schemas.openxmlformats.org/officeDocument/2006/relationships/image" Target="../media/image74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11" Type="http://schemas.openxmlformats.org/officeDocument/2006/relationships/image" Target="../media/image73.png"/><Relationship Id="rId5" Type="http://schemas.openxmlformats.org/officeDocument/2006/relationships/image" Target="../media/image69.jpeg"/><Relationship Id="rId10" Type="http://schemas.openxmlformats.org/officeDocument/2006/relationships/image" Target="../media/image72.jpeg"/><Relationship Id="rId4" Type="http://schemas.openxmlformats.org/officeDocument/2006/relationships/image" Target="../media/image68.jpeg"/><Relationship Id="rId9" Type="http://schemas.openxmlformats.org/officeDocument/2006/relationships/image" Target="../media/image7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hyperlink" Target="https://vk.com/wall-6178334_534" TargetMode="External"/><Relationship Id="rId7" Type="http://schemas.openxmlformats.org/officeDocument/2006/relationships/image" Target="../media/image78.png"/><Relationship Id="rId2" Type="http://schemas.openxmlformats.org/officeDocument/2006/relationships/hyperlink" Target="https://vk.com/wall-6178334_533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10" Type="http://schemas.openxmlformats.org/officeDocument/2006/relationships/image" Target="../media/image73.png"/><Relationship Id="rId4" Type="http://schemas.openxmlformats.org/officeDocument/2006/relationships/hyperlink" Target="https://vk.com/wall-6178334_547" TargetMode="External"/><Relationship Id="rId9" Type="http://schemas.openxmlformats.org/officeDocument/2006/relationships/image" Target="../media/image7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2" Type="http://schemas.openxmlformats.org/officeDocument/2006/relationships/hyperlink" Target="https://vk.com/wall-6178334_609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jpeg"/><Relationship Id="rId5" Type="http://schemas.openxmlformats.org/officeDocument/2006/relationships/image" Target="../media/image82.png"/><Relationship Id="rId4" Type="http://schemas.openxmlformats.org/officeDocument/2006/relationships/image" Target="../media/image81.jpeg"/><Relationship Id="rId9" Type="http://schemas.openxmlformats.org/officeDocument/2006/relationships/image" Target="../media/image8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87.png"/><Relationship Id="rId7" Type="http://schemas.openxmlformats.org/officeDocument/2006/relationships/image" Target="../media/image8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jpeg"/><Relationship Id="rId11" Type="http://schemas.openxmlformats.org/officeDocument/2006/relationships/image" Target="../media/image9.png"/><Relationship Id="rId5" Type="http://schemas.openxmlformats.org/officeDocument/2006/relationships/image" Target="../media/image89.jpeg"/><Relationship Id="rId10" Type="http://schemas.openxmlformats.org/officeDocument/2006/relationships/image" Target="../media/image92.png"/><Relationship Id="rId4" Type="http://schemas.openxmlformats.org/officeDocument/2006/relationships/image" Target="../media/image88.png"/><Relationship Id="rId9" Type="http://schemas.openxmlformats.org/officeDocument/2006/relationships/image" Target="../media/image9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93.png"/><Relationship Id="rId7" Type="http://schemas.openxmlformats.org/officeDocument/2006/relationships/image" Target="../media/image9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png"/><Relationship Id="rId11" Type="http://schemas.openxmlformats.org/officeDocument/2006/relationships/image" Target="../media/image7.png"/><Relationship Id="rId5" Type="http://schemas.openxmlformats.org/officeDocument/2006/relationships/image" Target="../media/image95.png"/><Relationship Id="rId10" Type="http://schemas.openxmlformats.org/officeDocument/2006/relationships/image" Target="../media/image8.png"/><Relationship Id="rId4" Type="http://schemas.openxmlformats.org/officeDocument/2006/relationships/image" Target="../media/image94.png"/><Relationship Id="rId9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99.png"/><Relationship Id="rId7" Type="http://schemas.openxmlformats.org/officeDocument/2006/relationships/image" Target="../media/image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01.png"/><Relationship Id="rId10" Type="http://schemas.openxmlformats.org/officeDocument/2006/relationships/image" Target="../media/image103.png"/><Relationship Id="rId4" Type="http://schemas.openxmlformats.org/officeDocument/2006/relationships/image" Target="../media/image100.jpeg"/><Relationship Id="rId9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image" Target="../media/image104.jpeg"/><Relationship Id="rId7" Type="http://schemas.openxmlformats.org/officeDocument/2006/relationships/image" Target="../media/image108.jpe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7.jpeg"/><Relationship Id="rId5" Type="http://schemas.openxmlformats.org/officeDocument/2006/relationships/image" Target="../media/image106.png"/><Relationship Id="rId4" Type="http://schemas.openxmlformats.org/officeDocument/2006/relationships/image" Target="../media/image105.jpeg"/><Relationship Id="rId9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11" Type="http://schemas.openxmlformats.org/officeDocument/2006/relationships/image" Target="../media/image114.png"/><Relationship Id="rId5" Type="http://schemas.openxmlformats.org/officeDocument/2006/relationships/image" Target="../media/image7.png"/><Relationship Id="rId10" Type="http://schemas.openxmlformats.org/officeDocument/2006/relationships/image" Target="../media/image113.png"/><Relationship Id="rId4" Type="http://schemas.openxmlformats.org/officeDocument/2006/relationships/image" Target="../media/image6.png"/><Relationship Id="rId9" Type="http://schemas.openxmlformats.org/officeDocument/2006/relationships/image" Target="../media/image1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11" Type="http://schemas.openxmlformats.org/officeDocument/2006/relationships/image" Target="../media/image13.jpe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jpeg"/><Relationship Id="rId3" Type="http://schemas.openxmlformats.org/officeDocument/2006/relationships/image" Target="../media/image6.png"/><Relationship Id="rId7" Type="http://schemas.openxmlformats.org/officeDocument/2006/relationships/image" Target="../media/image11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11" Type="http://schemas.openxmlformats.org/officeDocument/2006/relationships/image" Target="../media/image119.png"/><Relationship Id="rId5" Type="http://schemas.openxmlformats.org/officeDocument/2006/relationships/image" Target="../media/image8.png"/><Relationship Id="rId10" Type="http://schemas.openxmlformats.org/officeDocument/2006/relationships/image" Target="../media/image118.png"/><Relationship Id="rId4" Type="http://schemas.openxmlformats.org/officeDocument/2006/relationships/image" Target="../media/image7.png"/><Relationship Id="rId9" Type="http://schemas.openxmlformats.org/officeDocument/2006/relationships/image" Target="../media/image117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3" Type="http://schemas.openxmlformats.org/officeDocument/2006/relationships/image" Target="../media/image6.png"/><Relationship Id="rId7" Type="http://schemas.openxmlformats.org/officeDocument/2006/relationships/image" Target="../media/image12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11" Type="http://schemas.openxmlformats.org/officeDocument/2006/relationships/image" Target="../media/image124.png"/><Relationship Id="rId5" Type="http://schemas.openxmlformats.org/officeDocument/2006/relationships/image" Target="../media/image8.png"/><Relationship Id="rId10" Type="http://schemas.openxmlformats.org/officeDocument/2006/relationships/image" Target="../media/image123.png"/><Relationship Id="rId4" Type="http://schemas.openxmlformats.org/officeDocument/2006/relationships/image" Target="../media/image7.png"/><Relationship Id="rId9" Type="http://schemas.openxmlformats.org/officeDocument/2006/relationships/image" Target="../media/image12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3" Type="http://schemas.openxmlformats.org/officeDocument/2006/relationships/image" Target="../media/image6.png"/><Relationship Id="rId7" Type="http://schemas.openxmlformats.org/officeDocument/2006/relationships/image" Target="../media/image12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3" Type="http://schemas.openxmlformats.org/officeDocument/2006/relationships/image" Target="../media/image6.png"/><Relationship Id="rId7" Type="http://schemas.openxmlformats.org/officeDocument/2006/relationships/image" Target="../media/image12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png"/><Relationship Id="rId3" Type="http://schemas.openxmlformats.org/officeDocument/2006/relationships/image" Target="../media/image6.png"/><Relationship Id="rId7" Type="http://schemas.openxmlformats.org/officeDocument/2006/relationships/image" Target="../media/image12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1.png"/><Relationship Id="rId4" Type="http://schemas.openxmlformats.org/officeDocument/2006/relationships/image" Target="../media/image7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6.jpeg"/><Relationship Id="rId7" Type="http://schemas.openxmlformats.org/officeDocument/2006/relationships/image" Target="../media/image29.jpeg"/><Relationship Id="rId12" Type="http://schemas.openxmlformats.org/officeDocument/2006/relationships/hyperlink" Target="https://vk.com/wall-6178334_482" TargetMode="External"/><Relationship Id="rId2" Type="http://schemas.openxmlformats.org/officeDocument/2006/relationships/hyperlink" Target="https://vk.com/wall-6178334_409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vk.com/wall-6178334_438" TargetMode="External"/><Relationship Id="rId11" Type="http://schemas.openxmlformats.org/officeDocument/2006/relationships/image" Target="../media/image33.png"/><Relationship Id="rId5" Type="http://schemas.openxmlformats.org/officeDocument/2006/relationships/image" Target="../media/image28.jpeg"/><Relationship Id="rId10" Type="http://schemas.openxmlformats.org/officeDocument/2006/relationships/image" Target="../media/image32.jpeg"/><Relationship Id="rId4" Type="http://schemas.openxmlformats.org/officeDocument/2006/relationships/image" Target="../media/image27.jpeg"/><Relationship Id="rId9" Type="http://schemas.openxmlformats.org/officeDocument/2006/relationships/image" Target="../media/image3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vk.com/wall-6178334_519" TargetMode="External"/><Relationship Id="rId3" Type="http://schemas.openxmlformats.org/officeDocument/2006/relationships/image" Target="../media/image35.png"/><Relationship Id="rId7" Type="http://schemas.openxmlformats.org/officeDocument/2006/relationships/image" Target="../media/image37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hyperlink" Target="https://vk.com/wall-6178334_518" TargetMode="External"/><Relationship Id="rId4" Type="http://schemas.openxmlformats.org/officeDocument/2006/relationships/hyperlink" Target="https://vk.com/wall-6178334_514" TargetMode="External"/><Relationship Id="rId9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hyperlink" Target="https://vk.com/wall-6178334_556" TargetMode="External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46.png"/><Relationship Id="rId2" Type="http://schemas.openxmlformats.org/officeDocument/2006/relationships/hyperlink" Target="https://vk.com/wall-6178334_526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openxmlformats.org/officeDocument/2006/relationships/image" Target="../media/image45.png"/><Relationship Id="rId5" Type="http://schemas.openxmlformats.org/officeDocument/2006/relationships/image" Target="../media/image40.png"/><Relationship Id="rId15" Type="http://schemas.openxmlformats.org/officeDocument/2006/relationships/image" Target="../media/image47.png"/><Relationship Id="rId10" Type="http://schemas.openxmlformats.org/officeDocument/2006/relationships/image" Target="../media/image44.png"/><Relationship Id="rId4" Type="http://schemas.openxmlformats.org/officeDocument/2006/relationships/image" Target="../media/image39.png"/><Relationship Id="rId9" Type="http://schemas.openxmlformats.org/officeDocument/2006/relationships/hyperlink" Target="https://vk.com/wall-6178334_555" TargetMode="External"/><Relationship Id="rId1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jpeg"/><Relationship Id="rId7" Type="http://schemas.openxmlformats.org/officeDocument/2006/relationships/image" Target="../media/image52.png"/><Relationship Id="rId2" Type="http://schemas.openxmlformats.org/officeDocument/2006/relationships/hyperlink" Target="https://vk.com/wall-6178334_608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11" Type="http://schemas.openxmlformats.org/officeDocument/2006/relationships/image" Target="../media/image47.png"/><Relationship Id="rId5" Type="http://schemas.openxmlformats.org/officeDocument/2006/relationships/image" Target="../media/image50.png"/><Relationship Id="rId10" Type="http://schemas.openxmlformats.org/officeDocument/2006/relationships/hyperlink" Target="https://vk.com/wall-6178334_610" TargetMode="External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-108857"/>
            <a:ext cx="12192000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193142" y="681378"/>
            <a:ext cx="7024915" cy="598263"/>
          </a:xfrm>
          <a:ln>
            <a:solidFill>
              <a:schemeClr val="tx2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Обуховская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«Лидер Добра»</a:t>
            </a:r>
          </a:p>
          <a:p>
            <a:pPr marL="0" indent="0" algn="ctr">
              <a:buNone/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Доброволец России -2022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C:\Users\школа\Desktop\распечатать\34017 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9021" y="-2"/>
            <a:ext cx="570221" cy="74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505" y="898072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505" y="1708265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" y="3959792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" y="4889500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021" y="6006307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1495" y="6004605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2581" y="5997688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1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1552" y="5997688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4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87267" y="6111307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5" name="Picture 1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41330" y="6113462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6" name="Picture 1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50010" y="6113462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7" name="Picture 1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16747" y="6113462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8" name="Picture 1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83484" y="6113462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9" name="Picture 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25263" y="6111307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80" name="Picture 2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25262" y="5283880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81" name="Picture 2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38177" y="4371975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82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60741" y="3472883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83" name="Picture 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25263" y="1279641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84" name="Picture 2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25261" y="535103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85" name="Picture 2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25263" y="-108857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86" name="Picture 2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126" y="-63159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87" name="Picture 2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4863" y="-63159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88" name="Picture 2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22226" y="-70076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89" name="Picture 2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55489" y="-70076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90" name="Picture 3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88752" y="-63159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91" name="Picture 3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64752" y="-63159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92" name="Picture 3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39379" y="-70076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93" name="Picture 3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5941" y="-108857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94" name="Picture 3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1600" y="-70076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96" name="Picture 3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94004" y="-70076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97" name="Picture 3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54355" y="-108857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98" name="Picture 3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79228" y="-108857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12320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9386" y="0"/>
            <a:ext cx="2311017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3600" b="1" i="1" dirty="0" smtClean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i="1" dirty="0" err="1" smtClean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ЭКОлогиЯ</a:t>
            </a:r>
            <a:r>
              <a:rPr lang="ru-RU" sz="3600" b="1" i="1" dirty="0" smtClean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79386" y="762713"/>
            <a:ext cx="3748014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Акция «Весенняя неделя добра!»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76838" y="1239184"/>
            <a:ext cx="2010568" cy="18631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63896" y="2996618"/>
            <a:ext cx="4705933" cy="4963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Публикация:</a:t>
            </a:r>
            <a:r>
              <a:rPr lang="en-US" dirty="0" smtClean="0">
                <a:solidFill>
                  <a:schemeClr val="tx1"/>
                </a:solidFill>
                <a:hlinkClick r:id="rId3"/>
              </a:rPr>
              <a:t>https://vk.com/wall-6178334_448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0201" y="1402444"/>
            <a:ext cx="3130152" cy="20859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752" y="3673600"/>
            <a:ext cx="3194658" cy="21289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65558" y="3720124"/>
            <a:ext cx="3124845" cy="2082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918221" y="718779"/>
            <a:ext cx="3212948" cy="45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Акция «Чистый лес»</a:t>
            </a:r>
            <a:endParaRPr lang="ru-RU" b="1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2024" y="5998029"/>
            <a:ext cx="7145382" cy="57331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Публикация:</a:t>
            </a:r>
            <a:r>
              <a:rPr lang="en-US" dirty="0" smtClean="0">
                <a:solidFill>
                  <a:schemeClr val="tx1"/>
                </a:solidFill>
                <a:hlinkClick r:id="rId7"/>
              </a:rPr>
              <a:t>https://vk.com/wall-6178334_516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65142" y="1719060"/>
            <a:ext cx="2135777" cy="28477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8427399" y="1062013"/>
            <a:ext cx="3503343" cy="45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Акция «Синичкин день</a:t>
            </a:r>
            <a:r>
              <a:rPr lang="ru-RU" b="1" dirty="0" smtClean="0">
                <a:solidFill>
                  <a:schemeClr val="accent6"/>
                </a:solidFill>
              </a:rPr>
              <a:t>»</a:t>
            </a: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993580" y="4709465"/>
            <a:ext cx="39371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Публикация:</a:t>
            </a:r>
            <a:r>
              <a:rPr lang="en-US" dirty="0" smtClean="0">
                <a:hlinkClick r:id="rId9"/>
              </a:rPr>
              <a:t>https://vk.com/wall-6178334_556</a:t>
            </a:r>
            <a:endParaRPr lang="ru-RU" dirty="0"/>
          </a:p>
        </p:txBody>
      </p:sp>
      <p:pic>
        <p:nvPicPr>
          <p:cNvPr id="2056" name="Picture 8" descr="C:\Users\школа\Desktop\распечатать\340174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752" y="187192"/>
            <a:ext cx="620486" cy="620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752" y="982638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752" y="1862801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938" y="2688643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8221" y="69136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9824" y="69136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6081" y="49958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4408" y="15190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593" y="102829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47529" y="72987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78284" y="82577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79693" y="97905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63197" y="102829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28348" y="92969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40671" y="1719060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40671" y="2628862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2" name="Picture 2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84214" y="3673600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69700" y="4647698"/>
            <a:ext cx="622300" cy="508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4" name="Picture 2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27971" y="5494565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5" name="Picture 2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69700" y="6134879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6" name="Picture 2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06048" y="6242050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7" name="Picture 2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52264" y="6237114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8" name="Picture 3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57393" y="6214889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9" name="Picture 3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55984" y="6214889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0" name="Picture 3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2430" y="6181196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88421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25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25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25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3" grpId="0" animBg="1"/>
      <p:bldP spid="11" grpId="0" animBg="1"/>
      <p:bldP spid="12" grpId="0" animBg="1"/>
      <p:bldP spid="14" grpId="0" animBg="1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9386" y="29564"/>
            <a:ext cx="2311017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3600" b="1" i="1" dirty="0" smtClean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i="1" dirty="0" err="1" smtClean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ЭКОлогиЯ</a:t>
            </a:r>
            <a:r>
              <a:rPr lang="ru-RU" sz="3600" b="1" i="1" dirty="0" smtClean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78753" y="762713"/>
            <a:ext cx="3748014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Акция «Чистый двор!»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367313" y="5998029"/>
            <a:ext cx="6195703" cy="57331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7329" y="1382809"/>
            <a:ext cx="3090214" cy="41202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8500" y="1251596"/>
            <a:ext cx="2974999" cy="22266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9386" y="3588094"/>
            <a:ext cx="2974998" cy="22312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26766" y="1382809"/>
            <a:ext cx="2951077" cy="39347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89829" y="5998029"/>
            <a:ext cx="60466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Публикация:</a:t>
            </a:r>
            <a:r>
              <a:rPr lang="en-US" dirty="0" smtClean="0">
                <a:hlinkClick r:id="rId6"/>
              </a:rPr>
              <a:t>https://vk.com/wall-215258118_204</a:t>
            </a:r>
            <a:endParaRPr lang="ru-RU" dirty="0"/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15" y="44754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15" y="936817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131" y="1719937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846" y="2515054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7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26" y="3442952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8" name="Picture 1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26" y="4270829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9" name="Picture 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15" y="5177431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0" name="Picture 1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674" y="6138761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1" name="Picture 1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811" y="6156060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2" name="Picture 1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3411" y="6209118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3" name="Picture 1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1111" y="6182695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4" name="Picture 1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5013" y="6227714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5" name="Picture 1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6071" y="59945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6" name="Picture 2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9017" y="47144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7" name="Picture 2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2864" y="86368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8" name="Picture 2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2964" y="86368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9" name="Picture 2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8679" y="97989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40" name="Picture 2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72349" y="18116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41" name="Picture 2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06266" y="6804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42" name="Picture 2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28566" y="29564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43" name="Picture 2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51866" y="44754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44" name="Picture 2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57867" y="29564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45" name="Picture 2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66693" y="6368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46" name="Picture 3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23260" y="18116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47" name="Picture 3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40671" y="947379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48" name="Picture 3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94231" y="1864844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49" name="Picture 3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69700" y="2734244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50" name="Picture 3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69700" y="3621073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51" name="Picture 3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23260" y="4544544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52" name="Picture 3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52288" y="5283320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53" name="Picture 3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23260" y="6059386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54" name="Picture 3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89389" y="6127313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55" name="Picture 3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8132" y="6127313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56" name="Picture 4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02559" y="6119815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93068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02673" y="319269"/>
            <a:ext cx="8948595" cy="646331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glow rad="101600">
              <a:srgbClr val="C0504D">
                <a:satMod val="175000"/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32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Патриотическое</a:t>
            </a:r>
            <a:r>
              <a:rPr kumimoji="0" lang="ru-RU" sz="36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воспитание»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2515" y="1285400"/>
            <a:ext cx="3064012" cy="369332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</a:ln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Акция «С Днем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Победы!»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школа\Desktop\zPedoPYI8u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1605" y="3483689"/>
            <a:ext cx="2227230" cy="16165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школа\Downloads\WhatsApp Image 2022-12-25 at 12.05.03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720" y="1946778"/>
            <a:ext cx="1867638" cy="24901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67487" y="1196292"/>
            <a:ext cx="4898572" cy="51082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Акция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«Окна Победы»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C:\Users\школа\Desktop\Ev3H5mvDpdQ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2364" y="1901883"/>
            <a:ext cx="2864529" cy="23900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школа\Desktop\5nw8RRPDsA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0869" y="3043449"/>
            <a:ext cx="2423560" cy="20568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школа\Desktop\oYtyuL-hpoQ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04520" y="2131445"/>
            <a:ext cx="1861321" cy="24817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892741" y="1099420"/>
            <a:ext cx="3053638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Акция «День Памяти и Скорби»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1201" y="5502868"/>
            <a:ext cx="50219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Публикация:</a:t>
            </a:r>
            <a:r>
              <a:rPr lang="en-US" dirty="0" smtClean="0">
                <a:solidFill>
                  <a:prstClr val="black"/>
                </a:solidFill>
                <a:hlinkClick r:id="rId7"/>
              </a:rPr>
              <a:t>https://vk.com/wall-6178334_460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70057" y="5364368"/>
            <a:ext cx="45429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Публикация:</a:t>
            </a:r>
            <a:r>
              <a:rPr lang="en-US" dirty="0" smtClean="0">
                <a:solidFill>
                  <a:prstClr val="black"/>
                </a:solidFill>
                <a:hlinkClick r:id="rId8"/>
              </a:rPr>
              <a:t>https://vk.com/wall-6178334_480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79" name="Picture 7" descr="C:\Users\школа\Desktop\распечатать\340175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933100" y="2249714"/>
            <a:ext cx="976865" cy="510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школа\Desktop\распечатать\34017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3005" y="2760673"/>
            <a:ext cx="1038702" cy="543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721" y="435429"/>
            <a:ext cx="814846" cy="426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799" y="4746171"/>
            <a:ext cx="782761" cy="409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52" y="5373601"/>
            <a:ext cx="7810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990" y="6032811"/>
            <a:ext cx="7810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345" y="6450012"/>
            <a:ext cx="7810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82395" y="6456735"/>
            <a:ext cx="7810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6752" y="6456735"/>
            <a:ext cx="7810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95220" y="6419368"/>
            <a:ext cx="7810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71839" y="6419368"/>
            <a:ext cx="7810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86576" y="6419368"/>
            <a:ext cx="7810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2" name="Picture 20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26248" y="6419368"/>
            <a:ext cx="7810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3" name="Picture 2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79532" y="6419628"/>
            <a:ext cx="7810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4" name="Picture 2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9655" y="6419368"/>
            <a:ext cx="7810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5" name="Picture 2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02216" y="6395351"/>
            <a:ext cx="7810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6" name="Picture 2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23470" y="6395351"/>
            <a:ext cx="7810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7" name="Picture 2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04520" y="6385848"/>
            <a:ext cx="7810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8" name="Picture 26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20894" y="6385848"/>
            <a:ext cx="7810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9" name="Picture 2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10925" y="5687534"/>
            <a:ext cx="98107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0" name="Picture 2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22490" y="4889868"/>
            <a:ext cx="98107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1" name="Picture 29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19039" y="305015"/>
            <a:ext cx="98107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81257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5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25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25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25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2" grpId="0" animBg="1"/>
      <p:bldP spid="4" grpId="0" animBg="1"/>
      <p:bldP spid="7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02673" y="319269"/>
            <a:ext cx="8948595" cy="646331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glow rad="101600">
              <a:srgbClr val="C0504D">
                <a:satMod val="175000"/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32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Патриотическое</a:t>
            </a:r>
            <a:r>
              <a:rPr kumimoji="0" lang="ru-RU" sz="36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воспитание»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296229" y="1196292"/>
            <a:ext cx="3962400" cy="510824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Акция</a:t>
            </a:r>
            <a:r>
              <a:rPr lang="ru-RU" b="1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«Письмо солдату»»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08951" y="4845283"/>
            <a:ext cx="4923176" cy="123257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Публикации :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Публикации: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  <a:hlinkClick r:id="rId2"/>
              </a:rPr>
              <a:t>https://vk.com/wall-6178334_533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  <a:hlinkClick r:id="rId3"/>
              </a:rPr>
              <a:t>https://vk.com/wall-6178334_534</a:t>
            </a:r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              </a:t>
            </a:r>
            <a:r>
              <a:rPr lang="en-US" dirty="0" smtClean="0">
                <a:solidFill>
                  <a:schemeClr val="tx1"/>
                </a:solidFill>
                <a:hlinkClick r:id="rId4"/>
              </a:rPr>
              <a:t>https://vk.com/wall-6178334_547</a:t>
            </a:r>
            <a:endParaRPr lang="en-US" dirty="0" smtClean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endParaRPr lang="ru-RU" dirty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964" y="1196292"/>
            <a:ext cx="3768639" cy="2826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32127" y="1120405"/>
            <a:ext cx="3545448" cy="24651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41273" y="3631527"/>
            <a:ext cx="3236686" cy="24275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8858" y="1901198"/>
            <a:ext cx="5650286" cy="28738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96884" y="268809"/>
            <a:ext cx="98107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96500" y="6345238"/>
            <a:ext cx="98107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15809" y="6345238"/>
            <a:ext cx="98107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79144" y="6345238"/>
            <a:ext cx="98107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1589" y="6345238"/>
            <a:ext cx="98107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1406" y="6345238"/>
            <a:ext cx="98107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0227" y="6333445"/>
            <a:ext cx="98107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9152" y="6333445"/>
            <a:ext cx="98107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10020" y="6273347"/>
            <a:ext cx="98107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72528" y="6273173"/>
            <a:ext cx="98107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0" name="Picture 1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1453" y="6301521"/>
            <a:ext cx="98107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1" name="Picture 1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4605" y="6273347"/>
            <a:ext cx="98107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3" name="Picture 1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374" y="370971"/>
            <a:ext cx="1036637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4" name="Picture 2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964" y="4302359"/>
            <a:ext cx="1036637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5" name="Picture 2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964" y="4932985"/>
            <a:ext cx="1036637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6" name="Picture 2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964" y="5570763"/>
            <a:ext cx="1036637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7" name="Picture 2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5945" y="6345238"/>
            <a:ext cx="1036637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98146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02673" y="319269"/>
            <a:ext cx="8948595" cy="646331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glow rad="101600">
              <a:srgbClr val="C0504D">
                <a:satMod val="175000"/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32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Патриотическое</a:t>
            </a:r>
            <a:r>
              <a:rPr kumimoji="0" lang="ru-RU" sz="36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воспитание»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767487" y="1196292"/>
            <a:ext cx="4898572" cy="5108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Акция</a:t>
            </a:r>
            <a:r>
              <a:rPr lang="ru-RU" b="1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«День Неизвестного солдата»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89890" y="4862973"/>
            <a:ext cx="4923176" cy="123257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Публикация: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  <a:hlinkClick r:id="rId2"/>
              </a:rPr>
              <a:t>https</a:t>
            </a:r>
            <a:r>
              <a:rPr lang="en-US" dirty="0">
                <a:solidFill>
                  <a:schemeClr val="tx1"/>
                </a:solidFill>
                <a:hlinkClick r:id="rId2"/>
              </a:rPr>
              <a:t>://vk.com/wall-6178334_609</a:t>
            </a:r>
            <a:endParaRPr lang="ru-RU" dirty="0" smtClean="0">
              <a:solidFill>
                <a:schemeClr val="tx1"/>
              </a:solidFill>
            </a:endParaRPr>
          </a:p>
          <a:p>
            <a:pPr algn="just"/>
            <a:endParaRPr lang="ru-RU" dirty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2314" y="1196292"/>
            <a:ext cx="3545173" cy="26588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51852" y="1010197"/>
            <a:ext cx="2319141" cy="30921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2314" y="4102385"/>
            <a:ext cx="4079145" cy="2718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0829" y="1891999"/>
            <a:ext cx="3961298" cy="29709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66059" y="4102385"/>
            <a:ext cx="3161343" cy="23710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9803" y="422675"/>
            <a:ext cx="1036637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0251" y="6273485"/>
            <a:ext cx="1036637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64410" y="319269"/>
            <a:ext cx="97472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5459" y="6273485"/>
            <a:ext cx="97472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33081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02673" y="0"/>
            <a:ext cx="8541826" cy="70788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glow rad="101600">
              <a:srgbClr val="C0504D">
                <a:satMod val="175000"/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Волонтерский проект «Неделя</a:t>
            </a:r>
            <a:r>
              <a:rPr kumimoji="0" lang="ru-RU" sz="2000" b="1" i="1" u="none" strike="noStrike" kern="0" cap="none" spc="0" normalizeH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добрых дел</a:t>
            </a:r>
            <a:r>
              <a:rPr kumimoji="0" lang="ru-RU" sz="20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».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День первый.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28455" y="943427"/>
            <a:ext cx="3372531" cy="4386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0941" y="999825"/>
            <a:ext cx="2190006" cy="29200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92487" y="4039160"/>
            <a:ext cx="3396920" cy="25824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90992" y="1091603"/>
            <a:ext cx="1539254" cy="27364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4410" y="3462716"/>
            <a:ext cx="1835230" cy="32626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0047" y="0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087" y="24489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9640" y="6198165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76779" y="6198165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6" name="Picture 1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9404" y="6240049"/>
            <a:ext cx="863826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7" name="Picture 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23230" y="6219336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8" name="Picture 1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9673" y="6219336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9" name="Picture 1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8983" y="24489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0" name="Picture 1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48094" y="24489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1" name="Picture 1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9738" y="603927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2" name="Picture 1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13" y="1438948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3" name="Picture 1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53" y="2174872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4" name="Picture 2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632" y="2871716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32" y="943427"/>
            <a:ext cx="3564124" cy="24628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5" name="Picture 2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13" y="3578521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6" name="Picture 2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54" y="4317465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7" name="Picture 2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006894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8" name="Picture 2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29" y="5689519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9" name="Picture 2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54" y="6279054"/>
            <a:ext cx="521045" cy="613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32" y="3554341"/>
            <a:ext cx="2200157" cy="29335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90" name="Picture 2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30246" y="658512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91" name="Picture 2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89407" y="1432750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92" name="Picture 2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89406" y="2228095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93" name="Picture 2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82739" y="2919036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94" name="Picture 3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82740" y="3697847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95" name="Picture 3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89407" y="4433990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96" name="Picture 3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82738" y="5116615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97" name="Picture 3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89407" y="5689518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98" name="Picture 3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30246" y="6279054"/>
            <a:ext cx="524059" cy="617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0103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2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02672" y="0"/>
            <a:ext cx="8948595" cy="70788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glow rad="101600">
              <a:srgbClr val="C0504D">
                <a:satMod val="175000"/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Волонтерский проект «Неделя</a:t>
            </a:r>
            <a:r>
              <a:rPr kumimoji="0" lang="ru-RU" sz="2000" b="1" i="1" u="none" strike="noStrike" kern="0" cap="none" spc="0" normalizeH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добрых дел</a:t>
            </a:r>
            <a:r>
              <a:rPr kumimoji="0" lang="ru-RU" sz="20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».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День второй.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28455" y="943427"/>
            <a:ext cx="3372531" cy="4386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5770" y="3578028"/>
            <a:ext cx="2236479" cy="29819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4171" y="3632194"/>
            <a:ext cx="2220272" cy="29603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01840" y="3311873"/>
            <a:ext cx="2193479" cy="2193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94009" y="822290"/>
            <a:ext cx="2193688" cy="25960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00789" y="1085612"/>
            <a:ext cx="3071814" cy="19121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00789" y="3418371"/>
            <a:ext cx="1785370" cy="23730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12563" y="100448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15882" y="872677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15882" y="1700359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9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15882" y="2505339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0" name="Picture 1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40231" y="5742727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1" name="Picture 1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68282" y="64224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2" name="Picture 1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402" y="22028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3" name="Picture 1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777" y="22028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4" name="Picture 1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79951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5" name="Picture 1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3949" y="1410103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6" name="Picture 1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2164026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7" name="Picture 1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" y="2895403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9" name="Picture 2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09375" y="6278562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10" name="Picture 2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26750" y="6270281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11" name="Picture 2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85657" y="6302838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12" name="Picture 2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5383" y="6252149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13" name="Picture 2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12758" y="6302838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14" name="Picture 2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03592" y="6252149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15" name="Picture 2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0304" y="6278562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16" name="Picture 2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37313" y="6302838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17" name="Picture 2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54687" y="6302838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18" name="Picture 3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2062" y="6237635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76626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2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02672" y="0"/>
            <a:ext cx="8948595" cy="70788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glow rad="101600">
              <a:srgbClr val="C0504D">
                <a:satMod val="175000"/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Волонтерский проект «Неделя</a:t>
            </a:r>
            <a:r>
              <a:rPr kumimoji="0" lang="ru-RU" sz="2000" b="1" i="1" u="none" strike="noStrike" kern="0" cap="none" spc="0" normalizeH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добрых дел</a:t>
            </a:r>
            <a:r>
              <a:rPr kumimoji="0" lang="ru-RU" sz="20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».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День третий.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28455" y="943427"/>
            <a:ext cx="3372531" cy="4386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129" y="943427"/>
            <a:ext cx="3347964" cy="25109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1326" y="3602360"/>
            <a:ext cx="3719417" cy="27895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28455" y="4075139"/>
            <a:ext cx="3347327" cy="2510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6470" y="64224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06805" y="49143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234008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1654" y="6278562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2972" y="6234008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98670" y="6234008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3901" y="6234008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7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20828" y="6278562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8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02114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9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1" y="1284739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0" name="Picture 1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1988682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1" name="Picture 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92" y="2771775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2" name="Picture 1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93" y="3602360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3" name="Picture 1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365" y="4345859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4" name="Picture 1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91" y="5028484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5" name="Picture 1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99" y="5709298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129" y="3744064"/>
            <a:ext cx="3485083" cy="22096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6" name="Picture 1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91" y="64224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7" name="Picture 1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09375" y="22676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8" name="Picture 2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89430" y="602113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9" name="Picture 2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11769" y="1284738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30" name="Picture 2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41024" y="1988682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31" name="Picture 2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41023" y="2771774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1326" y="943427"/>
            <a:ext cx="3545245" cy="26589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01150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02672" y="0"/>
            <a:ext cx="8948595" cy="70788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glow rad="101600">
              <a:srgbClr val="C0504D">
                <a:satMod val="175000"/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Волонтерский проект «Неделя</a:t>
            </a:r>
            <a:r>
              <a:rPr kumimoji="0" lang="ru-RU" sz="2000" b="1" i="1" u="none" strike="noStrike" kern="0" cap="none" spc="0" normalizeH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добрых дел</a:t>
            </a:r>
            <a:r>
              <a:rPr kumimoji="0" lang="ru-RU" sz="20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».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День четвертый.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2516" y="921511"/>
            <a:ext cx="3372531" cy="4386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046" y="921511"/>
            <a:ext cx="2778241" cy="27782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7628" y="921511"/>
            <a:ext cx="3514087" cy="26422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832" y="4188597"/>
            <a:ext cx="1874221" cy="22811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63728" y="3924889"/>
            <a:ext cx="1908628" cy="25448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2" name="Picture 1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22392" y="3699753"/>
            <a:ext cx="2179323" cy="2903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3" name="Picture 1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55047" y="3889829"/>
            <a:ext cx="1967346" cy="26149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5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6629" y="64224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6" name="Picture 1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918" y="64224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7" name="Picture 1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1267" y="71822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8" name="Picture 1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2860" y="6180008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9" name="Picture 1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95485" y="6215067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0" name="Picture 2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6969" y="6215067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1" name="Picture 2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85336" y="6180008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2" name="Picture 2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27316" y="128448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05150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2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4294967295"/>
          </p:nvPr>
        </p:nvSpPr>
        <p:spPr>
          <a:xfrm>
            <a:off x="0" y="1825625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96958" y="648112"/>
            <a:ext cx="3855549" cy="40011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glow rad="101600">
              <a:srgbClr val="C0504D">
                <a:satMod val="175000"/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i="1" kern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СМИ О НАС!</a:t>
            </a:r>
            <a:endParaRPr lang="ru-RU" sz="2000" b="1" i="1" kern="0" dirty="0">
              <a:ln>
                <a:solidFill>
                  <a:srgbClr val="002060"/>
                </a:solidFill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школа\Downloads\IMG202212241432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06439" y="1264228"/>
            <a:ext cx="3805288" cy="28539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школа\Desktop\распечатать\340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4614" y="98386"/>
            <a:ext cx="598611" cy="51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2762" y="704062"/>
            <a:ext cx="678537" cy="578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1862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285" y="373206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15" y="304944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79" y="225601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89" y="577994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384" y="509731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89" y="441469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1132" y="622696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2164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2327" y="627856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3814" y="627856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5035" y="627856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5593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1616" y="627855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7876" y="627855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0501" y="627297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3126" y="627296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5751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27296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85217" y="627296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48779" y="627296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31404" y="626774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98279" y="627297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41034" y="626773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541034" y="566025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6" name="Picture 3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59676" y="4926031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92628" y="4303103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14602" y="365628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92627" y="3049441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18096" y="234989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1" name="Picture 3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09048" y="1743333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2" name="Picture 3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59676" y="1077316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5" name="Picture 4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341" y="-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3357" y="-5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7" name="Picture 4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2327" y="-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8" name="Picture 4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2108" y="-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9" name="Picture 4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11384" y="-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0" name="Picture 4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6347" y="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1" name="Picture 4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8991" y="-3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2" name="Picture 4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4026" y="-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3" name="Picture 4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1198" y="-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8572" y="-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5" name="Picture 5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53225" y="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6" name="Picture 5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4438" y="571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7" name="Picture 5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90341" y="-502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8" name="Picture 5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72966" y="-1235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9" name="Picture 5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99937" y="644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0" name="Picture 5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35029" y="5562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1" name="Picture 5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56966" y="5562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2" name="Picture 5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99723" y="81762"/>
            <a:ext cx="651836" cy="553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3" name="Picture 3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92628" y="41110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851" y="4161725"/>
            <a:ext cx="3879578" cy="17882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459979" y="531191"/>
            <a:ext cx="39453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https://vk.com/wall-194569513_18524</a:t>
            </a:r>
            <a:endParaRPr lang="ru-RU" b="1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50003" y="3805437"/>
            <a:ext cx="3445013" cy="25837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394438" y="1093732"/>
            <a:ext cx="42706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https://ok.ru/group/57565378642103/topic/155361813969079?utm_campaign=android_share</a:t>
            </a:r>
            <a:endParaRPr lang="ru-RU" b="1" dirty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6376" y="1222570"/>
            <a:ext cx="2475542" cy="19843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275549" y="2247309"/>
            <a:ext cx="46232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https://vk.com/kate_eolina?z=video-214333735_456239024%2Fvideos608929%2Fpl_608929_-2</a:t>
            </a:r>
            <a:endParaRPr lang="ru-RU" b="1" dirty="0"/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72966" y="4120543"/>
            <a:ext cx="3065540" cy="22991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357200" y="3251055"/>
            <a:ext cx="38361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https://vk.com/wall-193395969_1844</a:t>
            </a:r>
            <a:endParaRPr lang="ru-RU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765479" y="3621314"/>
            <a:ext cx="3828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https://vk.com/wall-189121256_9273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361743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2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25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2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25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  <p:bldP spid="4" grpId="0"/>
      <p:bldP spid="5" grpId="0"/>
      <p:bldP spid="6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4294967295"/>
          </p:nvPr>
        </p:nvSpPr>
        <p:spPr>
          <a:xfrm>
            <a:off x="0" y="1665968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школа\Downloads\IMG202212241432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11932" y="755525"/>
            <a:ext cx="4454487" cy="33408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школа\Desktop\распечатать\340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4614" y="98386"/>
            <a:ext cx="598611" cy="51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2762" y="704062"/>
            <a:ext cx="678537" cy="578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1862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285" y="373206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15" y="304944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79" y="225601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89" y="577994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384" y="509731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89" y="441469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1132" y="622696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2164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2327" y="627856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3814" y="627856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5035" y="627856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5593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1616" y="627855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7876" y="627855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0501" y="627297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3126" y="627296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5751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27296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85217" y="627296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48779" y="627296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31404" y="626774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98279" y="627297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41034" y="626773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541034" y="566025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6" name="Picture 3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59676" y="4926031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92628" y="4303103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14602" y="365628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92627" y="3049441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18096" y="234989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1" name="Picture 3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09048" y="1743333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2" name="Picture 3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59676" y="1077316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5" name="Picture 4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341" y="-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3357" y="-5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7" name="Picture 4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2327" y="-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8" name="Picture 4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2108" y="-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9" name="Picture 4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11384" y="-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0" name="Picture 4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6347" y="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1" name="Picture 4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8991" y="-3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2" name="Picture 4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4026" y="-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3" name="Picture 4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1198" y="-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8572" y="-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5" name="Picture 5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53225" y="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6" name="Picture 5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4438" y="571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7" name="Picture 5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90341" y="-502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8" name="Picture 5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72966" y="-1235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9" name="Picture 5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99937" y="644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0" name="Picture 5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35029" y="5562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1" name="Picture 5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56966" y="5562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2" name="Picture 5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99723" y="81762"/>
            <a:ext cx="651836" cy="553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3" name="Picture 3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92628" y="41110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3" name="Picture 5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11932" y="4110748"/>
            <a:ext cx="3163749" cy="2230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3420" y="4542127"/>
            <a:ext cx="2424612" cy="172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0466" y="659803"/>
            <a:ext cx="480377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школа\Downloads\WhatsApp Image 2022-12-25 at 23.21.14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0151" y="1800556"/>
            <a:ext cx="1073488" cy="3701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42108" y="1821234"/>
            <a:ext cx="4993742" cy="259345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514951" y="1722536"/>
            <a:ext cx="5177619" cy="286232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средне-специальное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Место работы: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Обуховская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средняя общеобразовательная школа</a:t>
            </a:r>
          </a:p>
          <a:p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Занимаемая должность: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социальный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педагог, советник директора по воспитанию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Педагогический стаж: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общий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– 4 года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; руководитель добровольческого отряда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года.</a:t>
            </a:r>
          </a:p>
        </p:txBody>
      </p:sp>
    </p:spTree>
    <p:extLst>
      <p:ext uri="{BB962C8B-B14F-4D97-AF65-F5344CB8AC3E}">
        <p14:creationId xmlns:p14="http://schemas.microsoft.com/office/powerpoint/2010/main" xmlns="" val="3107342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4294967295"/>
          </p:nvPr>
        </p:nvSpPr>
        <p:spPr>
          <a:xfrm>
            <a:off x="0" y="1825625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96958" y="648112"/>
            <a:ext cx="9079383" cy="1015663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glow rad="101600">
              <a:srgbClr val="C0504D">
                <a:satMod val="175000"/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i="1" kern="0" dirty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неравнодушное отношение к животным, проявленную активную гражданскую </a:t>
            </a:r>
            <a:r>
              <a:rPr lang="ru-RU" sz="2000" b="1" i="1" kern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позицию волонтерский отряд отмечен грамотами и дипломами, благодарственными письмами по итогам года.</a:t>
            </a:r>
            <a:endParaRPr lang="ru-RU" sz="2000" b="1" i="1" kern="0" dirty="0">
              <a:ln>
                <a:solidFill>
                  <a:srgbClr val="002060"/>
                </a:solidFill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C:\Users\школа\Desktop\распечатать\340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4614" y="98386"/>
            <a:ext cx="598611" cy="51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2762" y="704062"/>
            <a:ext cx="678537" cy="578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1862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285" y="373206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15" y="304944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79" y="225601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89" y="577994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384" y="509731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89" y="441469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1132" y="622696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2164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2327" y="627856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3814" y="627856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5035" y="627856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5593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1616" y="627855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7876" y="627855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0501" y="627297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3126" y="627296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5751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27296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85217" y="627296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48779" y="627296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31404" y="626774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98279" y="627297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41034" y="626773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541034" y="566025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6" name="Picture 3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59676" y="4926031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92628" y="4303103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14602" y="365628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92627" y="3049441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18096" y="234989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1" name="Picture 3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09048" y="1743333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2" name="Picture 3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59676" y="1077316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5" name="Picture 4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341" y="-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3357" y="-5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7" name="Picture 4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2327" y="-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8" name="Picture 4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2108" y="-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9" name="Picture 4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11384" y="-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0" name="Picture 4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6347" y="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1" name="Picture 4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8991" y="-3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2" name="Picture 4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4026" y="-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3" name="Picture 4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1198" y="-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8572" y="-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5" name="Picture 5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53225" y="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6" name="Picture 5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4438" y="571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7" name="Picture 5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90341" y="-502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8" name="Picture 5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72966" y="-1235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9" name="Picture 5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99937" y="644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0" name="Picture 5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35029" y="5562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1" name="Picture 5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56966" y="5562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2" name="Picture 5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99723" y="81762"/>
            <a:ext cx="651836" cy="553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3" name="Picture 3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92628" y="41110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8090" y="1667604"/>
            <a:ext cx="2563466" cy="34179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40804" y="1766913"/>
            <a:ext cx="2514185" cy="335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4" name="Picture 8" descr="C:\Users\школа\Downloads\IMG2022122415271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73833" y="1880071"/>
            <a:ext cx="5086498" cy="3125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0568" y="2881158"/>
            <a:ext cx="2644886" cy="35265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48867" y="2862795"/>
            <a:ext cx="2696218" cy="35949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38199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4294967295"/>
          </p:nvPr>
        </p:nvSpPr>
        <p:spPr>
          <a:xfrm>
            <a:off x="0" y="1825625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96958" y="648112"/>
            <a:ext cx="9079383" cy="70788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glow rad="101600">
              <a:srgbClr val="C0504D">
                <a:satMod val="175000"/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i="1" kern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000" b="1" i="1" kern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аждый волонтер нашего отряда  </a:t>
            </a:r>
            <a:r>
              <a:rPr lang="ru-RU" sz="2000" b="1" i="1" kern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ведет портфолио и индивидуальный лист учёта добрых дел (до 14 лет).</a:t>
            </a:r>
            <a:endParaRPr lang="ru-RU" sz="2000" b="1" i="1" kern="0" dirty="0">
              <a:ln>
                <a:solidFill>
                  <a:srgbClr val="002060"/>
                </a:solidFill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C:\Users\школа\Desktop\распечатать\340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4614" y="98386"/>
            <a:ext cx="598611" cy="51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2762" y="704062"/>
            <a:ext cx="678537" cy="578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1862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285" y="373206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15" y="304944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79" y="225601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89" y="577994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384" y="509731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89" y="441469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1132" y="622696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2164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2327" y="627856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3814" y="627856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5035" y="627856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5593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1616" y="627855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7876" y="627855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0501" y="627297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3126" y="627296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5751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27296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85217" y="627296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48779" y="627296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31404" y="626774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98279" y="627297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41034" y="626773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541034" y="566025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6" name="Picture 3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59676" y="4926031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92628" y="4303103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14602" y="365628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92627" y="3049441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18096" y="234989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1" name="Picture 3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09048" y="1743333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2" name="Picture 3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59676" y="1077316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5" name="Picture 4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341" y="-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3357" y="-5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7" name="Picture 4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2327" y="-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8" name="Picture 4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2108" y="-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9" name="Picture 4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11384" y="-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0" name="Picture 4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6347" y="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1" name="Picture 4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8991" y="-3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2" name="Picture 4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4026" y="-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3" name="Picture 4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1198" y="-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8572" y="-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5" name="Picture 5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53225" y="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6" name="Picture 5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4438" y="571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7" name="Picture 5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90341" y="-502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8" name="Picture 5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72966" y="-1235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9" name="Picture 5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99937" y="644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0" name="Picture 5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35029" y="5562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1" name="Picture 5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56966" y="5562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2" name="Picture 5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99723" y="81762"/>
            <a:ext cx="651836" cy="553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3" name="Picture 3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92628" y="41110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5035" y="1577004"/>
            <a:ext cx="3769502" cy="4902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851" y="1829006"/>
            <a:ext cx="2721557" cy="3349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78304" y="1568411"/>
            <a:ext cx="4079878" cy="3870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8572" y="2814863"/>
            <a:ext cx="3083272" cy="3306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2845" y="3000763"/>
            <a:ext cx="3023804" cy="3405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49716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4294967295"/>
          </p:nvPr>
        </p:nvSpPr>
        <p:spPr>
          <a:xfrm>
            <a:off x="139098" y="1257318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42773" y="610973"/>
            <a:ext cx="3855549" cy="40011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glow rad="101600">
              <a:srgbClr val="C0504D">
                <a:satMod val="175000"/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i="1" kern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Наши планы…</a:t>
            </a:r>
            <a:endParaRPr lang="ru-RU" sz="2000" b="1" i="1" kern="0" dirty="0">
              <a:ln>
                <a:solidFill>
                  <a:srgbClr val="002060"/>
                </a:solidFill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C:\Users\школа\Desktop\распечатать\340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4614" y="98386"/>
            <a:ext cx="598611" cy="51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2762" y="704062"/>
            <a:ext cx="678537" cy="578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1862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285" y="373206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15" y="304944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79" y="225601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89" y="577994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384" y="509731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89" y="441469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1132" y="622696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2164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2327" y="627856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3814" y="627856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5035" y="627856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5593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1616" y="627855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7876" y="627855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0501" y="627297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3126" y="627296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5751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27296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85217" y="627296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48779" y="627296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31404" y="626774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98279" y="627297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41034" y="626773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541034" y="566025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6" name="Picture 3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59676" y="4926031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92628" y="4303103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14602" y="365628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92627" y="3049441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18096" y="234989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1" name="Picture 3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09048" y="1743333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2" name="Picture 3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59676" y="1077316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5" name="Picture 4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341" y="-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3357" y="-5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7" name="Picture 4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2327" y="-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8" name="Picture 4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2108" y="-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9" name="Picture 4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11384" y="-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0" name="Picture 4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6347" y="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1" name="Picture 4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8991" y="-3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2" name="Picture 4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4026" y="-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3" name="Picture 4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1198" y="-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8572" y="-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5" name="Picture 5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53225" y="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6" name="Picture 5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4438" y="571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7" name="Picture 5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90341" y="-502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8" name="Picture 5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72966" y="-1235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9" name="Picture 5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99937" y="644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0" name="Picture 5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35029" y="5562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1" name="Picture 5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56966" y="5562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2" name="Picture 5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99723" y="81762"/>
            <a:ext cx="651836" cy="553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3" name="Picture 3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92628" y="41110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3819" y="867374"/>
            <a:ext cx="1895668" cy="2467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27398" y="1418628"/>
            <a:ext cx="6156390" cy="45728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i="1" dirty="0" smtClean="0">
                <a:solidFill>
                  <a:schemeClr val="tx1"/>
                </a:solidFill>
              </a:rPr>
              <a:t>      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2022 году к членам  волонтерского отряда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«Добрые сердца» за помощью обратилась пожилая одинокая местная жительница Анны </a:t>
            </a:r>
            <a:r>
              <a:rPr lang="ru-RU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Кузьмовна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которая попросила ребят убрать придомовую территорию. </a:t>
            </a:r>
          </a:p>
          <a:p>
            <a:pPr algn="just"/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После первой встречи с Анной </a:t>
            </a:r>
            <a:r>
              <a:rPr lang="ru-RU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Кузьмовной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ребята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решили взять над ней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шефство,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теперь не только ходят помогать ей, но и просто пообщаться на разные темы. </a:t>
            </a:r>
          </a:p>
          <a:p>
            <a:pPr algn="just"/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Теперь наша подопечная всегда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ждет ребят в гости и знает, что ей есть к кому обратиться за помощью.</a:t>
            </a:r>
          </a:p>
          <a:p>
            <a:pPr algn="just"/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Также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территории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Обуховское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волонтерским отрядом было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выявлено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еще две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семьи, которые нуждаются в помощи.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Ребята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планируют организовать над ними шефство.</a:t>
            </a:r>
          </a:p>
          <a:p>
            <a:pPr algn="just"/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Данный проект члены волонтерского отряда планируют реализовать  в 2023-2024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году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8892" y="3593090"/>
            <a:ext cx="3678202" cy="2758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99937" y="1093732"/>
            <a:ext cx="2369056" cy="1776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76603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4294967295"/>
          </p:nvPr>
        </p:nvSpPr>
        <p:spPr>
          <a:xfrm>
            <a:off x="139098" y="1257318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42773" y="610973"/>
            <a:ext cx="3855549" cy="40011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glow rad="101600">
              <a:srgbClr val="C0504D">
                <a:satMod val="175000"/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i="1" kern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Наши планы…</a:t>
            </a:r>
            <a:endParaRPr lang="ru-RU" sz="2000" b="1" i="1" kern="0" dirty="0">
              <a:ln>
                <a:solidFill>
                  <a:srgbClr val="002060"/>
                </a:solidFill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C:\Users\школа\Desktop\распечатать\340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4614" y="98386"/>
            <a:ext cx="598611" cy="51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2762" y="704062"/>
            <a:ext cx="678537" cy="578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1862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285" y="373206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15" y="304944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79" y="225601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89" y="577994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384" y="509731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89" y="441469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1132" y="622696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2164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2327" y="627856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3814" y="627856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5035" y="627856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5593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1616" y="627855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7876" y="627855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0501" y="627297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3126" y="627296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5751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27296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85217" y="627296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48779" y="627296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31404" y="626774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98279" y="627297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41034" y="626773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541034" y="566025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6" name="Picture 3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59676" y="4926031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92628" y="4303103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14602" y="365628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92627" y="3049441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18096" y="234989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1" name="Picture 3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09048" y="1743333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2" name="Picture 3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59676" y="1077316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5" name="Picture 4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341" y="-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3357" y="-5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7" name="Picture 4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2327" y="-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8" name="Picture 4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2108" y="-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9" name="Picture 4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11384" y="-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0" name="Picture 4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6347" y="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1" name="Picture 4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8991" y="-3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2" name="Picture 4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4026" y="-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3" name="Picture 4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1198" y="-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8572" y="-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5" name="Picture 5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53225" y="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6" name="Picture 5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4438" y="571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7" name="Picture 5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90341" y="-502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8" name="Picture 5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72966" y="-1235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9" name="Picture 5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99937" y="644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0" name="Picture 5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35029" y="5562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1" name="Picture 5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56966" y="5562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2" name="Picture 5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99723" y="81762"/>
            <a:ext cx="651836" cy="553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3" name="Picture 3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92628" y="41110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3819" y="867374"/>
            <a:ext cx="1895668" cy="2467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27398" y="1418628"/>
            <a:ext cx="6156390" cy="45728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i="1" dirty="0" smtClean="0">
                <a:solidFill>
                  <a:schemeClr val="tx1"/>
                </a:solidFill>
              </a:rPr>
              <a:t>       В ходе  реализации краткосрочного социального проекта, оказывая помощь одинокой пенсионерке ребята обратили внимание на наличники на окнах дома Анны </a:t>
            </a:r>
            <a:r>
              <a:rPr lang="ru-RU" b="1" i="1" dirty="0" err="1" smtClean="0">
                <a:solidFill>
                  <a:schemeClr val="tx1"/>
                </a:solidFill>
              </a:rPr>
              <a:t>Кузьмовны</a:t>
            </a:r>
            <a:r>
              <a:rPr lang="ru-RU" b="1" i="1" dirty="0" smtClean="0">
                <a:solidFill>
                  <a:schemeClr val="tx1"/>
                </a:solidFill>
              </a:rPr>
              <a:t>, а та в свою очередь с  удовольствием поделилась целой историей о наличниках, рассказав ребятам, что раньше они имели большое значение для людей проживающих в доме.</a:t>
            </a:r>
          </a:p>
          <a:p>
            <a:pPr algn="just"/>
            <a:r>
              <a:rPr lang="ru-RU" b="1" i="1" dirty="0">
                <a:solidFill>
                  <a:schemeClr val="tx1"/>
                </a:solidFill>
              </a:rPr>
              <a:t> </a:t>
            </a:r>
            <a:r>
              <a:rPr lang="ru-RU" b="1" i="1" dirty="0" smtClean="0">
                <a:solidFill>
                  <a:schemeClr val="tx1"/>
                </a:solidFill>
              </a:rPr>
              <a:t>      Ребята обсудив вопрос о строительстве новых домов в с. </a:t>
            </a:r>
            <a:r>
              <a:rPr lang="ru-RU" b="1" i="1" dirty="0" err="1" smtClean="0">
                <a:solidFill>
                  <a:schemeClr val="tx1"/>
                </a:solidFill>
              </a:rPr>
              <a:t>Обуховском</a:t>
            </a:r>
            <a:r>
              <a:rPr lang="ru-RU" b="1" i="1" dirty="0" smtClean="0">
                <a:solidFill>
                  <a:schemeClr val="tx1"/>
                </a:solidFill>
              </a:rPr>
              <a:t> и утрате его прежнего вида  пришли к выводу, что историю «в окнах» родного края нужно сохранить. Поэтому направление работы волонтерского отряда было дополнено еще одним направлением –культурным. Данный проект члены волонтерского отряда планируют реализовать  в 2023 году.</a:t>
            </a:r>
            <a:endParaRPr lang="ru-RU" b="1" i="1" dirty="0">
              <a:solidFill>
                <a:schemeClr val="tx1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8892" y="3593090"/>
            <a:ext cx="3678202" cy="2758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99937" y="1093732"/>
            <a:ext cx="2369056" cy="1776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89003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4294967295"/>
          </p:nvPr>
        </p:nvSpPr>
        <p:spPr>
          <a:xfrm>
            <a:off x="139098" y="1257318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42773" y="610973"/>
            <a:ext cx="3855549" cy="40011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glow rad="101600">
              <a:srgbClr val="C0504D">
                <a:satMod val="175000"/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i="1" kern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Наши планы…</a:t>
            </a:r>
            <a:endParaRPr lang="ru-RU" sz="2000" b="1" i="1" kern="0" dirty="0">
              <a:ln>
                <a:solidFill>
                  <a:srgbClr val="002060"/>
                </a:solidFill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C:\Users\школа\Desktop\распечатать\340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4614" y="98386"/>
            <a:ext cx="598611" cy="51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2762" y="704062"/>
            <a:ext cx="678537" cy="578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1862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285" y="373206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15" y="304944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79" y="225601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89" y="577994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384" y="509731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89" y="441469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1132" y="622696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2164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2327" y="627856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3814" y="627856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5035" y="627856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5593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1616" y="627855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7876" y="627855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0501" y="627297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3126" y="627296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5751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27296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85217" y="627296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48779" y="627296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31404" y="626774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98279" y="627297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41034" y="626773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541034" y="566025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6" name="Picture 3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59676" y="4926031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92628" y="4303103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14602" y="365628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92627" y="3049441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18096" y="234989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1" name="Picture 3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09048" y="1743333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2" name="Picture 3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59676" y="1077316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5" name="Picture 4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341" y="-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3357" y="-5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7" name="Picture 4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2327" y="-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8" name="Picture 4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2108" y="-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9" name="Picture 4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11384" y="-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0" name="Picture 4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6347" y="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1" name="Picture 4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8991" y="-3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2" name="Picture 4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4026" y="-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3" name="Picture 4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1198" y="-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8572" y="-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5" name="Picture 5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53225" y="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6" name="Picture 5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4438" y="571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7" name="Picture 5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90341" y="-502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8" name="Picture 5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72966" y="-1235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9" name="Picture 5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99937" y="644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0" name="Picture 5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35029" y="5562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1" name="Picture 5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56966" y="5562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2" name="Picture 5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99723" y="81762"/>
            <a:ext cx="651836" cy="553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3" name="Picture 3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92628" y="41110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3819" y="867374"/>
            <a:ext cx="1895668" cy="2467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27398" y="1418628"/>
            <a:ext cx="6156390" cy="45728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i="1" dirty="0" smtClean="0">
                <a:solidFill>
                  <a:schemeClr val="tx1"/>
                </a:solidFill>
              </a:rPr>
              <a:t>       </a:t>
            </a:r>
            <a:endParaRPr lang="ru-RU" b="1" i="1" dirty="0">
              <a:solidFill>
                <a:schemeClr val="tx1"/>
              </a:solidFill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86484" y="811028"/>
            <a:ext cx="2140964" cy="2848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694" y="3769886"/>
            <a:ext cx="1827790" cy="2431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027399" y="1418629"/>
            <a:ext cx="606713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         Также в 2023 году планируется продолжение сотрудничества с группой волонтеров «Стерилизация бездомных кошек. Камышлов.</a:t>
            </a:r>
          </a:p>
          <a:p>
            <a:r>
              <a:rPr lang="ru-RU" dirty="0"/>
              <a:t> </a:t>
            </a:r>
            <a:r>
              <a:rPr lang="ru-RU" dirty="0" smtClean="0"/>
              <a:t>        Волонтерский отряд планирует вновь оказать помощь животным оказавшимся на передержке, после окончания зимних </a:t>
            </a:r>
            <a:r>
              <a:rPr lang="ru-RU" dirty="0" err="1" smtClean="0"/>
              <a:t>каникул,а</a:t>
            </a:r>
            <a:r>
              <a:rPr lang="ru-RU" dirty="0" smtClean="0"/>
              <a:t> еще они очень хотят, что бы все животные </a:t>
            </a:r>
            <a:r>
              <a:rPr lang="ru-RU" dirty="0" err="1" smtClean="0"/>
              <a:t>нахолдящиеся</a:t>
            </a:r>
            <a:r>
              <a:rPr lang="ru-RU" dirty="0" smtClean="0"/>
              <a:t> там, нашли своих хозяев и новый дом. </a:t>
            </a:r>
          </a:p>
          <a:p>
            <a:r>
              <a:rPr lang="ru-RU" dirty="0"/>
              <a:t> </a:t>
            </a:r>
            <a:r>
              <a:rPr lang="ru-RU" dirty="0" smtClean="0"/>
              <a:t>        В вязи с чем, было принято решение о проведении фотосессии с  животными находящимися на передержке и создании буклетов- объявлений с номером телефона по которому можно забрать животное и подарить ему дом.</a:t>
            </a:r>
          </a:p>
          <a:p>
            <a:r>
              <a:rPr lang="ru-RU" dirty="0" smtClean="0"/>
              <a:t>         </a:t>
            </a:r>
            <a:r>
              <a:rPr lang="ru-RU" dirty="0"/>
              <a:t>Данный проект члены волонтерского отряда планируют реализовать  в 2023 </a:t>
            </a:r>
            <a:r>
              <a:rPr lang="ru-RU" dirty="0" smtClean="0"/>
              <a:t>году, он может быть как краткосрочной так и проводимый на постоянной основе.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8619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4294967295"/>
          </p:nvPr>
        </p:nvSpPr>
        <p:spPr>
          <a:xfrm>
            <a:off x="0" y="1825625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96958" y="648112"/>
            <a:ext cx="9079383" cy="70788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glow rad="101600">
              <a:srgbClr val="C0504D">
                <a:satMod val="175000"/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i="1" kern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Перспективы деятельности развития волонтерского отряда «Добрые сердца» на 2023 год</a:t>
            </a:r>
            <a:endParaRPr lang="ru-RU" sz="2000" b="1" i="1" kern="0" dirty="0">
              <a:ln>
                <a:solidFill>
                  <a:srgbClr val="002060"/>
                </a:solidFill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C:\Users\школа\Desktop\распечатать\340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4614" y="98386"/>
            <a:ext cx="598611" cy="51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2762" y="704062"/>
            <a:ext cx="678537" cy="578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1862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285" y="373206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15" y="304944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79" y="225601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89" y="577994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384" y="509731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89" y="441469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1132" y="622696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2164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2327" y="627856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3814" y="627856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5035" y="627856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5593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1616" y="627855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7876" y="627855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0501" y="627297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3126" y="627296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5751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27296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85217" y="627296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48779" y="627296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31404" y="626774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98279" y="627297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41034" y="626773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541034" y="566025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6" name="Picture 3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59676" y="4926031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92628" y="4303103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14602" y="365628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92627" y="3049441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18096" y="234989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1" name="Picture 3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09048" y="1743333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2" name="Picture 3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59676" y="1077316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5" name="Picture 4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341" y="-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3357" y="-5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7" name="Picture 4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2327" y="-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8" name="Picture 4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2108" y="-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9" name="Picture 4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11384" y="-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0" name="Picture 4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6347" y="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1" name="Picture 4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8991" y="-3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2" name="Picture 4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4026" y="-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3" name="Picture 4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1198" y="-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8572" y="-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5" name="Picture 5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53225" y="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6" name="Picture 5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4438" y="571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7" name="Picture 5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90341" y="-502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8" name="Picture 5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72966" y="-1235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9" name="Picture 5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99937" y="644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0" name="Picture 5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35029" y="5562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1" name="Picture 5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56966" y="5562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2" name="Picture 5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99723" y="81762"/>
            <a:ext cx="651836" cy="553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3" name="Picture 3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92628" y="41110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73687416"/>
              </p:ext>
            </p:extLst>
          </p:nvPr>
        </p:nvGraphicFramePr>
        <p:xfrm>
          <a:off x="1218776" y="1532344"/>
          <a:ext cx="9117880" cy="491895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04716"/>
                <a:gridCol w="5373871"/>
                <a:gridCol w="3039293"/>
              </a:tblGrid>
              <a:tr h="98703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Мероприятия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Сроки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6401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Продолжение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отрудничества с социальными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партнерами </a:t>
                      </a:r>
                      <a:r>
                        <a:rPr lang="ru-RU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Камышловского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района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(участие в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акциях, помощь пожилым людям, помощь передержкам)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 течение года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6401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Школьный проект «История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родного края в окнах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»(сохранение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культуры родного края), 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акции «Чужих 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бабушек не бывает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,» « Кошкин /</a:t>
                      </a:r>
                      <a:r>
                        <a:rPr lang="ru-RU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собакин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друг»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До конца 2023 года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6401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Участие во 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Всероссийских 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проектах, привлечение новых участников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 добровольческой деятельности.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 течение года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6401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Популяризация идеи добровольческой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деятельности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среди учащихся, педагогов,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родителей. Проведение мероприятий,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акций.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 течение года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87613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4294967295"/>
          </p:nvPr>
        </p:nvSpPr>
        <p:spPr>
          <a:xfrm>
            <a:off x="0" y="1825625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ВВВВВВВВВВ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83420" y="524506"/>
            <a:ext cx="3855549" cy="40011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glow rad="101600">
              <a:srgbClr val="C0504D">
                <a:satMod val="175000"/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i="1" kern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Знакомитесь! Это мы!</a:t>
            </a:r>
            <a:endParaRPr lang="ru-RU" sz="2000" b="1" i="1" kern="0" dirty="0">
              <a:ln>
                <a:solidFill>
                  <a:srgbClr val="002060"/>
                </a:solidFill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446383" y="488941"/>
            <a:ext cx="5108394" cy="3724096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alt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Наш </a:t>
            </a:r>
            <a:r>
              <a:rPr lang="ru-RU" alt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волонтерский отряд начал свою активную деятельность с 2020 года. В то время мы еще не имели названия, наш отряд состоял из 7 учащихся,  руководителем отряда стал социальный педагог Шалаева Эльвира Сергеевна.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В 2021 году мы получили Свидетельство о регистрации, у нас появилась своя эмблема и название «Добрые </a:t>
            </a:r>
            <a:r>
              <a:rPr lang="ru-RU" alt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сердца»</a:t>
            </a:r>
            <a:endParaRPr lang="ru-RU" alt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В 2023 году численность отряда составляет 10 человек! Волонтерский отряд активно взаимодействует с социальными партнерами </a:t>
            </a:r>
            <a:r>
              <a:rPr lang="ru-RU" altLang="ru-RU" sz="1400" b="1" dirty="0" err="1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Камышловского</a:t>
            </a:r>
            <a:r>
              <a:rPr lang="ru-RU" altLang="ru-RU" sz="1400" b="1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района, оказывает помощь пожилым людям!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r>
              <a:rPr lang="ru-RU" altLang="ru-RU" sz="1400" b="1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нашем волонтерском отряде собрались самые горящие сердца! </a:t>
            </a:r>
            <a:endParaRPr lang="ru-RU" altLang="ru-RU" sz="1400" b="1" dirty="0">
              <a:solidFill>
                <a:prstClr val="black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u-RU" altLang="ru-RU" dirty="0" smtClean="0">
              <a:solidFill>
                <a:prstClr val="black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dirty="0" smtClean="0">
              <a:solidFill>
                <a:prstClr val="black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29" name="Picture 5" descr="C:\Users\школа\Desktop\распечатать\340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4614" y="98386"/>
            <a:ext cx="598611" cy="51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2762" y="704062"/>
            <a:ext cx="678537" cy="578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1862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285" y="373206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15" y="304944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79" y="225601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89" y="577994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384" y="509731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89" y="441469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1132" y="622696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2164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2327" y="627856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3814" y="627856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5035" y="627856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5593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1616" y="627855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7876" y="627855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0501" y="627297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3126" y="627296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5751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27296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85217" y="627296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48779" y="627296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31404" y="626774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98279" y="627297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41034" y="626773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541034" y="566025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6" name="Picture 3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59676" y="4926031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92628" y="4303103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14602" y="365628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92627" y="3049441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18096" y="234989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1" name="Picture 3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09048" y="1743333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2" name="Picture 3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59676" y="1077316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5" name="Picture 4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341" y="-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3357" y="-5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7" name="Picture 4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2327" y="-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8" name="Picture 4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2108" y="-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9" name="Picture 4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11384" y="-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0" name="Picture 4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6347" y="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1" name="Picture 4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8991" y="-3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2" name="Picture 4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4026" y="-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3" name="Picture 4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1198" y="-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8572" y="-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5" name="Picture 5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53225" y="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6" name="Picture 5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4438" y="571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7" name="Picture 5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90341" y="-502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8" name="Picture 5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72966" y="-1235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9" name="Picture 5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99937" y="644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0" name="Picture 5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35029" y="5562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1" name="Picture 5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56966" y="5562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2" name="Picture 5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99723" y="81762"/>
            <a:ext cx="651836" cy="553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3" name="Picture 3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92628" y="41110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3" name="Picture 5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44636" y="3982278"/>
            <a:ext cx="3163749" cy="2230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852" y="1425387"/>
            <a:ext cx="5430346" cy="3420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3112" y="237276"/>
            <a:ext cx="2043113" cy="1712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31494" y="3704191"/>
            <a:ext cx="2424612" cy="172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17127" y="541832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В 2021 году ребята вступили в ряды Российского движения школьников, принесли присягу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50174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548262"/>
            <a:ext cx="10515600" cy="72899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ЦЕЛИ </a:t>
            </a:r>
            <a:r>
              <a:rPr lang="ru-RU" sz="1600" b="1" dirty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ЗАДАЧИ ВОЛОНТЕРСКОГО ОТРЯДА </a:t>
            </a:r>
            <a:r>
              <a:rPr lang="ru-RU" sz="16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(В СРАВНЕНИИ 2021,2022 ГОД)</a:t>
            </a:r>
            <a:r>
              <a:rPr lang="ru-RU" sz="1600" b="1" dirty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16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6066971" y="1219200"/>
            <a:ext cx="5616847" cy="4798131"/>
          </a:xfr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600" b="1" u="sng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Цели создания и функционирования волонтерского </a:t>
            </a:r>
            <a:r>
              <a:rPr lang="ru-RU" sz="1600" b="1" u="sng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отряда: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Апробация </a:t>
            </a:r>
            <a:r>
              <a:rPr lang="ru-RU" sz="1600" b="1" i="1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новых форм организации занятости детей для развития их самостоятельной познавательной </a:t>
            </a:r>
            <a:r>
              <a:rPr lang="ru-RU" sz="16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деятельности.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1600" b="1" i="1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обучающихся высоких нравственных качеств путём пропаганды идей добровольного труда на благо общества и привлечения к решению социально-значимых проблем через участие в экологических, социальных, культурно-образовательных, просветительских </a:t>
            </a:r>
            <a:r>
              <a:rPr lang="ru-RU" sz="16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проектах.</a:t>
            </a:r>
          </a:p>
          <a:p>
            <a:pPr marL="0" indent="0" algn="just">
              <a:buNone/>
            </a:pPr>
            <a:r>
              <a:rPr lang="ru-RU" sz="1600" b="1" i="1" u="sng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Задачи :</a:t>
            </a:r>
            <a:endParaRPr lang="ru-RU" sz="1600" b="1" i="1" u="sng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Формировать </a:t>
            </a:r>
            <a:r>
              <a:rPr lang="ru-RU" sz="1600" b="1" i="1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активную жизненную позицию подростков и стремление заниматься волонтерской добровольческой </a:t>
            </a:r>
            <a:r>
              <a:rPr lang="ru-RU" sz="16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работой;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Сформировать </a:t>
            </a:r>
            <a:r>
              <a:rPr lang="ru-RU" sz="1600" b="1" i="1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сплочённый коллектив волонтёров и возродить идею шефства как средства распространения волонтёрского </a:t>
            </a:r>
            <a:r>
              <a:rPr lang="ru-RU" sz="16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движения и т.д.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31775" y="302668"/>
            <a:ext cx="1030288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453" y="959372"/>
            <a:ext cx="566738" cy="10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82776"/>
            <a:ext cx="566738" cy="10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453" y="2756309"/>
            <a:ext cx="566738" cy="10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43" y="3753145"/>
            <a:ext cx="566738" cy="10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453" y="4783432"/>
            <a:ext cx="566738" cy="10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43" y="5813719"/>
            <a:ext cx="566738" cy="10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 descr="C:\Users\школа\Desktop\распечатать\34017 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8581" y="6145050"/>
            <a:ext cx="1234100" cy="67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1597" y="6145050"/>
            <a:ext cx="12382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8877" y="6167731"/>
            <a:ext cx="12382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45346" y="6167730"/>
            <a:ext cx="12382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16500" y="6134280"/>
            <a:ext cx="12382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4014" y="6174400"/>
            <a:ext cx="12382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0249" y="6134279"/>
            <a:ext cx="12382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60592" y="6121217"/>
            <a:ext cx="12382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70935" y="6101623"/>
            <a:ext cx="12382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94340" y="6101622"/>
            <a:ext cx="12382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611" y="0"/>
            <a:ext cx="1093016" cy="59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8544" y="1"/>
            <a:ext cx="1097280" cy="599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01206" y="10909"/>
            <a:ext cx="1097281" cy="599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2" name="Picture 2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1267" y="-10864"/>
            <a:ext cx="1096962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7333" y="8730"/>
            <a:ext cx="1096962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4" name="Picture 2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2258" y="-4333"/>
            <a:ext cx="1096962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5" name="Picture 2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4944" y="13293"/>
            <a:ext cx="1096962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6" name="Picture 2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12264" y="17053"/>
            <a:ext cx="1096962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7" name="Picture 2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88499" y="8730"/>
            <a:ext cx="1096962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8" name="Picture 3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41579" y="-10864"/>
            <a:ext cx="1096962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9" name="Picture 3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6856" y="-10864"/>
            <a:ext cx="1096962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0" name="Picture 3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677244">
            <a:off x="11386231" y="249812"/>
            <a:ext cx="1096962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2" name="Picture 3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03025" y="995386"/>
            <a:ext cx="688975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3" name="Picture 3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88101" y="1989659"/>
            <a:ext cx="688975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4" name="Picture 3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03025" y="2913063"/>
            <a:ext cx="688975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5" name="Picture 3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88102" y="4059238"/>
            <a:ext cx="688975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6" name="Picture 3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46556" y="5064621"/>
            <a:ext cx="688975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7202" y="1252276"/>
            <a:ext cx="4895941" cy="4402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16063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ru-RU" sz="24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НАПРАВЛЕНИЯ ДЕЯТЕЛЬНОСТИ</a:t>
            </a:r>
            <a:br>
              <a:rPr lang="ru-RU" sz="24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(В СРАВНЕНИИ 2021,2022 ГОД)</a:t>
            </a:r>
            <a:r>
              <a:rPr lang="ru-RU" sz="2400" b="1" dirty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2400" b="1" dirty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6224588" y="1778860"/>
            <a:ext cx="5181600" cy="435133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marL="0" lv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b="1" i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«</a:t>
            </a:r>
            <a:r>
              <a:rPr lang="ru-RU" sz="2000" b="1" i="1" dirty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Патриотическое воспитание»: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Шефство над ветеранами, учителями (пенсионерами),одинокими престарелыми людьми; 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Участие в акциях «Своих не бросаем», «Добрые письма» и др.</a:t>
            </a:r>
          </a:p>
          <a:p>
            <a:pPr marL="0" lv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b="1" i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«Добро и милосердие»: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Проведение 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благотворительных акций для 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семей, 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оказавшихся в трудной жизненной ситуации; 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Участие в традиционных районных акциях «Неделя 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добра» и др.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Помощь братьям нашим меньшим.</a:t>
            </a:r>
          </a:p>
          <a:p>
            <a:pPr marL="0" lv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b="1" i="1" dirty="0" smtClean="0">
                <a:ln>
                  <a:solidFill>
                    <a:srgbClr val="002060"/>
                  </a:solidFill>
                </a:ln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              «</a:t>
            </a:r>
            <a:r>
              <a:rPr lang="ru-RU" sz="2000" b="1" i="1" dirty="0" err="1" smtClean="0">
                <a:ln>
                  <a:solidFill>
                    <a:srgbClr val="002060"/>
                  </a:solidFill>
                </a:ln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ЭКОлогическое</a:t>
            </a:r>
            <a:r>
              <a:rPr lang="ru-RU" sz="2000" b="1" i="1" dirty="0" smtClean="0">
                <a:ln>
                  <a:solidFill>
                    <a:srgbClr val="002060"/>
                  </a:solidFill>
                </a:ln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»: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Участие в экологических акциях</a:t>
            </a:r>
          </a:p>
          <a:p>
            <a:pPr marL="914400" lvl="2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1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«Социальное»: 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Организация шефства над учащимися начальной школы с целью преемственности</a:t>
            </a:r>
          </a:p>
          <a:p>
            <a:pPr marL="914400" lvl="2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1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Культурное: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Проектная деятельность (срок реализации проекта конец 2023 года на тему: история родного края в окнах»</a:t>
            </a:r>
          </a:p>
          <a:p>
            <a:pPr marL="914400" lvl="2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ПЛАН РАБОТЫ ВОЛОНТЕРСКОГО ОТРЯДА (Приложение 1)</a:t>
            </a:r>
            <a:endParaRPr lang="ru-RU" b="1" dirty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6226630" y="1778861"/>
            <a:ext cx="5127170" cy="4127470"/>
          </a:xfrm>
        </p:spPr>
        <p:txBody>
          <a:bodyPr>
            <a:normAutofit fontScale="55000" lnSpcReduction="20000"/>
          </a:bodyPr>
          <a:lstStyle/>
          <a:p>
            <a:endParaRPr lang="ru-RU" dirty="0"/>
          </a:p>
        </p:txBody>
      </p:sp>
      <p:pic>
        <p:nvPicPr>
          <p:cNvPr id="5122" name="Picture 2" descr="C:\Users\школа\Desktop\распечатать\34017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85863" cy="888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88273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" y="1898696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" y="2789283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262" y="5906336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" y="5461043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570457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" y="3679870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25947" y="5967411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94130" y="5967412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1490" y="5967413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35678" y="5906334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3810" y="5906335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71376" y="5906331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85564" y="5906332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7" name="Picture 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4024" y="5918240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8" name="Picture 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3927" y="5918240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9" name="Picture 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61778" y="5906333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0" name="Picture 2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06188" y="2789283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1" name="Picture 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06188" y="3873500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2" name="Picture 2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06188" y="4861652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3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43000" y="5752239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4" name="Picture 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57188" y="5918240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5" name="Picture 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34564" y="81800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6" name="Picture 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20376" y="0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7" name="Picture 2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38900" y="-2314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8" name="Picture 2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96119" y="888272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9" name="Picture 2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06188" y="1898696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1" name="Picture 3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39789" y="81800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2" name="Picture 3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58164" y="57057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3" name="Picture 3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2039" y="-2319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4" name="Picture 3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8584" y="0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5" name="Picture 3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6227" y="-2318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6" name="Picture 3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6398" y="-2317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9304" y="1753331"/>
            <a:ext cx="4884216" cy="3998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58071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975463" y="130560"/>
            <a:ext cx="4184469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«Добро и милосердие»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6893" y="993374"/>
            <a:ext cx="3928723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Акция «Поздравляем с 8 марта!»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84234" y="4150073"/>
            <a:ext cx="34735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Публикация</a:t>
            </a:r>
            <a:r>
              <a:rPr lang="ru-RU" sz="1600" b="1" dirty="0" smtClean="0"/>
              <a:t>: </a:t>
            </a:r>
            <a:r>
              <a:rPr lang="en-US" sz="1600" b="1" dirty="0" smtClean="0">
                <a:hlinkClick r:id="rId2"/>
              </a:rPr>
              <a:t>https://vk.com/wall-6178334_409</a:t>
            </a:r>
            <a:endParaRPr lang="ru-RU" sz="1600" b="1" dirty="0"/>
          </a:p>
        </p:txBody>
      </p:sp>
      <p:pic>
        <p:nvPicPr>
          <p:cNvPr id="1026" name="Picture 2" descr="C:\Users\школа\Desktop\HOw82M13Uv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2900" y="1416812"/>
            <a:ext cx="2049946" cy="27332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школа\Desktop\MQvlBn8cc3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1009" y="1669691"/>
            <a:ext cx="1832066" cy="24427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школа\Desktop\DrmzrgqXPC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49708" y="2541790"/>
            <a:ext cx="2582091" cy="23905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45422" y="5243817"/>
            <a:ext cx="3577047" cy="4002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Публикация</a:t>
            </a:r>
            <a:r>
              <a:rPr lang="ru-RU" b="1" dirty="0" smtClean="0">
                <a:solidFill>
                  <a:schemeClr val="tx1"/>
                </a:solidFill>
              </a:rPr>
              <a:t>:</a:t>
            </a:r>
            <a:r>
              <a:rPr lang="en-US" b="1" dirty="0" smtClean="0">
                <a:solidFill>
                  <a:schemeClr val="tx1"/>
                </a:solidFill>
                <a:hlinkClick r:id="rId6"/>
              </a:rPr>
              <a:t>https://vk.com/wall-6178334_438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15543" y="1552071"/>
            <a:ext cx="3101407" cy="7219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Акция «Весенняя неделя добра»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C:\Users\школа\Desktop\Mx_9fSKpw6U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2663" y="1614327"/>
            <a:ext cx="2676782" cy="18549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школа\Desktop\drRcKpD7VY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8657" y="3469253"/>
            <a:ext cx="1931312" cy="25750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школа\Desktop\m0444UqcYy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67849" y="3469253"/>
            <a:ext cx="2013205" cy="26842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7532914" y="783771"/>
            <a:ext cx="3840581" cy="61813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Акция «Добро не уходит на каникулы»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6" name="Picture 12" descr="C:\Users\школа\Desktop\распечатать\34017 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207" y="28879"/>
            <a:ext cx="888707" cy="600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29120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" y="4112445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81" y="4756794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677" y="5443947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677" y="6176014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5754" y="6261100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9991" y="6239429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4228" y="6222111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5667" y="6222111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49708" y="6222111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74200" y="6182818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26664" y="595993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07763" y="32165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26664" y="1149689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07762" y="1815712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26664" y="2455816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26664" y="3052716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2457" y="-2541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0727" y="-16717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6" name="Picture 3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31430" y="-31638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35559" y="37788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19796" y="37788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29782" y="694924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7257885" y="6004952"/>
            <a:ext cx="48419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Публикация</a:t>
            </a:r>
            <a:r>
              <a:rPr lang="ru-RU" b="1" dirty="0" smtClean="0"/>
              <a:t>:</a:t>
            </a:r>
            <a:r>
              <a:rPr lang="en-US" b="1" dirty="0" smtClean="0">
                <a:hlinkClick r:id="rId12"/>
              </a:rPr>
              <a:t>https://vk.com/wall-6178334_482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xmlns="" val="2158803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75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25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5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25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2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750"/>
                            </p:stCondLst>
                            <p:childTnLst>
                              <p:par>
                                <p:cTn id="6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25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25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0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8" grpId="0"/>
      <p:bldP spid="5" grpId="0"/>
      <p:bldP spid="6" grpId="0" animBg="1"/>
      <p:bldP spid="10" grpId="0" animBg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956689" y="98395"/>
            <a:ext cx="4184469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«Добро и милосердие»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2274" y="944682"/>
            <a:ext cx="3928723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Акция «Спасибо за заботу!»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106565" y="4224030"/>
            <a:ext cx="3937903" cy="532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31844" y="1346709"/>
            <a:ext cx="2913795" cy="5577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Акция «День пожилого человека»</a:t>
            </a:r>
            <a:endParaRPr lang="ru-RU" b="1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937330" y="997344"/>
            <a:ext cx="3805646" cy="4180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Акция «Чистый двор»</a:t>
            </a:r>
            <a:endParaRPr lang="ru-RU" b="1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131" y="1416812"/>
            <a:ext cx="2091409" cy="27885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9419" y="2114244"/>
            <a:ext cx="2248168" cy="29975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31845" y="5878347"/>
            <a:ext cx="4858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https://vk.com/wall-6178334_514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149793" y="4970909"/>
            <a:ext cx="58946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Публикации:</a:t>
            </a:r>
          </a:p>
          <a:p>
            <a:r>
              <a:rPr lang="ru-RU" dirty="0" smtClean="0"/>
              <a:t>                             </a:t>
            </a:r>
            <a:r>
              <a:rPr lang="en-US" dirty="0" smtClean="0">
                <a:hlinkClick r:id="rId5"/>
              </a:rPr>
              <a:t>https://vk.com/wall-6178334_518</a:t>
            </a:r>
            <a:endParaRPr lang="ru-RU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52374" y="2104745"/>
            <a:ext cx="2186530" cy="29153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8649" y="1568403"/>
            <a:ext cx="2061285" cy="27483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631844" y="5599258"/>
            <a:ext cx="4858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 smtClean="0">
                <a:solidFill>
                  <a:prstClr val="black"/>
                </a:solidFill>
                <a:hlinkClick r:id="rId8"/>
              </a:rPr>
              <a:t>https://vk.com/wall-6178334_519</a:t>
            </a: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0" y="4191961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375" y="4788861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55" y="5485474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55" y="6261100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692" y="6261305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6929" y="6210228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1166" y="6223835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5403" y="6209526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9640" y="6261100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13877" y="6261305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04852" y="6261305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3" name="Picture 1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89089" y="6247679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4" name="Picture 1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3326" y="6266862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5" name="Picture 1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87106" y="6246977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6" name="Picture 2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5400" y="6266676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7" name="Picture 2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66992" y="6252161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8" name="Picture 2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07763" y="6261100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9" name="Picture 2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02101" y="5579897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0" name="Picture 2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07763" y="4969983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1" name="Picture 2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81924" y="4423219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2" name="Picture 2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81923" y="3893511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3" name="Picture 2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81922" y="3296611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4" name="Picture 2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81921" y="2699711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5" name="Picture 2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02100" y="2091512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6" name="Picture 3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37517" y="1416812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7" name="Picture 3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07763" y="532448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8" name="Picture 3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55" y="0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9" name="Picture 3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716" y="7657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30" name="Picture 3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37981" y="0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31" name="Picture 3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0161" y="49332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32" name="Picture 3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25108" y="646232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33" name="Picture 3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09475" y="0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34" name="Picture 3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60286" y="34257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35" name="Picture 3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97684" y="7657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36" name="Picture 4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00857" y="7657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66603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6" grpId="0" animBg="1"/>
      <p:bldP spid="10" grpId="0" animBg="1"/>
      <p:bldP spid="2" grpId="0"/>
      <p:bldP spid="3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190007" y="120936"/>
            <a:ext cx="4184469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«Добро и милосердие»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14381" y="961649"/>
            <a:ext cx="3928723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Акция «С Днем учителя!»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12735" y="5889424"/>
            <a:ext cx="3577047" cy="4002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Публикация: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  <a:hlinkClick r:id="rId2"/>
              </a:rPr>
              <a:t>https://vk.com/wall-6178334_526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024301" y="961649"/>
            <a:ext cx="3805646" cy="4180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</a:rPr>
              <a:t>Акция «Возьми себе улыбку»</a:t>
            </a:r>
            <a:endParaRPr lang="ru-RU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7904" y="3408227"/>
            <a:ext cx="1745659" cy="23275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3616" y="1450619"/>
            <a:ext cx="2971014" cy="19799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78743" y="3408227"/>
            <a:ext cx="1711039" cy="22813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59012" y="2896639"/>
            <a:ext cx="2244588" cy="29927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0614" y="1362706"/>
            <a:ext cx="1616796" cy="21557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53789" y="1428325"/>
            <a:ext cx="1765847" cy="23544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514414" y="5766464"/>
            <a:ext cx="3459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 smtClean="0">
                <a:solidFill>
                  <a:prstClr val="black"/>
                </a:solidFill>
              </a:rPr>
              <a:t>                             </a:t>
            </a:r>
            <a:r>
              <a:rPr lang="ru-RU" dirty="0" smtClean="0">
                <a:solidFill>
                  <a:prstClr val="black"/>
                </a:solidFill>
              </a:rPr>
              <a:t>Публикация </a:t>
            </a:r>
            <a:r>
              <a:rPr lang="en-US" dirty="0" smtClean="0">
                <a:solidFill>
                  <a:prstClr val="black"/>
                </a:solidFill>
                <a:hlinkClick r:id="rId9"/>
              </a:rPr>
              <a:t>https://vk.com/wall-6178334_555</a:t>
            </a:r>
            <a:endParaRPr lang="ru-RU" dirty="0" smtClean="0">
              <a:solidFill>
                <a:prstClr val="black"/>
              </a:solidFill>
            </a:endParaRPr>
          </a:p>
        </p:txBody>
      </p:sp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1971" y="1765169"/>
            <a:ext cx="2766172" cy="35065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509491" y="1200039"/>
            <a:ext cx="3120571" cy="4139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</a:rPr>
              <a:t>Акция «Синичкин день</a:t>
            </a:r>
            <a:endParaRPr lang="ru-RU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7527" y="3658166"/>
            <a:ext cx="1558206" cy="20776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69776" y="3658166"/>
            <a:ext cx="1562364" cy="20831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319949" y="5812629"/>
            <a:ext cx="34004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Публикация:</a:t>
            </a:r>
          </a:p>
          <a:p>
            <a:pPr algn="ctr"/>
            <a:r>
              <a:rPr lang="en-US" dirty="0" smtClean="0">
                <a:hlinkClick r:id="rId13"/>
              </a:rPr>
              <a:t>https://vk.com/wall-6178334_556</a:t>
            </a:r>
            <a:endParaRPr lang="ru-RU" dirty="0" smtClean="0"/>
          </a:p>
        </p:txBody>
      </p:sp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73610" y="29694"/>
            <a:ext cx="755596" cy="51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3515" y="28017"/>
            <a:ext cx="720095" cy="486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3553" y="-2038"/>
            <a:ext cx="774360" cy="52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99" y="92482"/>
            <a:ext cx="647355" cy="436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614001"/>
            <a:ext cx="642206" cy="433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162629"/>
            <a:ext cx="689118" cy="493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7" name="Picture 17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00" y="2896638"/>
            <a:ext cx="588815" cy="397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8" name="Picture 18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534" y="5741318"/>
            <a:ext cx="661520" cy="446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9" name="Picture 19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00" y="6458960"/>
            <a:ext cx="850037" cy="427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0" name="Picture 20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2936" y="6430962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1" name="Picture 21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0661" y="6429304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2" name="Picture 2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0399" y="6412795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3" name="Picture 2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1766" y="6412795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4" name="Picture 2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2767" y="6412795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5" name="Picture 25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1194" y="6429304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6" name="Picture 26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30081" y="6429304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7" name="Picture 27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6751" y="6412795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8" name="Picture 28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14414" y="6386791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9" name="Picture 29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29926" y="6386791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0" name="Picture 30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12849" y="6365360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1" name="Picture 31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95773" y="6365360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2" name="Picture 3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60574" y="5599110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3" name="Picture 3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60573" y="5058182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4" name="Picture 3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17031" y="4483450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5" name="Picture 35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17031" y="3936337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6" name="Picture 36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95773" y="48939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7" name="Picture 37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69306" y="22541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8" name="Picture 38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6625" y="57547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9" name="Picture 39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74476" y="87777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60" name="Picture 40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96327" y="651242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61" name="Picture 41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2057" y="44907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73536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5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25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25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5" grpId="0"/>
      <p:bldP spid="10" grpId="0" animBg="1"/>
      <p:bldP spid="3" grpId="0"/>
      <p:bldP spid="12" grpId="0" animBg="1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989782" y="33851"/>
            <a:ext cx="4184469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«Добро и милосердие»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14381" y="961649"/>
            <a:ext cx="3928723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Акция «Цветик - </a:t>
            </a:r>
            <a:r>
              <a:rPr lang="ru-RU" b="1" i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семицветик</a:t>
            </a:r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!»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12735" y="5889424"/>
            <a:ext cx="3577047" cy="4002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Публикация:</a:t>
            </a:r>
            <a:r>
              <a:rPr lang="en-US" dirty="0" smtClean="0">
                <a:solidFill>
                  <a:schemeClr val="tx1"/>
                </a:solidFill>
                <a:hlinkClick r:id="rId2"/>
              </a:rPr>
              <a:t>https://vk.com/wall-6178334_608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09491" y="1200039"/>
            <a:ext cx="3120571" cy="4139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</a:rPr>
              <a:t>Акция «День добровольца»</a:t>
            </a:r>
            <a:endParaRPr lang="ru-RU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06903" y="5716024"/>
            <a:ext cx="45080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            Публикация: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3832" y="3289825"/>
            <a:ext cx="2027425" cy="27032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3384" y="3643085"/>
            <a:ext cx="1811619" cy="24154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078" y="1379673"/>
            <a:ext cx="3388704" cy="25415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9492" y="1844098"/>
            <a:ext cx="3357252" cy="20771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4300" y="3733313"/>
            <a:ext cx="4167699" cy="20154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88812" y="1200039"/>
            <a:ext cx="3315534" cy="24866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6903" y="4086164"/>
            <a:ext cx="3162430" cy="15293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8078" y="6052290"/>
            <a:ext cx="3400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10"/>
              </a:rPr>
              <a:t>https://vk.com/wall-6178334_610</a:t>
            </a:r>
            <a:endParaRPr lang="ru-RU" dirty="0"/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3832" y="29035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0005" y="0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87109" y="0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34834" y="10326"/>
            <a:ext cx="847725" cy="423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1" name="Picture 1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41510" y="534611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2" name="Picture 1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67246" y="46952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3" name="Picture 1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14971" y="60785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4" name="Picture 1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91725" y="60785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5" name="Picture 1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39450" y="46952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6" name="Picture 1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29761" y="521046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7" name="Picture 1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29761" y="5876035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8" name="Picture 2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29760" y="6366627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9" name="Picture 2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55352" y="6430962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0" name="Picture 2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07627" y="6421622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1" name="Picture 2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21391" y="6414705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2" name="Picture 2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73666" y="6430962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3" name="Picture 2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1262" y="6414705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4" name="Picture 2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50594" y="6374225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5" name="Picture 2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8078" y="6366627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6" name="Picture 2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50353" y="6345196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7" name="Picture 2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2559" y="6303073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8" name="Picture 3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2575" y="6303073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9" name="Picture 3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414705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39925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75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5" grpId="0"/>
      <p:bldP spid="12" grpId="0" animBg="1"/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1953</TotalTime>
  <Words>1111</Words>
  <Application>Microsoft Office PowerPoint</Application>
  <PresentationFormat>Произвольный</PresentationFormat>
  <Paragraphs>189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Тема Office</vt:lpstr>
      <vt:lpstr>1_Тема Office</vt:lpstr>
      <vt:lpstr>МКОУ Обуховская СОШ</vt:lpstr>
      <vt:lpstr>Слайд 2</vt:lpstr>
      <vt:lpstr>Слайд 3</vt:lpstr>
      <vt:lpstr>ЦЕЛИ И ЗАДАЧИ ВОЛОНТЕРСКОГО ОТРЯДА  (В СРАВНЕНИИ 2021,2022 ГОД) </vt:lpstr>
      <vt:lpstr>  НАПРАВЛЕНИЯ ДЕЯТЕЛЬНОСТИ (В СРАВНЕНИИ 2021,2022 ГОД)               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МКОУ Обуховская СОШ</dc:title>
  <dc:creator>Пользователь Windows</dc:creator>
  <cp:lastModifiedBy>user</cp:lastModifiedBy>
  <cp:revision>110</cp:revision>
  <dcterms:created xsi:type="dcterms:W3CDTF">2022-01-17T17:37:34Z</dcterms:created>
  <dcterms:modified xsi:type="dcterms:W3CDTF">2022-12-26T09:20:14Z</dcterms:modified>
</cp:coreProperties>
</file>