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1" r:id="rId2"/>
    <p:sldId id="263" r:id="rId3"/>
    <p:sldId id="282" r:id="rId4"/>
    <p:sldId id="265" r:id="rId5"/>
    <p:sldId id="284" r:id="rId6"/>
    <p:sldId id="296" r:id="rId7"/>
    <p:sldId id="292" r:id="rId8"/>
    <p:sldId id="293" r:id="rId9"/>
    <p:sldId id="297" r:id="rId10"/>
    <p:sldId id="294" r:id="rId11"/>
    <p:sldId id="289" r:id="rId12"/>
    <p:sldId id="279" r:id="rId13"/>
    <p:sldId id="291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78" autoAdjust="0"/>
    <p:restoredTop sz="86520" autoAdjust="0"/>
  </p:normalViewPr>
  <p:slideViewPr>
    <p:cSldViewPr>
      <p:cViewPr varScale="1">
        <p:scale>
          <a:sx n="75" d="100"/>
          <a:sy n="75" d="100"/>
        </p:scale>
        <p:origin x="-152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799288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</a:rPr>
              <a:t>                                                   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/>
                <a:ea typeface="Times New Roman"/>
              </a:rPr>
              <a:t>Логоритмические</a:t>
            </a:r>
            <a:r>
              <a:rPr lang="ru-RU" sz="40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 игры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и упражнения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как средство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речевого развития дошкольников</a:t>
            </a:r>
            <a:endParaRPr lang="ru-RU" sz="4000" b="1" dirty="0" smtClean="0">
              <a:solidFill>
                <a:srgbClr val="0070C0"/>
              </a:solidFill>
              <a:latin typeface="Times New Roman"/>
            </a:endParaRPr>
          </a:p>
          <a:p>
            <a:endParaRPr lang="ru-RU" sz="2400" dirty="0" smtClean="0">
              <a:solidFill>
                <a:srgbClr val="0070C0"/>
              </a:solidFill>
              <a:latin typeface="Times New Roman"/>
            </a:endParaRPr>
          </a:p>
          <a:p>
            <a:endParaRPr lang="ru-RU" sz="2400" dirty="0" smtClean="0">
              <a:solidFill>
                <a:srgbClr val="0070C0"/>
              </a:solidFill>
              <a:latin typeface="Times New Roman"/>
            </a:endParaRPr>
          </a:p>
          <a:p>
            <a:endParaRPr lang="ru-RU" sz="2400" dirty="0" smtClean="0">
              <a:solidFill>
                <a:srgbClr val="0070C0"/>
              </a:solidFill>
              <a:latin typeface="Times New Roman"/>
            </a:endParaRPr>
          </a:p>
          <a:p>
            <a:pPr marL="3405188" algn="just"/>
            <a:r>
              <a:rPr lang="ru-RU" sz="2400" dirty="0" smtClean="0">
                <a:solidFill>
                  <a:srgbClr val="0070C0"/>
                </a:solidFill>
                <a:latin typeface="Times New Roman"/>
              </a:rPr>
              <a:t>Разработала: </a:t>
            </a:r>
            <a:endParaRPr lang="ru-RU" sz="2400" dirty="0" smtClean="0">
              <a:solidFill>
                <a:srgbClr val="0070C0"/>
              </a:solidFill>
              <a:latin typeface="Times New Roman"/>
            </a:endParaRPr>
          </a:p>
          <a:p>
            <a:pPr marL="3405188" algn="just"/>
            <a:r>
              <a:rPr lang="ru-RU" sz="2400" dirty="0" smtClean="0">
                <a:solidFill>
                  <a:srgbClr val="0070C0"/>
                </a:solidFill>
                <a:latin typeface="Times New Roman"/>
              </a:rPr>
              <a:t>учитель-логопед </a:t>
            </a:r>
          </a:p>
          <a:p>
            <a:pPr marL="3405188" algn="just"/>
            <a:r>
              <a:rPr lang="ru-RU" sz="2400" dirty="0" smtClean="0">
                <a:solidFill>
                  <a:srgbClr val="0070C0"/>
                </a:solidFill>
                <a:latin typeface="Times New Roman"/>
              </a:rPr>
              <a:t>Василькова Светлана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</a:rPr>
              <a:t>Евгеньевна</a:t>
            </a:r>
            <a:endParaRPr lang="ru-RU" sz="2400" dirty="0" smtClean="0">
              <a:solidFill>
                <a:srgbClr val="0070C0"/>
              </a:solidFill>
              <a:latin typeface="Times New Roman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6" name="Рисунок 5" descr="D:\Рабочий стол\Рабочий стол\Рабочий стол\фото\DSCF51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571612"/>
            <a:ext cx="343376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чий стол\Рабочий стол\Рабочий стол\фото\DSCF5160.jpg"/>
          <p:cNvPicPr/>
          <p:nvPr/>
        </p:nvPicPr>
        <p:blipFill>
          <a:blip r:embed="rId4" cstate="print"/>
          <a:srcRect t="14032"/>
          <a:stretch>
            <a:fillRect/>
          </a:stretch>
        </p:blipFill>
        <p:spPr bwMode="auto">
          <a:xfrm>
            <a:off x="5786446" y="500042"/>
            <a:ext cx="2714625" cy="175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Рабочий стол\Рабочий стол\Рабочий стол\фото\DSCF5163.jpg"/>
          <p:cNvPicPr/>
          <p:nvPr/>
        </p:nvPicPr>
        <p:blipFill>
          <a:blip r:embed="rId5" cstate="print"/>
          <a:srcRect l="23891" t="10897" r="33969" b="4060"/>
          <a:stretch>
            <a:fillRect/>
          </a:stretch>
        </p:blipFill>
        <p:spPr bwMode="auto">
          <a:xfrm>
            <a:off x="500034" y="428604"/>
            <a:ext cx="200026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Рабочий стол\Рабочий стол\Рабочий стол\фото\DSCF5164.jpg"/>
          <p:cNvPicPr/>
          <p:nvPr/>
        </p:nvPicPr>
        <p:blipFill>
          <a:blip r:embed="rId6" cstate="print"/>
          <a:srcRect l="19241" t="4701" r="24479" b="4701"/>
          <a:stretch>
            <a:fillRect/>
          </a:stretch>
        </p:blipFill>
        <p:spPr bwMode="auto">
          <a:xfrm>
            <a:off x="5929322" y="2857496"/>
            <a:ext cx="264320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F:\DCIM\105_FUJI\DSCF5131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9" t="34188"/>
          <a:stretch/>
        </p:blipFill>
        <p:spPr bwMode="auto">
          <a:xfrm>
            <a:off x="500034" y="4143380"/>
            <a:ext cx="3214710" cy="1667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66502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548680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Положительная динамика процесса усвоения ребенком правильного звукопроизношения. 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Выработка правильного темпа речи, ритма дыхания.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Развитие речевого выдоха.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Улучшение речевой памяти.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Способность выполнять дыхательные и пальчиковые упражнения, быстро реагировать на смену движений.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Развитие координации в соответствии с ритмом речи.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Повышена речевая активность</a:t>
            </a:r>
          </a:p>
          <a:p>
            <a:pPr marL="84138" indent="-84138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Развиты тонкие движения пальцев рук, развита речь детей при помощи выполнения пальчиковых игр, развит ритмический слух.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548681"/>
            <a:ext cx="792088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Итоги проекта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влиянием регулярного включения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логоритмических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игр и упражнений  у детей происходит положительная перестройка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речедвигательной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сердечно-сосудистой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дыхательной, двигательной, сенсорной и других систем, а также воспитание эмоционально - волевых качеств личности.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Поэтому важно включать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логоритмические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игры и упражнения в различные виды деятельности. 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Эффективное использование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логоритмических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игр и упражнений способствует развитию всех компонентов устной речи детей дошкольного возраста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548681"/>
            <a:ext cx="7920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Риски проекта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Низкая посещаемость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Карантин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:\DCIM\105_FUJI\DSCF51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934" y="1800224"/>
            <a:ext cx="4763353" cy="3572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1071546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7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548680"/>
            <a:ext cx="78488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</a:p>
          <a:p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 детей дошкольного возраста часто наблюдается значительное нарушение различных компонентов языковой системы.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Недостаточно сформированы психомоторные  и речевые процессы.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548680"/>
            <a:ext cx="784887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выше двигательная активность ребенка, тем лучше развивается его речь. Речь является одним из основных элементов в двигательно-пространственных упражнениях. Ритм речи, особенно ритм стихов, поговорок, пословиц, способствует развитию координации, общей и тонкой произвольной моторики. С помощью стихотворной ритмической речи вырабатывается правильный темп речи, ритм дыхания, развиваются речевой слух, речевая память. И именно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логоритмика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детском саду помогает        дошкольнику  развиваться гармонично, постепенно и в   соответствии с возрастом.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784887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3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Развития речи и обогащения словаря старших дошкольников через проведение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логоритмических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игр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1026" name="Picture 2" descr="F:\DCIM\105_FUJI\DSCF5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5256584" cy="394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78488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Профилактика  и преодоление  речевых нарушений;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слухового и зрительного внимания;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фонематического слуха;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пространственной организации движений;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общей и тонкой моторики, мимики;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артикуляционной базы звуков;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чувства ритма;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Использовать методы и средства, побуждающие детей к яркому, эмоциональному процессу развития речи;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Углублять и формировать базовые навыки устной речи как ведущего средства общения и познания;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Совершенствовать пропаганду логопедических знаний среди воспитанников и родителей.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82790">
            <a:off x="1051146" y="813817"/>
            <a:ext cx="1527884" cy="2330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Проект развитие речи через логоритмику\3.5 logoritm_kartush_6-7\Logoritmika_6-7_Kartyshina\000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1500198" cy="223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Проект развитие речи через логоритмику\3.6 logoritm_kartush_zanyat\Loqoritmicheskie_zanjtija_v_detsady\00001.jpg"/>
          <p:cNvPicPr>
            <a:picLocks noChangeAspect="1"/>
          </p:cNvPicPr>
          <p:nvPr/>
        </p:nvPicPr>
        <p:blipFill>
          <a:blip r:embed="rId5" cstate="print"/>
          <a:srcRect l="65259" t="6535" r="12007" b="70205"/>
          <a:stretch>
            <a:fillRect/>
          </a:stretch>
        </p:blipFill>
        <p:spPr bwMode="auto">
          <a:xfrm rot="1173018">
            <a:off x="6632375" y="697501"/>
            <a:ext cx="1595019" cy="230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Рабочий стол\Рабочий стол\Рабочий стол\фото\DSCF5161.jpg"/>
          <p:cNvPicPr/>
          <p:nvPr/>
        </p:nvPicPr>
        <p:blipFill>
          <a:blip r:embed="rId6" cstate="print"/>
          <a:srcRect l="2405" t="9619" r="5398" b="21341"/>
          <a:stretch>
            <a:fillRect/>
          </a:stretch>
        </p:blipFill>
        <p:spPr bwMode="auto">
          <a:xfrm>
            <a:off x="2357422" y="3000372"/>
            <a:ext cx="4833933" cy="25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000364" y="2714620"/>
            <a:ext cx="2924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Методическая литература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Рисунок 5" descr="F:\DCIM\105_FUJI\DSCF514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481"/>
          <a:stretch/>
        </p:blipFill>
        <p:spPr bwMode="auto">
          <a:xfrm>
            <a:off x="785786" y="1142984"/>
            <a:ext cx="3164370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05_FUJI\DSCF514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71"/>
          <a:stretch/>
        </p:blipFill>
        <p:spPr bwMode="auto">
          <a:xfrm>
            <a:off x="4500562" y="2357430"/>
            <a:ext cx="3608705" cy="3086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285852" y="4143380"/>
            <a:ext cx="1770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Учимся играть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5357826"/>
            <a:ext cx="3975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Воспроизведи ритм и выложи схему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8308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46" y="1"/>
            <a:ext cx="9144000" cy="6857999"/>
          </a:xfrm>
          <a:prstGeom prst="rect">
            <a:avLst/>
          </a:prstGeom>
        </p:spPr>
      </p:pic>
      <p:pic>
        <p:nvPicPr>
          <p:cNvPr id="9" name="Рисунок 8" descr="F:\DCIM\105_FUJI\DSCF513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1071546"/>
            <a:ext cx="3541099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F:\DCIM\105_FUJI\DSCF5136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995" y="2492896"/>
            <a:ext cx="3801693" cy="28519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85786" y="3714752"/>
            <a:ext cx="3159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Воспроизведи ритм по схеме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5214950"/>
            <a:ext cx="4068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на музыкальных инструментах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9087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жим дня - копия (2) - копия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46" y="1"/>
            <a:ext cx="9144000" cy="6857999"/>
          </a:xfrm>
          <a:prstGeom prst="rect">
            <a:avLst/>
          </a:prstGeom>
        </p:spPr>
      </p:pic>
      <p:pic>
        <p:nvPicPr>
          <p:cNvPr id="6" name="Рисунок 5" descr="D:\Рабочий стол\Рабочий стол\Рабочий стол\фото\DSCF515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4"/>
            <a:ext cx="35234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чий стол\Рабочий стол\Рабочий стол\фото\DSCF515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571744"/>
            <a:ext cx="3857652" cy="28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00298" y="857232"/>
            <a:ext cx="4991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игра « Что в домике делают?»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90875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</TotalTime>
  <Words>371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Остин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Huawei</cp:lastModifiedBy>
  <cp:revision>92</cp:revision>
  <dcterms:created xsi:type="dcterms:W3CDTF">2015-04-15T09:05:28Z</dcterms:created>
  <dcterms:modified xsi:type="dcterms:W3CDTF">2023-01-02T19:14:59Z</dcterms:modified>
</cp:coreProperties>
</file>