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4" r:id="rId4"/>
    <p:sldId id="265" r:id="rId5"/>
    <p:sldId id="267" r:id="rId6"/>
    <p:sldId id="268" r:id="rId7"/>
    <p:sldId id="262" r:id="rId8"/>
    <p:sldId id="266" r:id="rId9"/>
    <p:sldId id="269" r:id="rId10"/>
    <p:sldId id="275" r:id="rId11"/>
    <p:sldId id="276" r:id="rId12"/>
    <p:sldId id="277" r:id="rId13"/>
    <p:sldId id="272" r:id="rId14"/>
    <p:sldId id="270" r:id="rId15"/>
    <p:sldId id="271" r:id="rId16"/>
    <p:sldId id="273" r:id="rId17"/>
    <p:sldId id="274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8DB6DE-CD53-4905-9C7C-FCA7D81A78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5E4A24F-5193-46D9-B57D-7E88C0CFCA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83E4D1F-1FB4-4F28-B869-39DE3584E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DAEE0-E412-40D2-A5EA-A67585676B2D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1401B20-F16A-4580-895A-CE83F2D21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41AD182-4336-432C-BB7E-478503D86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38F92-F0B3-4F63-8AB5-21A2BC539C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561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1257D0-1414-4F08-B967-5134E4206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CF56A50-0DBB-4BAF-AD9A-F9C85EC6B1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BDE0E9B-7CD0-43E0-899F-04D02F897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DAEE0-E412-40D2-A5EA-A67585676B2D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80E90A4-4AD2-4EC4-A6D8-C41D98A48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901D20-95BE-4F74-BA1C-373F10953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38F92-F0B3-4F63-8AB5-21A2BC539C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812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267E329-66DE-451A-9C84-BDBAEDCA4B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B480D74-35AE-4591-AA8A-8B8994E5D4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1FE5883-01F1-4940-AF4C-C45290C2E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DAEE0-E412-40D2-A5EA-A67585676B2D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0CC03C9-477D-4590-BE65-CD6EC121F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532AC4D-25B4-4E4C-BC3D-5A85C6200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38F92-F0B3-4F63-8AB5-21A2BC539C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137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280CFB-D2EE-44BA-B3B9-566A8C618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50C7F1C-CC98-49D7-8CCF-028B3FC1F1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DB5A09C-927D-4697-84D3-FFD17759C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DAEE0-E412-40D2-A5EA-A67585676B2D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5851A00-F749-4C81-80BE-8FF2E20B8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3464FF7-8740-4531-8113-B43C1F447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38F92-F0B3-4F63-8AB5-21A2BC539C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077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E42CD4-C3D1-4C4D-9A53-9391018EA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5536E98-6074-4ABB-AFC0-71BC5313E5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82801C4-A2AD-4664-92E2-DE7805BFB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DAEE0-E412-40D2-A5EA-A67585676B2D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767D47E-4F9D-4393-84CE-BA97056A2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6F19CB4-5606-4D1C-9A80-40048CAEC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38F92-F0B3-4F63-8AB5-21A2BC539C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599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3EEB47-45D7-4C7A-9611-1F809DB58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1B287A-0591-407D-A799-0FA9B02482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FA324E6-3A89-4429-B4F5-5D8817EF5C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045AA8A-6CDA-4488-8E4D-9F42A316F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DAEE0-E412-40D2-A5EA-A67585676B2D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DADF385-4298-48D5-BD90-FA08B35FA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5DEC178-E793-491E-8A2E-FDB97C647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38F92-F0B3-4F63-8AB5-21A2BC539C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540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E1EAF5-4E6E-4E54-86E0-FA4D82DBF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192CD78-D2A4-407A-84C8-292C7931B3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5CD15B4-1CBC-488A-A54D-6F11FB839E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7EAEC99-C765-43DD-8B4E-77D40D0448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49CBC20-0F8B-4C74-9A17-8E0AF81544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E959A74-4C10-4014-A2CD-1B071E86D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DAEE0-E412-40D2-A5EA-A67585676B2D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5E2260D-E12F-4283-A137-B9D5372F3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54CE2EA-3DCB-4E59-A5FD-8A8C61B35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38F92-F0B3-4F63-8AB5-21A2BC539C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84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8B15AA-5C2A-4CD4-BA07-D2F145273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D628D11-9415-4B67-84D4-AAAF130A4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DAEE0-E412-40D2-A5EA-A67585676B2D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2F4E1D5-7572-40CB-8D8E-8A1131B69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F6C274D-4836-4723-AFA3-64C4BD9EA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38F92-F0B3-4F63-8AB5-21A2BC539C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721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09A0777-BB97-453C-9C76-5D03ABBFC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DAEE0-E412-40D2-A5EA-A67585676B2D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CEB97D3-8806-4EA9-98B9-09BAE7C9E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E194A48-161F-4112-865B-42D9F0B1D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38F92-F0B3-4F63-8AB5-21A2BC539C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127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EB3DF1-8114-46E8-9A58-1238055F0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4ADD22-1C76-4647-8169-CD042AD316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67EE269-0A0D-4333-B104-941FFBEC1C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06B748F-CDF3-4E82-93AE-4983BF0C4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DAEE0-E412-40D2-A5EA-A67585676B2D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ED69EB8-ED18-40F8-A5AB-ABEE0D18E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AA2A4FD-B930-4305-A937-664343B54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38F92-F0B3-4F63-8AB5-21A2BC539C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003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1C6B07-1A99-4FBC-A039-CD33379876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C66DEDA-6A59-4166-B931-C6ACDCD981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F9024C4-5AB8-4A98-B930-2F7E6BF7EE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8053575-A338-421B-A484-9A957EB9D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DAEE0-E412-40D2-A5EA-A67585676B2D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D401BEF-767D-4E0E-B225-FCFD398EC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260AC8D-41EB-4387-A1D8-F9C99240F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38F92-F0B3-4F63-8AB5-21A2BC539C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582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7503E0-B2E3-4F13-9C54-E59953EBCB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5D9CE8B-531E-4E9D-B3AF-B91C01BBB2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2000BA-531F-40FC-869D-46D34EF709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DAEE0-E412-40D2-A5EA-A67585676B2D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A9811E6-05BA-4B23-858C-1EABCB5930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F2B3BDD-4A29-4845-9BEA-0CE181A2D2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38F92-F0B3-4F63-8AB5-21A2BC539C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442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7286A66-D80B-47AB-836F-EB7C5A33DD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D68485D-3B4D-4C93-899F-1D3DBCA73CEA}"/>
              </a:ext>
            </a:extLst>
          </p:cNvPr>
          <p:cNvSpPr txBox="1"/>
          <p:nvPr/>
        </p:nvSpPr>
        <p:spPr>
          <a:xfrm>
            <a:off x="1350498" y="2166425"/>
            <a:ext cx="932688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функциональной грамотности обучающихся на уроках английского языка в начальной школе на примере учебника </a:t>
            </a:r>
          </a:p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Rainbow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English» (3 класс)</a:t>
            </a:r>
          </a:p>
          <a:p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DCDCCEC-150F-43FD-9936-9845947F9397}"/>
              </a:ext>
            </a:extLst>
          </p:cNvPr>
          <p:cNvSpPr txBox="1"/>
          <p:nvPr/>
        </p:nvSpPr>
        <p:spPr>
          <a:xfrm>
            <a:off x="4797083" y="5081598"/>
            <a:ext cx="67642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Еремина Л.Н., учитель немецкого и английского языков</a:t>
            </a:r>
          </a:p>
        </p:txBody>
      </p:sp>
    </p:spTree>
    <p:extLst>
      <p:ext uri="{BB962C8B-B14F-4D97-AF65-F5344CB8AC3E}">
        <p14:creationId xmlns:p14="http://schemas.microsoft.com/office/powerpoint/2010/main" val="5663624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7286A66-D80B-47AB-836F-EB7C5A33DD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5FE1EB4-CF78-4EA9-91B7-DF3723F9044B}"/>
              </a:ext>
            </a:extLst>
          </p:cNvPr>
          <p:cNvSpPr txBox="1"/>
          <p:nvPr/>
        </p:nvSpPr>
        <p:spPr>
          <a:xfrm>
            <a:off x="1142999" y="492762"/>
            <a:ext cx="1023776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этапы работы с текстом при формировании читательской компетенции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8AD8C15-7B0F-463F-AD0D-D179226DC1A9}"/>
              </a:ext>
            </a:extLst>
          </p:cNvPr>
          <p:cNvSpPr txBox="1"/>
          <p:nvPr/>
        </p:nvSpPr>
        <p:spPr>
          <a:xfrm>
            <a:off x="1719775" y="1879101"/>
            <a:ext cx="8662182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Предтекстовый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Pre-reading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u="sng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этапа:</a:t>
            </a:r>
          </a:p>
          <a:p>
            <a:pPr algn="just"/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создание мотива чтения;</a:t>
            </a:r>
          </a:p>
          <a:p>
            <a:pPr algn="just"/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умения прогнозирования;</a:t>
            </a:r>
          </a:p>
          <a:p>
            <a:pPr algn="just"/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активизация фоновых знаний;</a:t>
            </a:r>
          </a:p>
          <a:p>
            <a:pPr algn="just"/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снятие языковых трудностей</a:t>
            </a:r>
          </a:p>
        </p:txBody>
      </p:sp>
    </p:spTree>
    <p:extLst>
      <p:ext uri="{BB962C8B-B14F-4D97-AF65-F5344CB8AC3E}">
        <p14:creationId xmlns:p14="http://schemas.microsoft.com/office/powerpoint/2010/main" val="28474660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7286A66-D80B-47AB-836F-EB7C5A33DD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5FE1EB4-CF78-4EA9-91B7-DF3723F9044B}"/>
              </a:ext>
            </a:extLst>
          </p:cNvPr>
          <p:cNvSpPr txBox="1"/>
          <p:nvPr/>
        </p:nvSpPr>
        <p:spPr>
          <a:xfrm>
            <a:off x="1142999" y="492762"/>
            <a:ext cx="1023776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этапы работы с текстом при формировании читательской компетенции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8AD8C15-7B0F-463F-AD0D-D179226DC1A9}"/>
              </a:ext>
            </a:extLst>
          </p:cNvPr>
          <p:cNvSpPr txBox="1"/>
          <p:nvPr/>
        </p:nvSpPr>
        <p:spPr>
          <a:xfrm>
            <a:off x="1719775" y="1879101"/>
            <a:ext cx="8662182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800" b="1" i="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Текстовый </a:t>
            </a:r>
            <a:r>
              <a:rPr lang="ru-RU" sz="2800" b="0" i="0" u="sng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0" i="0" u="sng" dirty="0" err="1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While-reading</a:t>
            </a:r>
            <a:r>
              <a:rPr lang="ru-RU" sz="2800" b="0" i="0" u="sng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800" b="0" i="0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2800" b="1" i="0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800" i="0" u="sng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этапа:</a:t>
            </a:r>
          </a:p>
          <a:p>
            <a:pPr algn="l"/>
            <a:r>
              <a:rPr lang="ru-RU" sz="2800" b="0" i="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понимание текста и формирование его интерпретации у читающего;</a:t>
            </a:r>
          </a:p>
          <a:p>
            <a:pPr algn="l"/>
            <a:r>
              <a:rPr lang="ru-RU" sz="2800" b="0" i="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анализ того, что и как читает обучающийся и насколько хорошо понимает прочитанное</a:t>
            </a:r>
          </a:p>
          <a:p>
            <a:pPr algn="just"/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0920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7286A66-D80B-47AB-836F-EB7C5A33DD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5FE1EB4-CF78-4EA9-91B7-DF3723F9044B}"/>
              </a:ext>
            </a:extLst>
          </p:cNvPr>
          <p:cNvSpPr txBox="1"/>
          <p:nvPr/>
        </p:nvSpPr>
        <p:spPr>
          <a:xfrm>
            <a:off x="1142999" y="492762"/>
            <a:ext cx="1023776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этапы работы с текстом при формировании читательской компетенции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8AD8C15-7B0F-463F-AD0D-D179226DC1A9}"/>
              </a:ext>
            </a:extLst>
          </p:cNvPr>
          <p:cNvSpPr txBox="1"/>
          <p:nvPr/>
        </p:nvSpPr>
        <p:spPr>
          <a:xfrm>
            <a:off x="1719774" y="1879101"/>
            <a:ext cx="9168619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800" b="1" i="0" dirty="0" err="1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Послетекстовый</a:t>
            </a:r>
            <a:r>
              <a:rPr lang="ru-RU" sz="2800" b="1" i="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0" u="sng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(Post- </a:t>
            </a:r>
            <a:r>
              <a:rPr lang="ru-RU" sz="2800" b="0" i="0" u="sng" dirty="0" err="1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reading</a:t>
            </a:r>
            <a:r>
              <a:rPr lang="ru-RU" sz="2800" b="0" i="0" u="sng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l"/>
            <a:endParaRPr lang="ru-RU" sz="2800" b="0" i="0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800" i="0" u="sng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этапа:</a:t>
            </a:r>
          </a:p>
          <a:p>
            <a:pPr algn="l"/>
            <a:r>
              <a:rPr lang="ru-RU" sz="2800" b="1" i="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b="0" i="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проверка понимания прочитанного;</a:t>
            </a:r>
          </a:p>
          <a:p>
            <a:pPr algn="l"/>
            <a:r>
              <a:rPr lang="ru-RU" sz="2800" b="0" i="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контроль формирования умений смыслового чтения;</a:t>
            </a:r>
          </a:p>
          <a:p>
            <a:pPr algn="l"/>
            <a:r>
              <a:rPr lang="ru-RU" sz="2800" b="0" i="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b="0" i="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еализация возможности использования  полученной информации</a:t>
            </a:r>
          </a:p>
          <a:p>
            <a:pPr algn="just"/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6919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7286A66-D80B-47AB-836F-EB7C5A33DD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E121E09-4C5A-4A61-B093-141EC18CC358}"/>
              </a:ext>
            </a:extLst>
          </p:cNvPr>
          <p:cNvSpPr txBox="1"/>
          <p:nvPr/>
        </p:nvSpPr>
        <p:spPr>
          <a:xfrm>
            <a:off x="1533378" y="839096"/>
            <a:ext cx="9875520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Возможные задания</a:t>
            </a:r>
          </a:p>
          <a:p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Предтекстовые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	Познакомьтесь с новыми словами и словосочетаниями.</a:t>
            </a:r>
          </a:p>
          <a:p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	Найдите лишнее слово.</a:t>
            </a:r>
          </a:p>
          <a:p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	Посмотрите на картинки и скажите, о чем будет текст.</a:t>
            </a:r>
          </a:p>
        </p:txBody>
      </p:sp>
    </p:spTree>
    <p:extLst>
      <p:ext uri="{BB962C8B-B14F-4D97-AF65-F5344CB8AC3E}">
        <p14:creationId xmlns:p14="http://schemas.microsoft.com/office/powerpoint/2010/main" val="41059411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7286A66-D80B-47AB-836F-EB7C5A33DD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FA75431-E1FF-4C02-896B-102E7628D77C}"/>
              </a:ext>
            </a:extLst>
          </p:cNvPr>
          <p:cNvSpPr txBox="1"/>
          <p:nvPr/>
        </p:nvSpPr>
        <p:spPr>
          <a:xfrm>
            <a:off x="1083212" y="463622"/>
            <a:ext cx="10424160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Текстовые</a:t>
            </a:r>
          </a:p>
          <a:p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	Соедините слова из текста в выражения.</a:t>
            </a:r>
          </a:p>
          <a:p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	Вставьте пропущенные буквы.</a:t>
            </a:r>
          </a:p>
          <a:p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	Дополните предложения в соответствии с текстом:</a:t>
            </a:r>
          </a:p>
          <a:p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	Ответьте на вопросы </a:t>
            </a:r>
            <a:r>
              <a:rPr lang="ru-RU" sz="360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Yes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или No.</a:t>
            </a:r>
          </a:p>
          <a:p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	Обведите номера предложений, которые соответствуют тексту.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40088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7286A66-D80B-47AB-836F-EB7C5A33DD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AE725AC-EB55-4426-8BA4-0D415BD61B3F}"/>
              </a:ext>
            </a:extLst>
          </p:cNvPr>
          <p:cNvSpPr txBox="1"/>
          <p:nvPr/>
        </p:nvSpPr>
        <p:spPr>
          <a:xfrm>
            <a:off x="1294228" y="602123"/>
            <a:ext cx="9636369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Послетекстовые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36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Дайте название тексту.</a:t>
            </a:r>
          </a:p>
          <a:p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Скажите  по-английски, сколько:</a:t>
            </a:r>
          </a:p>
          <a:p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 году времен года и месяцев;</a:t>
            </a:r>
          </a:p>
          <a:p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 месяцев недель;</a:t>
            </a:r>
          </a:p>
          <a:p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 неделе дней.</a:t>
            </a:r>
          </a:p>
        </p:txBody>
      </p:sp>
    </p:spTree>
    <p:extLst>
      <p:ext uri="{BB962C8B-B14F-4D97-AF65-F5344CB8AC3E}">
        <p14:creationId xmlns:p14="http://schemas.microsoft.com/office/powerpoint/2010/main" val="32550371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7286A66-D80B-47AB-836F-EB7C5A33DD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FEC765D-3BED-4904-8A2B-FCA774DD3E4A}"/>
              </a:ext>
            </a:extLst>
          </p:cNvPr>
          <p:cNvSpPr txBox="1"/>
          <p:nvPr/>
        </p:nvSpPr>
        <p:spPr>
          <a:xfrm>
            <a:off x="672904" y="251432"/>
            <a:ext cx="1084619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Приемы формирования читательской грамотности учащихся: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397A3A1-9D1A-4274-96D5-579B90DDE5C7}"/>
              </a:ext>
            </a:extLst>
          </p:cNvPr>
          <p:cNvSpPr txBox="1"/>
          <p:nvPr/>
        </p:nvSpPr>
        <p:spPr>
          <a:xfrm>
            <a:off x="1185203" y="1451761"/>
            <a:ext cx="61968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	Прием «</a:t>
            </a:r>
            <a:r>
              <a:rPr lang="de-DE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Puzzles». 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C5ED49-36AC-4D83-801A-8DEC9C70EEB1}"/>
              </a:ext>
            </a:extLst>
          </p:cNvPr>
          <p:cNvSpPr txBox="1"/>
          <p:nvPr/>
        </p:nvSpPr>
        <p:spPr>
          <a:xfrm>
            <a:off x="1185203" y="2098949"/>
            <a:ext cx="83808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	</a:t>
            </a:r>
            <a:r>
              <a:rPr lang="en-US" sz="280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«Simple and Complicated questions» 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FAB380-9FA1-4745-94FE-55EAABB976E3}"/>
              </a:ext>
            </a:extLst>
          </p:cNvPr>
          <p:cNvSpPr txBox="1"/>
          <p:nvPr/>
        </p:nvSpPr>
        <p:spPr>
          <a:xfrm>
            <a:off x="1185203" y="2784846"/>
            <a:ext cx="61968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	Прием «</a:t>
            </a:r>
            <a:r>
              <a:rPr lang="de-DE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Remake» 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9351AD9-68C1-4B08-A821-0F5B91D5CCBF}"/>
              </a:ext>
            </a:extLst>
          </p:cNvPr>
          <p:cNvSpPr txBox="1"/>
          <p:nvPr/>
        </p:nvSpPr>
        <p:spPr>
          <a:xfrm>
            <a:off x="1185203" y="3429000"/>
            <a:ext cx="61968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	Прием «</a:t>
            </a:r>
            <a:r>
              <a:rPr lang="de-DE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True /</a:t>
            </a:r>
            <a:r>
              <a:rPr lang="de-DE" sz="280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False</a:t>
            </a:r>
            <a:r>
              <a:rPr lang="de-DE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5CFAAB2-FEA9-449E-A393-CC35ABF8D67E}"/>
              </a:ext>
            </a:extLst>
          </p:cNvPr>
          <p:cNvSpPr txBox="1"/>
          <p:nvPr/>
        </p:nvSpPr>
        <p:spPr>
          <a:xfrm>
            <a:off x="1185203" y="4073154"/>
            <a:ext cx="61968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	Прием «</a:t>
            </a:r>
            <a:r>
              <a:rPr lang="de-DE" sz="280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Missing</a:t>
            </a:r>
            <a:r>
              <a:rPr lang="de-DE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Words»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878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7286A66-D80B-47AB-836F-EB7C5A33DD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FEC765D-3BED-4904-8A2B-FCA774DD3E4A}"/>
              </a:ext>
            </a:extLst>
          </p:cNvPr>
          <p:cNvSpPr txBox="1"/>
          <p:nvPr/>
        </p:nvSpPr>
        <p:spPr>
          <a:xfrm>
            <a:off x="672904" y="2743103"/>
            <a:ext cx="1084619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397A3A1-9D1A-4274-96D5-579B90DDE5C7}"/>
              </a:ext>
            </a:extLst>
          </p:cNvPr>
          <p:cNvSpPr txBox="1"/>
          <p:nvPr/>
        </p:nvSpPr>
        <p:spPr>
          <a:xfrm>
            <a:off x="1185203" y="1451761"/>
            <a:ext cx="61968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C5ED49-36AC-4D83-801A-8DEC9C70EEB1}"/>
              </a:ext>
            </a:extLst>
          </p:cNvPr>
          <p:cNvSpPr txBox="1"/>
          <p:nvPr/>
        </p:nvSpPr>
        <p:spPr>
          <a:xfrm>
            <a:off x="1185203" y="2098949"/>
            <a:ext cx="83808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FAB380-9FA1-4745-94FE-55EAABB976E3}"/>
              </a:ext>
            </a:extLst>
          </p:cNvPr>
          <p:cNvSpPr txBox="1"/>
          <p:nvPr/>
        </p:nvSpPr>
        <p:spPr>
          <a:xfrm>
            <a:off x="1185203" y="2784846"/>
            <a:ext cx="61968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9351AD9-68C1-4B08-A821-0F5B91D5CCBF}"/>
              </a:ext>
            </a:extLst>
          </p:cNvPr>
          <p:cNvSpPr txBox="1"/>
          <p:nvPr/>
        </p:nvSpPr>
        <p:spPr>
          <a:xfrm>
            <a:off x="1185203" y="3429000"/>
            <a:ext cx="61968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5CFAAB2-FEA9-449E-A393-CC35ABF8D67E}"/>
              </a:ext>
            </a:extLst>
          </p:cNvPr>
          <p:cNvSpPr txBox="1"/>
          <p:nvPr/>
        </p:nvSpPr>
        <p:spPr>
          <a:xfrm>
            <a:off x="1185203" y="4073154"/>
            <a:ext cx="61968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9072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7286A66-D80B-47AB-836F-EB7C5A33DD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70BA6BA-BA74-44A8-80A9-6420182C53F7}"/>
              </a:ext>
            </a:extLst>
          </p:cNvPr>
          <p:cNvSpPr txBox="1"/>
          <p:nvPr/>
        </p:nvSpPr>
        <p:spPr>
          <a:xfrm>
            <a:off x="1450258" y="437145"/>
            <a:ext cx="958645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«Функционально грамотный человек – это человек, который способен использовать все постоянно приобретаемые в течение жизни знания, умения и навыки для решения максимально широкого диапазона жизненных задач в различных сферах человеческой деятельности, общения и социальных отношений».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36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r>
              <a:rPr lang="ru-RU" sz="32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А.А. Леонтьев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972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7286A66-D80B-47AB-836F-EB7C5A33DD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6D5F991-8EB3-452E-8A0E-1262BD1F1F38}"/>
              </a:ext>
            </a:extLst>
          </p:cNvPr>
          <p:cNvSpPr txBox="1"/>
          <p:nvPr/>
        </p:nvSpPr>
        <p:spPr>
          <a:xfrm>
            <a:off x="1460089" y="1110649"/>
            <a:ext cx="10235381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Цель функциональной грамотности </a:t>
            </a:r>
          </a:p>
          <a:p>
            <a:pPr algn="just"/>
            <a:r>
              <a:rPr lang="ru-RU" sz="4000" dirty="0">
                <a:solidFill>
                  <a:schemeClr val="accent2">
                    <a:lumMod val="50000"/>
                  </a:schemeClr>
                </a:solidFill>
              </a:rPr>
              <a:t>на уроках английского языка – это умение применить полученные знания на практике, т.е. уметь свободно общаться: говорить, читать и писать на иностранном языке.</a:t>
            </a:r>
          </a:p>
        </p:txBody>
      </p:sp>
    </p:spTree>
    <p:extLst>
      <p:ext uri="{BB962C8B-B14F-4D97-AF65-F5344CB8AC3E}">
        <p14:creationId xmlns:p14="http://schemas.microsoft.com/office/powerpoint/2010/main" val="4127728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7286A66-D80B-47AB-836F-EB7C5A33DD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E2839AA-EE11-4BCB-8357-924A18BECF5C}"/>
              </a:ext>
            </a:extLst>
          </p:cNvPr>
          <p:cNvSpPr txBox="1"/>
          <p:nvPr/>
        </p:nvSpPr>
        <p:spPr>
          <a:xfrm>
            <a:off x="840659" y="737420"/>
            <a:ext cx="10618838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Направления формирования функциональной грамотности:</a:t>
            </a:r>
          </a:p>
          <a:p>
            <a:r>
              <a:rPr lang="ru-RU" sz="4000" dirty="0">
                <a:solidFill>
                  <a:schemeClr val="accent2">
                    <a:lumMod val="50000"/>
                  </a:schemeClr>
                </a:solidFill>
              </a:rPr>
              <a:t>•	математическая грамотность;</a:t>
            </a:r>
          </a:p>
          <a:p>
            <a:r>
              <a:rPr lang="ru-RU" sz="4000" dirty="0">
                <a:solidFill>
                  <a:schemeClr val="accent2">
                    <a:lumMod val="50000"/>
                  </a:schemeClr>
                </a:solidFill>
              </a:rPr>
              <a:t>•	финансовая грамотность;</a:t>
            </a:r>
          </a:p>
          <a:p>
            <a:r>
              <a:rPr lang="ru-RU" sz="4000" dirty="0">
                <a:solidFill>
                  <a:schemeClr val="accent2">
                    <a:lumMod val="50000"/>
                  </a:schemeClr>
                </a:solidFill>
              </a:rPr>
              <a:t>•	естественнонаучная грамотность;</a:t>
            </a:r>
          </a:p>
          <a:p>
            <a:r>
              <a:rPr lang="ru-RU" sz="4000" dirty="0">
                <a:solidFill>
                  <a:schemeClr val="accent2">
                    <a:lumMod val="50000"/>
                  </a:schemeClr>
                </a:solidFill>
              </a:rPr>
              <a:t>•	глобальные компетенции;</a:t>
            </a:r>
          </a:p>
          <a:p>
            <a:r>
              <a:rPr lang="ru-RU" sz="4000" dirty="0">
                <a:solidFill>
                  <a:schemeClr val="accent2">
                    <a:lumMod val="50000"/>
                  </a:schemeClr>
                </a:solidFill>
              </a:rPr>
              <a:t>•	креативное мышление;</a:t>
            </a:r>
          </a:p>
          <a:p>
            <a:r>
              <a:rPr lang="ru-RU" sz="4000" dirty="0">
                <a:solidFill>
                  <a:schemeClr val="accent2">
                    <a:lumMod val="50000"/>
                  </a:schemeClr>
                </a:solidFill>
              </a:rPr>
              <a:t>•	читательская грамотность.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079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7286A66-D80B-47AB-836F-EB7C5A33DD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C15A98E-DE5F-4AF8-B7F1-21C80AFA115C}"/>
              </a:ext>
            </a:extLst>
          </p:cNvPr>
          <p:cNvSpPr txBox="1"/>
          <p:nvPr/>
        </p:nvSpPr>
        <p:spPr>
          <a:xfrm>
            <a:off x="1941342" y="645328"/>
            <a:ext cx="990365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Формирование математической грамотности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C1BAE6-6440-4095-890B-E98A61D3DA75}"/>
              </a:ext>
            </a:extLst>
          </p:cNvPr>
          <p:cNvSpPr txBox="1"/>
          <p:nvPr/>
        </p:nvSpPr>
        <p:spPr>
          <a:xfrm>
            <a:off x="1097282" y="1463041"/>
            <a:ext cx="9903654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 err="1">
                <a:solidFill>
                  <a:schemeClr val="accent2">
                    <a:lumMod val="50000"/>
                  </a:schemeClr>
                </a:solidFill>
              </a:rPr>
              <a:t>Реши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accent2">
                    <a:lumMod val="50000"/>
                  </a:schemeClr>
                </a:solidFill>
              </a:rPr>
              <a:t>примеры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r>
              <a:rPr lang="en-US" sz="3200" b="1" dirty="0" err="1">
                <a:solidFill>
                  <a:schemeClr val="accent2">
                    <a:lumMod val="50000"/>
                  </a:schemeClr>
                </a:solidFill>
              </a:rPr>
              <a:t>Образец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</a:rPr>
              <a:t>: 5+4 = ? Five and four is nine.</a:t>
            </a:r>
          </a:p>
          <a:p>
            <a:endParaRPr lang="en-US" sz="32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3200" dirty="0">
                <a:solidFill>
                  <a:schemeClr val="accent2">
                    <a:lumMod val="50000"/>
                  </a:schemeClr>
                </a:solidFill>
              </a:rPr>
              <a:t>1)11+3 = ?	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	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</a:rPr>
              <a:t>4) 6+8 = ?</a:t>
            </a:r>
          </a:p>
          <a:p>
            <a:r>
              <a:rPr lang="en-US" sz="3200" dirty="0">
                <a:solidFill>
                  <a:schemeClr val="accent2">
                    <a:lumMod val="50000"/>
                  </a:schemeClr>
                </a:solidFill>
              </a:rPr>
              <a:t>2)7+13 = ?	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	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</a:rPr>
              <a:t>5) 4+12 =?</a:t>
            </a:r>
          </a:p>
          <a:p>
            <a:r>
              <a:rPr lang="en-US" sz="3200" dirty="0">
                <a:solidFill>
                  <a:schemeClr val="accent2">
                    <a:lumMod val="50000"/>
                  </a:schemeClr>
                </a:solidFill>
              </a:rPr>
              <a:t>3)8+9 = ?	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	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</a:rPr>
              <a:t>6) 15+2 = 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0863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7286A66-D80B-47AB-836F-EB7C5A33DD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DB9E09C-B137-4965-BE9E-0CE10742F363}"/>
              </a:ext>
            </a:extLst>
          </p:cNvPr>
          <p:cNvSpPr txBox="1"/>
          <p:nvPr/>
        </p:nvSpPr>
        <p:spPr>
          <a:xfrm>
            <a:off x="1055077" y="729734"/>
            <a:ext cx="104944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Формирование естественно-научной грамотности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7617DB-2316-4BB4-835A-7D82F2D3F3FF}"/>
              </a:ext>
            </a:extLst>
          </p:cNvPr>
          <p:cNvSpPr txBox="1"/>
          <p:nvPr/>
        </p:nvSpPr>
        <p:spPr>
          <a:xfrm>
            <a:off x="1181686" y="1905506"/>
            <a:ext cx="10846189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sz="3200" u="sng" dirty="0">
                <a:solidFill>
                  <a:schemeClr val="accent2">
                    <a:lumMod val="50000"/>
                  </a:schemeClr>
                </a:solidFill>
              </a:rPr>
              <a:t>Личностная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 - связанная с самим учащимся, его семьей, друзьями.</a:t>
            </a:r>
          </a:p>
          <a:p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sz="3200" u="sng" dirty="0">
                <a:solidFill>
                  <a:schemeClr val="accent2">
                    <a:lumMod val="50000"/>
                  </a:schemeClr>
                </a:solidFill>
              </a:rPr>
              <a:t>Местная/национальная 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- связанная с проблемами данной местности или страны.</a:t>
            </a:r>
          </a:p>
          <a:p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sz="3200" u="sng" dirty="0">
                <a:solidFill>
                  <a:schemeClr val="accent2">
                    <a:lumMod val="50000"/>
                  </a:schemeClr>
                </a:solidFill>
              </a:rPr>
              <a:t>Глобальная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 - когда рассматриваются явления, происходящие в различных уголках мира.</a:t>
            </a:r>
          </a:p>
        </p:txBody>
      </p:sp>
    </p:spTree>
    <p:extLst>
      <p:ext uri="{BB962C8B-B14F-4D97-AF65-F5344CB8AC3E}">
        <p14:creationId xmlns:p14="http://schemas.microsoft.com/office/powerpoint/2010/main" val="31541800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7286A66-D80B-47AB-836F-EB7C5A33DD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624F5C07-BDB5-4F0F-8369-DDC934CF85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5759264"/>
              </p:ext>
            </p:extLst>
          </p:nvPr>
        </p:nvGraphicFramePr>
        <p:xfrm>
          <a:off x="942535" y="446992"/>
          <a:ext cx="10044334" cy="4114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33918">
                  <a:extLst>
                    <a:ext uri="{9D8B030D-6E8A-4147-A177-3AD203B41FA5}">
                      <a16:colId xmlns:a16="http://schemas.microsoft.com/office/drawing/2014/main" val="4004929157"/>
                    </a:ext>
                  </a:extLst>
                </a:gridCol>
                <a:gridCol w="2307749">
                  <a:extLst>
                    <a:ext uri="{9D8B030D-6E8A-4147-A177-3AD203B41FA5}">
                      <a16:colId xmlns:a16="http://schemas.microsoft.com/office/drawing/2014/main" val="3031330251"/>
                    </a:ext>
                  </a:extLst>
                </a:gridCol>
                <a:gridCol w="2112143">
                  <a:extLst>
                    <a:ext uri="{9D8B030D-6E8A-4147-A177-3AD203B41FA5}">
                      <a16:colId xmlns:a16="http://schemas.microsoft.com/office/drawing/2014/main" val="1329528164"/>
                    </a:ext>
                  </a:extLst>
                </a:gridCol>
                <a:gridCol w="1239190">
                  <a:extLst>
                    <a:ext uri="{9D8B030D-6E8A-4147-A177-3AD203B41FA5}">
                      <a16:colId xmlns:a16="http://schemas.microsoft.com/office/drawing/2014/main" val="3056904180"/>
                    </a:ext>
                  </a:extLst>
                </a:gridCol>
                <a:gridCol w="1675667">
                  <a:extLst>
                    <a:ext uri="{9D8B030D-6E8A-4147-A177-3AD203B41FA5}">
                      <a16:colId xmlns:a16="http://schemas.microsoft.com/office/drawing/2014/main" val="1597381755"/>
                    </a:ext>
                  </a:extLst>
                </a:gridCol>
                <a:gridCol w="1675667">
                  <a:extLst>
                    <a:ext uri="{9D8B030D-6E8A-4147-A177-3AD203B41FA5}">
                      <a16:colId xmlns:a16="http://schemas.microsoft.com/office/drawing/2014/main" val="6386879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lang="en-US" sz="2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Spasskaya</a:t>
                      </a:r>
                      <a:r>
                        <a:rPr lang="en-US" sz="2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Tower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2800" dirty="0"/>
                        <a:t>Big  Ben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13230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r>
                        <a:rPr lang="en-US" sz="3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white, blue and red flag</a:t>
                      </a:r>
                      <a:endParaRPr lang="ru-RU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76152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4)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r>
                        <a:rPr lang="en-US" sz="3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blue, white and red flag</a:t>
                      </a:r>
                      <a:endParaRPr lang="ru-RU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5928704"/>
                  </a:ext>
                </a:extLst>
              </a:tr>
            </a:tbl>
          </a:graphicData>
        </a:graphic>
      </p:graphicFrame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41DD5A02-EED2-48AC-80EF-A6C9368847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3370204"/>
              </p:ext>
            </p:extLst>
          </p:nvPr>
        </p:nvGraphicFramePr>
        <p:xfrm>
          <a:off x="1682847" y="4598867"/>
          <a:ext cx="8826305" cy="1463040"/>
        </p:xfrm>
        <a:graphic>
          <a:graphicData uri="http://schemas.openxmlformats.org/drawingml/2006/table">
            <a:tbl>
              <a:tblPr/>
              <a:tblGrid>
                <a:gridCol w="1012874">
                  <a:extLst>
                    <a:ext uri="{9D8B030D-6E8A-4147-A177-3AD203B41FA5}">
                      <a16:colId xmlns:a16="http://schemas.microsoft.com/office/drawing/2014/main" val="3083005821"/>
                    </a:ext>
                  </a:extLst>
                </a:gridCol>
                <a:gridCol w="2335237">
                  <a:extLst>
                    <a:ext uri="{9D8B030D-6E8A-4147-A177-3AD203B41FA5}">
                      <a16:colId xmlns:a16="http://schemas.microsoft.com/office/drawing/2014/main" val="1454950102"/>
                    </a:ext>
                  </a:extLst>
                </a:gridCol>
                <a:gridCol w="1271954">
                  <a:extLst>
                    <a:ext uri="{9D8B030D-6E8A-4147-A177-3AD203B41FA5}">
                      <a16:colId xmlns:a16="http://schemas.microsoft.com/office/drawing/2014/main" val="3532407152"/>
                    </a:ext>
                  </a:extLst>
                </a:gridCol>
                <a:gridCol w="661181">
                  <a:extLst>
                    <a:ext uri="{9D8B030D-6E8A-4147-A177-3AD203B41FA5}">
                      <a16:colId xmlns:a16="http://schemas.microsoft.com/office/drawing/2014/main" val="918636289"/>
                    </a:ext>
                  </a:extLst>
                </a:gridCol>
                <a:gridCol w="1510324">
                  <a:extLst>
                    <a:ext uri="{9D8B030D-6E8A-4147-A177-3AD203B41FA5}">
                      <a16:colId xmlns:a16="http://schemas.microsoft.com/office/drawing/2014/main" val="3838151050"/>
                    </a:ext>
                  </a:extLst>
                </a:gridCol>
                <a:gridCol w="2034735">
                  <a:extLst>
                    <a:ext uri="{9D8B030D-6E8A-4147-A177-3AD203B41FA5}">
                      <a16:colId xmlns:a16="http://schemas.microsoft.com/office/drawing/2014/main" val="2725333796"/>
                    </a:ext>
                  </a:extLst>
                </a:gridCol>
              </a:tblGrid>
              <a:tr h="1373815"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5)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en-US" sz="280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 birch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endParaRPr lang="en-US" sz="1400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en-US" sz="180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6)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2800" dirty="0" err="1"/>
                        <a:t>the</a:t>
                      </a:r>
                      <a:r>
                        <a:rPr lang="de-DE" sz="2800" dirty="0"/>
                        <a:t> </a:t>
                      </a:r>
                      <a:r>
                        <a:rPr lang="de-DE" sz="2800" dirty="0" err="1"/>
                        <a:t>red</a:t>
                      </a:r>
                      <a:r>
                        <a:rPr lang="de-DE" sz="2800" dirty="0"/>
                        <a:t> </a:t>
                      </a:r>
                      <a:r>
                        <a:rPr lang="de-DE" sz="2800" dirty="0" err="1"/>
                        <a:t>rose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1184840"/>
                  </a:ext>
                </a:extLst>
              </a:tr>
            </a:tbl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2E34A15-16FF-4A55-955E-E0DF4ED248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1169" y="455959"/>
            <a:ext cx="1800663" cy="136562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7B7B991-397E-42E4-9DC2-0DFA5D33CA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07516" y="480577"/>
            <a:ext cx="1219306" cy="136562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07D9850-6021-4FDC-AFC3-77C78F2132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96087" y="2053883"/>
            <a:ext cx="2025746" cy="113526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142F066-0F61-418D-95B1-A6AC1DF0F8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96086" y="3527975"/>
            <a:ext cx="2025746" cy="92057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BA4C779-98C6-4F80-8CEA-E14D2F70181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21169" y="4647605"/>
            <a:ext cx="1561514" cy="120101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C63951C-B151-4DE9-ADAD-4F2E034E7AF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63172" y="4647605"/>
            <a:ext cx="1146147" cy="1201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6505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7286A66-D80B-47AB-836F-EB7C5A33DD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223E9B3-3F0A-48F9-8921-1B67EADDACB0}"/>
              </a:ext>
            </a:extLst>
          </p:cNvPr>
          <p:cNvSpPr txBox="1"/>
          <p:nvPr/>
        </p:nvSpPr>
        <p:spPr>
          <a:xfrm>
            <a:off x="1396218" y="462448"/>
            <a:ext cx="61968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Креативное мышление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887792-F3B1-4F15-B759-0E59E8888796}"/>
              </a:ext>
            </a:extLst>
          </p:cNvPr>
          <p:cNvSpPr txBox="1"/>
          <p:nvPr/>
        </p:nvSpPr>
        <p:spPr>
          <a:xfrm>
            <a:off x="1396218" y="1030431"/>
            <a:ext cx="952031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раздел «Учимся самостоятельно» / «</a:t>
            </a:r>
            <a:r>
              <a:rPr lang="ru-RU" sz="2800" dirty="0" err="1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Do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dirty="0" err="1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it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dirty="0" err="1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on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Your </a:t>
            </a:r>
            <a:r>
              <a:rPr lang="ru-RU" sz="2800" dirty="0" err="1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Own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DEC8287-1553-42AD-9138-080535B3290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4872"/>
          <a:stretch/>
        </p:blipFill>
        <p:spPr>
          <a:xfrm>
            <a:off x="2110154" y="1676762"/>
            <a:ext cx="7484012" cy="4291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406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7286A66-D80B-47AB-836F-EB7C5A33DD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BF82121-F099-4A95-8D0A-2EA31A40040E}"/>
              </a:ext>
            </a:extLst>
          </p:cNvPr>
          <p:cNvSpPr txBox="1"/>
          <p:nvPr/>
        </p:nvSpPr>
        <p:spPr>
          <a:xfrm>
            <a:off x="2039814" y="462448"/>
            <a:ext cx="965043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Формирование читательской грамотности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7E42BC-2900-4A28-BEF0-B3D9C82FF11E}"/>
              </a:ext>
            </a:extLst>
          </p:cNvPr>
          <p:cNvSpPr txBox="1"/>
          <p:nvPr/>
        </p:nvSpPr>
        <p:spPr>
          <a:xfrm>
            <a:off x="1012873" y="1276564"/>
            <a:ext cx="10677378" cy="39168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Владение читательской грамотностью предполагает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следующие умения: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найти доступ к информации и извлечь ее;</a:t>
            </a:r>
            <a:endParaRPr lang="ru-RU" sz="2800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сформировать общее понимание текста; </a:t>
            </a:r>
            <a:endParaRPr lang="ru-RU" sz="2800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 размышлять о содержании и форме текстового сообщения, оценивать его.</a:t>
            </a:r>
            <a:endParaRPr lang="ru-RU" sz="2800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46160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602</Words>
  <Application>Microsoft Office PowerPoint</Application>
  <PresentationFormat>Широкоэкранный</PresentationFormat>
  <Paragraphs>107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19</cp:revision>
  <dcterms:created xsi:type="dcterms:W3CDTF">2023-01-02T13:03:19Z</dcterms:created>
  <dcterms:modified xsi:type="dcterms:W3CDTF">2023-01-02T20:53:36Z</dcterms:modified>
</cp:coreProperties>
</file>