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8" r:id="rId11"/>
    <p:sldId id="269" r:id="rId12"/>
    <p:sldId id="266" r:id="rId13"/>
    <p:sldId id="270" r:id="rId14"/>
    <p:sldId id="267" r:id="rId15"/>
    <p:sldId id="272" r:id="rId16"/>
    <p:sldId id="273" r:id="rId17"/>
    <p:sldId id="274" r:id="rId18"/>
    <p:sldId id="275" r:id="rId19"/>
    <p:sldId id="276" r:id="rId20"/>
    <p:sldId id="279" r:id="rId21"/>
    <p:sldId id="277" r:id="rId22"/>
    <p:sldId id="280" r:id="rId23"/>
    <p:sldId id="278" r:id="rId24"/>
    <p:sldId id="27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A50021"/>
    <a:srgbClr val="FF0000"/>
    <a:srgbClr val="CC5D12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90" d="100"/>
          <a:sy n="90" d="100"/>
        </p:scale>
        <p:origin x="11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21E0-F15C-4FD2-B93C-DAA0A5E9F4CB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2C806-E2FD-4621-A648-B991E5239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986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21E0-F15C-4FD2-B93C-DAA0A5E9F4CB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2C806-E2FD-4621-A648-B991E5239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325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21E0-F15C-4FD2-B93C-DAA0A5E9F4CB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2C806-E2FD-4621-A648-B991E5239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38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21E0-F15C-4FD2-B93C-DAA0A5E9F4CB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2C806-E2FD-4621-A648-B991E5239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063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21E0-F15C-4FD2-B93C-DAA0A5E9F4CB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2C806-E2FD-4621-A648-B991E5239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136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21E0-F15C-4FD2-B93C-DAA0A5E9F4CB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2C806-E2FD-4621-A648-B991E5239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135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21E0-F15C-4FD2-B93C-DAA0A5E9F4CB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2C806-E2FD-4621-A648-B991E5239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271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21E0-F15C-4FD2-B93C-DAA0A5E9F4CB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2C806-E2FD-4621-A648-B991E5239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6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21E0-F15C-4FD2-B93C-DAA0A5E9F4CB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2C806-E2FD-4621-A648-B991E5239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264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21E0-F15C-4FD2-B93C-DAA0A5E9F4CB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2C806-E2FD-4621-A648-B991E5239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7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21E0-F15C-4FD2-B93C-DAA0A5E9F4CB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2C806-E2FD-4621-A648-B991E5239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53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документ 6"/>
          <p:cNvSpPr/>
          <p:nvPr userDrawn="1"/>
        </p:nvSpPr>
        <p:spPr>
          <a:xfrm>
            <a:off x="191069" y="177422"/>
            <a:ext cx="8775510" cy="6387152"/>
          </a:xfrm>
          <a:prstGeom prst="flowChartDocument">
            <a:avLst/>
          </a:prstGeom>
          <a:blipFill dpi="0" rotWithShape="1">
            <a:blip r:embed="rId14">
              <a:alphaModFix amt="58000"/>
              <a:grayscl/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 extrusionH="38100" contourW="44450">
            <a:bevelT w="133350" prst="riblet"/>
            <a:bevelB w="50800"/>
            <a:contourClr>
              <a:srgbClr val="CC5D1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401" y="-71549"/>
            <a:ext cx="2762451" cy="219891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563" y="4090737"/>
            <a:ext cx="2573916" cy="296559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E21E0-F15C-4FD2-B93C-DAA0A5E9F4CB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2C806-E2FD-4621-A648-B991E5239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71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3014" y="463826"/>
            <a:ext cx="8076428" cy="1620155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990000"/>
                </a:solidFill>
                <a:latin typeface="Arial Black" panose="020B0A04020102020204" pitchFamily="34" charset="0"/>
              </a:rPr>
              <a:t>Проект для дошкольников</a:t>
            </a:r>
            <a:br>
              <a:rPr lang="ru-RU" sz="2800" b="1" dirty="0">
                <a:solidFill>
                  <a:srgbClr val="990000"/>
                </a:solidFill>
                <a:latin typeface="Arial Black" panose="020B0A04020102020204" pitchFamily="34" charset="0"/>
              </a:rPr>
            </a:br>
            <a:r>
              <a:rPr lang="ru-RU" sz="2800" b="1" dirty="0">
                <a:solidFill>
                  <a:srgbClr val="990000"/>
                </a:solidFill>
                <a:latin typeface="Arial Black" panose="020B0A04020102020204" pitchFamily="34" charset="0"/>
              </a:rPr>
              <a:t>«Сказка в музыке П. И. Чайковского»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764465"/>
            <a:ext cx="8799441" cy="3324908"/>
          </a:xfrm>
        </p:spPr>
        <p:txBody>
          <a:bodyPr>
            <a:noAutofit/>
          </a:bodyPr>
          <a:lstStyle/>
          <a:p>
            <a:pPr algn="r"/>
            <a:r>
              <a:rPr lang="ru-RU" sz="2000" b="1" dirty="0"/>
              <a:t>                                                                                      </a:t>
            </a: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Выполнили:</a:t>
            </a:r>
          </a:p>
          <a:p>
            <a:pPr algn="r"/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                     Воспитатель – Лаврухина Е.А.</a:t>
            </a:r>
          </a:p>
          <a:p>
            <a:pPr algn="r"/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                                                 Музыкальный руководитель – Буйло Е.В.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E77248-945B-49C6-A634-39F0EAF32D88}"/>
              </a:ext>
            </a:extLst>
          </p:cNvPr>
          <p:cNvSpPr txBox="1"/>
          <p:nvPr/>
        </p:nvSpPr>
        <p:spPr>
          <a:xfrm>
            <a:off x="1272208" y="463826"/>
            <a:ext cx="7527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Центр развития ребенка – детский сад № 10 «Незабудка»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C47D4A-AC7D-4347-B4EA-4615C648E97A}"/>
              </a:ext>
            </a:extLst>
          </p:cNvPr>
          <p:cNvSpPr txBox="1"/>
          <p:nvPr/>
        </p:nvSpPr>
        <p:spPr>
          <a:xfrm>
            <a:off x="3589681" y="6317971"/>
            <a:ext cx="2305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990000"/>
                </a:solidFill>
              </a:rPr>
              <a:t>г. о. Лобня, 2019г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4B80F6D-1DCD-41C8-A3F2-01ED3BC2C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43" y="2236508"/>
            <a:ext cx="3055038" cy="375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091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2ED767-E8CB-4608-96F5-82BC56C267EF}"/>
              </a:ext>
            </a:extLst>
          </p:cNvPr>
          <p:cNvSpPr txBox="1"/>
          <p:nvPr/>
        </p:nvSpPr>
        <p:spPr>
          <a:xfrm>
            <a:off x="1166191" y="331304"/>
            <a:ext cx="75537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A50021"/>
                </a:solidFill>
              </a:rPr>
              <a:t>Слушая музыку из альбома «Времена года» </a:t>
            </a:r>
            <a:r>
              <a:rPr lang="ru-RU" sz="2400" b="1" dirty="0" err="1">
                <a:solidFill>
                  <a:srgbClr val="A50021"/>
                </a:solidFill>
              </a:rPr>
              <a:t>П.И.Чайковского</a:t>
            </a:r>
            <a:r>
              <a:rPr lang="ru-RU" sz="2400" b="1" dirty="0">
                <a:solidFill>
                  <a:srgbClr val="A50021"/>
                </a:solidFill>
              </a:rPr>
              <a:t>, создаем неповторимые пейзажи природы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059DDD-973A-4266-8ED0-CB6C40FF4F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35" y="1416155"/>
            <a:ext cx="1672261" cy="222968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D8E0DE-5705-4920-8127-40C135BB68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217" y="1416155"/>
            <a:ext cx="1770713" cy="236095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8F0C291-6FE7-4490-92DA-446D5F2D71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289" y="1416154"/>
            <a:ext cx="4461734" cy="236095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F6625E0-323A-40DD-8138-492AFA0F7F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307" y="3841439"/>
            <a:ext cx="5081154" cy="268525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CBBABF9-477E-4CFA-BD6A-D087022413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91" y="3853796"/>
            <a:ext cx="3538330" cy="233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844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E2622A2-D362-4B97-AC32-90317FF0DE76}"/>
              </a:ext>
            </a:extLst>
          </p:cNvPr>
          <p:cNvSpPr/>
          <p:nvPr/>
        </p:nvSpPr>
        <p:spPr>
          <a:xfrm>
            <a:off x="768626" y="543340"/>
            <a:ext cx="80440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A50021"/>
                </a:solidFill>
              </a:rPr>
              <a:t>Ознакомление детей с музыкой балета «Щелкунчик»  в исполнении  музыкальных фрагментов : «Марш», «Увертюра», Колыбельная Мари», «Битва», «Вальс снежных хлопьев», «Щелкунчик», «Танец Феи Драже», «Дуэт Мари и Принца»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4EC43A-834D-4C89-8D8B-53A69874D0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21" y="1961315"/>
            <a:ext cx="3881840" cy="221486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7D121D-18A5-450C-85DB-D351DFFD22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991" y="4270713"/>
            <a:ext cx="2910904" cy="228954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ACAF9BF-ABD4-47B9-A90A-CB65F28AE7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161" y="4308053"/>
            <a:ext cx="4309553" cy="221486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E50AF60-D592-480E-8882-241E7A172B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609" y="1866369"/>
            <a:ext cx="2910904" cy="230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171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77DB58-91A4-4ED2-B561-FEBA3E2195CC}"/>
              </a:ext>
            </a:extLst>
          </p:cNvPr>
          <p:cNvSpPr txBox="1"/>
          <p:nvPr/>
        </p:nvSpPr>
        <p:spPr>
          <a:xfrm>
            <a:off x="1020417" y="265043"/>
            <a:ext cx="76597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A50021"/>
                </a:solidFill>
              </a:rPr>
              <a:t>Художественно-эстетическая деятельность «Мой любимый герой из сказки «Щелкунчик»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D942B7A-9DA2-40FE-AB6C-6BC27ECC75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8" t="23188" r="2030"/>
          <a:stretch/>
        </p:blipFill>
        <p:spPr>
          <a:xfrm>
            <a:off x="3525079" y="1206130"/>
            <a:ext cx="4920014" cy="330914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373EE1-C10F-4D90-9D31-F2C4452D4E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8238" y="3670853"/>
            <a:ext cx="3494556" cy="31871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1A63C8-C3AE-4AC8-9C6B-82B8F9A5E6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449" y="967410"/>
            <a:ext cx="2994117" cy="354786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8F1D44-7FBF-429A-8A0F-4C94B56A9D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1796" y="3660963"/>
            <a:ext cx="2994116" cy="3197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62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246146-D6BF-4A6C-B8E9-2B8CE54A42EE}"/>
              </a:ext>
            </a:extLst>
          </p:cNvPr>
          <p:cNvSpPr txBox="1"/>
          <p:nvPr/>
        </p:nvSpPr>
        <p:spPr>
          <a:xfrm>
            <a:off x="1205949" y="251792"/>
            <a:ext cx="74609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990000"/>
                </a:solidFill>
              </a:rPr>
              <a:t>Знакомство с музыкальными инструментами на занятиях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BAF981-9A7E-4BD1-A752-982FD68541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7"/>
          <a:stretch/>
        </p:blipFill>
        <p:spPr>
          <a:xfrm>
            <a:off x="367504" y="1329010"/>
            <a:ext cx="3354742" cy="23894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7694EE-78A4-4046-91D8-F518CBC656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800" y="1329010"/>
            <a:ext cx="2072186" cy="272646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65B210C-EED5-47E3-9F87-0782D77330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540" y="1414354"/>
            <a:ext cx="2911547" cy="236124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B155176-2493-4AE1-9BC0-F04EB073FE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50" y="3843291"/>
            <a:ext cx="2204708" cy="276291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11830EB-726F-4DAC-844A-ABB969411D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016" y="4128608"/>
            <a:ext cx="3174064" cy="243864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5282C97-8734-4323-B4D1-92559240F93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6"/>
          <a:stretch/>
        </p:blipFill>
        <p:spPr>
          <a:xfrm>
            <a:off x="3367233" y="4147531"/>
            <a:ext cx="2204708" cy="225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648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A1B925-B7BF-48C9-862B-AD1DCED42861}"/>
              </a:ext>
            </a:extLst>
          </p:cNvPr>
          <p:cNvSpPr txBox="1"/>
          <p:nvPr/>
        </p:nvSpPr>
        <p:spPr>
          <a:xfrm>
            <a:off x="1855304" y="265043"/>
            <a:ext cx="7063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990000"/>
                </a:solidFill>
              </a:rPr>
              <a:t>Смотрим спектакль «Дюймовочка»</a:t>
            </a:r>
          </a:p>
          <a:p>
            <a:pPr algn="ctr"/>
            <a:r>
              <a:rPr lang="ru-RU" sz="2400" b="1" dirty="0">
                <a:solidFill>
                  <a:srgbClr val="990000"/>
                </a:solidFill>
              </a:rPr>
              <a:t>театр  «Куклы и люди»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0B355C-EEF9-49E9-B6F3-636E5E7B7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453" y="1056852"/>
            <a:ext cx="5380383" cy="36653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36FB207-F3A0-49A3-9470-216ED40235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23" y="3272280"/>
            <a:ext cx="2833953" cy="301198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0D84833-159E-4B07-9D39-3F8690976D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31" y="1057859"/>
            <a:ext cx="2950545" cy="206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071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6CA5AD-752A-4A2C-91D6-E5949029935C}"/>
              </a:ext>
            </a:extLst>
          </p:cNvPr>
          <p:cNvSpPr txBox="1"/>
          <p:nvPr/>
        </p:nvSpPr>
        <p:spPr>
          <a:xfrm>
            <a:off x="1311964" y="278296"/>
            <a:ext cx="7354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990000"/>
                </a:solidFill>
              </a:rPr>
              <a:t>Отрабатываем движения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78582C-AD92-4AE7-B114-C3920538E1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96" y="1123565"/>
            <a:ext cx="7553739" cy="377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044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27C966-A1AB-4D3D-B6A5-B36A1D57217A}"/>
              </a:ext>
            </a:extLst>
          </p:cNvPr>
          <p:cNvSpPr txBox="1"/>
          <p:nvPr/>
        </p:nvSpPr>
        <p:spPr>
          <a:xfrm>
            <a:off x="543338" y="437322"/>
            <a:ext cx="8441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A50021"/>
                </a:solidFill>
              </a:rPr>
              <a:t>Наши выступления «Лобня – мой любимый город»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33DFD0-90B1-4595-A57C-A4AA0EEEA5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7" r="16764" b="6376"/>
          <a:stretch/>
        </p:blipFill>
        <p:spPr>
          <a:xfrm>
            <a:off x="4256147" y="1197227"/>
            <a:ext cx="1823287" cy="239013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B145450-4E8C-4387-AB72-5A7E8C3728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1"/>
          <a:stretch/>
        </p:blipFill>
        <p:spPr>
          <a:xfrm>
            <a:off x="779164" y="1145208"/>
            <a:ext cx="3290956" cy="24941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4D0133B-1781-45F3-81B6-7FD102D5894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6" t="30430" r="5923" b="17596"/>
          <a:stretch/>
        </p:blipFill>
        <p:spPr>
          <a:xfrm>
            <a:off x="1003851" y="3812503"/>
            <a:ext cx="5075583" cy="270395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9A1BD25-5FE2-4CFA-BBB1-B4D7CF6490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80" t="22044" r="16776" b="12231"/>
          <a:stretch/>
        </p:blipFill>
        <p:spPr>
          <a:xfrm>
            <a:off x="6461546" y="1145208"/>
            <a:ext cx="2027584" cy="306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062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E7658C-58EC-484E-A7A8-065EEBF3A0B4}"/>
              </a:ext>
            </a:extLst>
          </p:cNvPr>
          <p:cNvSpPr txBox="1"/>
          <p:nvPr/>
        </p:nvSpPr>
        <p:spPr>
          <a:xfrm>
            <a:off x="1669774" y="212035"/>
            <a:ext cx="7050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990000"/>
                </a:solidFill>
              </a:rPr>
              <a:t>Праздник «Дюймовочка»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7E974F-8349-497A-8EAD-AAD036FE1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78" y="796810"/>
            <a:ext cx="4589845" cy="266540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36C3B82-8622-46E3-B454-36FFC5BCFA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05" y="3735488"/>
            <a:ext cx="4847386" cy="279573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8D089FC-C057-4C8F-B289-8855C0F9B9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923" y="796811"/>
            <a:ext cx="2572607" cy="270727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2FF2DF-9546-4821-952B-451CDBE5FB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254" y="3735487"/>
            <a:ext cx="3281949" cy="279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119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F29F73-D99F-4264-A23A-D69BF0F241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37" y="1189296"/>
            <a:ext cx="2759321" cy="25411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870CBC-9513-4FFD-81C5-9AB208A239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521" y="1189296"/>
            <a:ext cx="4611756" cy="25419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ABB0E8-F21B-4A06-83B3-3A5059F19A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8" t="19225" r="8351"/>
          <a:stretch/>
        </p:blipFill>
        <p:spPr>
          <a:xfrm>
            <a:off x="272231" y="4246956"/>
            <a:ext cx="2831647" cy="20971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0474D5B-E12F-4A5D-8B7D-0EE7CF53F1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89" y="4104459"/>
            <a:ext cx="2460581" cy="23787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77DB512-B5A5-43F4-A9DB-1A93109E97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281" y="4120938"/>
            <a:ext cx="3094528" cy="241217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8BD22CE-C899-4F4E-BE70-278D928DAF60}"/>
              </a:ext>
            </a:extLst>
          </p:cNvPr>
          <p:cNvSpPr txBox="1"/>
          <p:nvPr/>
        </p:nvSpPr>
        <p:spPr>
          <a:xfrm>
            <a:off x="1404730" y="232280"/>
            <a:ext cx="7248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A50021"/>
                </a:solidFill>
              </a:rPr>
              <a:t>Посещение театра «Куклы и Люди» г. Лобня</a:t>
            </a:r>
          </a:p>
          <a:p>
            <a:pPr algn="ctr"/>
            <a:r>
              <a:rPr lang="ru-RU" sz="2000" b="1" dirty="0">
                <a:solidFill>
                  <a:srgbClr val="A50021"/>
                </a:solidFill>
              </a:rPr>
              <a:t>Просмотр спектаклей «</a:t>
            </a:r>
            <a:r>
              <a:rPr lang="ru-RU" sz="2000" b="1" dirty="0" err="1">
                <a:solidFill>
                  <a:srgbClr val="A50021"/>
                </a:solidFill>
              </a:rPr>
              <a:t>Пеппи</a:t>
            </a:r>
            <a:r>
              <a:rPr lang="ru-RU" sz="2000" b="1" dirty="0">
                <a:solidFill>
                  <a:srgbClr val="A50021"/>
                </a:solidFill>
              </a:rPr>
              <a:t> </a:t>
            </a:r>
            <a:r>
              <a:rPr lang="ru-RU" sz="2000" b="1" dirty="0" err="1">
                <a:solidFill>
                  <a:srgbClr val="A50021"/>
                </a:solidFill>
              </a:rPr>
              <a:t>Длинныйчулок</a:t>
            </a:r>
            <a:r>
              <a:rPr lang="ru-RU" sz="2000" b="1" dirty="0">
                <a:solidFill>
                  <a:srgbClr val="A50021"/>
                </a:solidFill>
              </a:rPr>
              <a:t>» и «Ужасная миссис </a:t>
            </a:r>
            <a:r>
              <a:rPr lang="ru-RU" sz="2000" b="1" dirty="0" err="1">
                <a:solidFill>
                  <a:srgbClr val="A50021"/>
                </a:solidFill>
              </a:rPr>
              <a:t>Мэрил</a:t>
            </a:r>
            <a:r>
              <a:rPr lang="ru-RU" sz="2000" b="1" dirty="0">
                <a:solidFill>
                  <a:srgbClr val="A50021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055018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BFDA78-F9B7-452A-8CF0-C4509693A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10" y="1113479"/>
            <a:ext cx="5039168" cy="28353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9F1E69-23C8-4B55-B5E1-498F7ABD8D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95" y="3067353"/>
            <a:ext cx="2835372" cy="28353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D808032-45C1-4CCF-B7DF-41211105054C}"/>
              </a:ext>
            </a:extLst>
          </p:cNvPr>
          <p:cNvSpPr txBox="1"/>
          <p:nvPr/>
        </p:nvSpPr>
        <p:spPr>
          <a:xfrm>
            <a:off x="1285461" y="265044"/>
            <a:ext cx="75007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A50021"/>
                </a:solidFill>
              </a:rPr>
              <a:t>Московский драматический театр на Перовской просмотр спектакля «Царевна – лягушка»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F706272-59D5-4E68-93ED-E124742337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624" y="1113479"/>
            <a:ext cx="2990179" cy="357146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587CBA-20C3-449F-86AF-190DA4A51D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15" y="3427471"/>
            <a:ext cx="2996634" cy="299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781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C11D1F-24DC-4C04-B22C-1CF22385A46A}"/>
              </a:ext>
            </a:extLst>
          </p:cNvPr>
          <p:cNvSpPr txBox="1"/>
          <p:nvPr/>
        </p:nvSpPr>
        <p:spPr>
          <a:xfrm>
            <a:off x="503583" y="622852"/>
            <a:ext cx="848139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 Вид проекта: </a:t>
            </a:r>
            <a:r>
              <a:rPr lang="ru-RU" sz="3200" b="1" i="1" dirty="0">
                <a:solidFill>
                  <a:srgbClr val="A50021"/>
                </a:solidFill>
              </a:rPr>
              <a:t>творческо-познавательный</a:t>
            </a:r>
          </a:p>
          <a:p>
            <a:endParaRPr lang="ru-RU" sz="3200" b="1" i="1" dirty="0">
              <a:solidFill>
                <a:srgbClr val="A50021"/>
              </a:solidFill>
            </a:endParaRPr>
          </a:p>
          <a:p>
            <a:r>
              <a:rPr lang="ru-RU" sz="3600" b="1" dirty="0">
                <a:solidFill>
                  <a:srgbClr val="FF0000"/>
                </a:solidFill>
              </a:rPr>
              <a:t> Продолжительность: </a:t>
            </a:r>
            <a:r>
              <a:rPr lang="ru-RU" sz="3200" b="1" i="1" dirty="0">
                <a:solidFill>
                  <a:srgbClr val="A50021"/>
                </a:solidFill>
              </a:rPr>
              <a:t>долгосрочный</a:t>
            </a:r>
          </a:p>
          <a:p>
            <a:endParaRPr lang="ru-RU" sz="3200" b="1" i="1" dirty="0">
              <a:solidFill>
                <a:srgbClr val="A50021"/>
              </a:solidFill>
            </a:endParaRPr>
          </a:p>
          <a:p>
            <a:r>
              <a:rPr lang="ru-RU" sz="3600" b="1" dirty="0">
                <a:solidFill>
                  <a:srgbClr val="FF0000"/>
                </a:solidFill>
              </a:rPr>
              <a:t> Сроки проведения: </a:t>
            </a:r>
            <a:r>
              <a:rPr lang="ru-RU" sz="3200" b="1" i="1" dirty="0">
                <a:solidFill>
                  <a:srgbClr val="A50021"/>
                </a:solidFill>
              </a:rPr>
              <a:t>сентябрь – декабрь</a:t>
            </a:r>
          </a:p>
          <a:p>
            <a:endParaRPr lang="ru-RU" sz="3200" b="1" i="1" dirty="0">
              <a:solidFill>
                <a:srgbClr val="A50021"/>
              </a:solidFill>
            </a:endParaRPr>
          </a:p>
          <a:p>
            <a:r>
              <a:rPr lang="ru-RU" sz="3600" b="1" dirty="0">
                <a:solidFill>
                  <a:srgbClr val="FF0000"/>
                </a:solidFill>
              </a:rPr>
              <a:t>Участники: </a:t>
            </a:r>
            <a:r>
              <a:rPr lang="ru-RU" sz="3200" b="1" i="1" dirty="0">
                <a:solidFill>
                  <a:srgbClr val="A50021"/>
                </a:solidFill>
              </a:rPr>
              <a:t>дети подготовительной группы, педагоги, </a:t>
            </a:r>
            <a:r>
              <a:rPr lang="ru-RU" sz="3200" b="1" i="1" dirty="0" err="1">
                <a:solidFill>
                  <a:srgbClr val="A50021"/>
                </a:solidFill>
              </a:rPr>
              <a:t>музработник</a:t>
            </a:r>
            <a:r>
              <a:rPr lang="ru-RU" sz="3200" b="1" i="1" dirty="0">
                <a:solidFill>
                  <a:srgbClr val="A50021"/>
                </a:solidFill>
              </a:rPr>
              <a:t> и родители</a:t>
            </a:r>
          </a:p>
        </p:txBody>
      </p:sp>
    </p:spTree>
    <p:extLst>
      <p:ext uri="{BB962C8B-B14F-4D97-AF65-F5344CB8AC3E}">
        <p14:creationId xmlns:p14="http://schemas.microsoft.com/office/powerpoint/2010/main" val="3211783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C24211-D136-47FF-B5BE-31269D9533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9" b="25217"/>
          <a:stretch/>
        </p:blipFill>
        <p:spPr>
          <a:xfrm>
            <a:off x="1423974" y="1043033"/>
            <a:ext cx="2800156" cy="29844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00509F-DBEB-4D7B-BCD6-94CFABC2B4DF}"/>
              </a:ext>
            </a:extLst>
          </p:cNvPr>
          <p:cNvSpPr txBox="1"/>
          <p:nvPr/>
        </p:nvSpPr>
        <p:spPr>
          <a:xfrm>
            <a:off x="1577009" y="212036"/>
            <a:ext cx="71429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A50021"/>
                </a:solidFill>
              </a:rPr>
              <a:t>Детский музыкальный театр им. Наталии Сац</a:t>
            </a:r>
          </a:p>
          <a:p>
            <a:pPr algn="ctr"/>
            <a:r>
              <a:rPr lang="ru-RU" sz="2400" b="1" dirty="0">
                <a:solidFill>
                  <a:srgbClr val="A50021"/>
                </a:solidFill>
              </a:rPr>
              <a:t>спектакль «Дюймовочка»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F4CACEB-62BA-45E4-954D-3CD67FDAD8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277" y="1043033"/>
            <a:ext cx="3813313" cy="38133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216501F-1654-45E5-B317-1E7F1BDBC9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13" y="4187073"/>
            <a:ext cx="5939045" cy="205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8472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699B15-E962-40D0-83FC-A706044EE4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665" y="3266515"/>
            <a:ext cx="2529508" cy="337267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D74529A-D4B6-4764-8072-504D16C37E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565" y="496811"/>
            <a:ext cx="2077279" cy="27697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E52D637-E715-4E5B-A079-F8B9871627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19" y="3427196"/>
            <a:ext cx="2288485" cy="30513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8FE039F-5E48-47DE-A17B-840AA3DB9791}"/>
              </a:ext>
            </a:extLst>
          </p:cNvPr>
          <p:cNvSpPr txBox="1"/>
          <p:nvPr/>
        </p:nvSpPr>
        <p:spPr>
          <a:xfrm>
            <a:off x="3710609" y="377687"/>
            <a:ext cx="4929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Театр кукол им. </a:t>
            </a:r>
            <a:r>
              <a:rPr lang="ru-RU" sz="2400" b="1" dirty="0" err="1">
                <a:solidFill>
                  <a:srgbClr val="C00000"/>
                </a:solidFill>
              </a:rPr>
              <a:t>С.В.Образцова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спектакль «Щелкунчик»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DC7A60-77D4-41D6-A34B-4035EBE242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138" y="1172817"/>
            <a:ext cx="1459149" cy="194504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5F5D850-F294-44CD-98C1-5617F2C33C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713" y="1261691"/>
            <a:ext cx="2303830" cy="161268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FC3458-F4CE-485C-9859-A56ECC7E9FFA}"/>
              </a:ext>
            </a:extLst>
          </p:cNvPr>
          <p:cNvSpPr txBox="1"/>
          <p:nvPr/>
        </p:nvSpPr>
        <p:spPr>
          <a:xfrm>
            <a:off x="2592458" y="3266515"/>
            <a:ext cx="385720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Это просто чудо! Смотрели спектакль с дочкой. Отличная постановка! На сцене – настоящая сказка, в которую погружаешься забывая о реальности. Декорации великолепны.</a:t>
            </a:r>
          </a:p>
          <a:p>
            <a:r>
              <a:rPr lang="ru-RU" b="1" dirty="0"/>
              <a:t>Не ожидала, что дочка будет в таком восторге. После спектакля мы купили куклу-марионетку, она стала любимой игрушкой дочки. Настолько ей понравился кукольный спектакль. Очень рекомендуем.</a:t>
            </a:r>
          </a:p>
        </p:txBody>
      </p:sp>
    </p:spTree>
    <p:extLst>
      <p:ext uri="{BB962C8B-B14F-4D97-AF65-F5344CB8AC3E}">
        <p14:creationId xmlns:p14="http://schemas.microsoft.com/office/powerpoint/2010/main" val="2571199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276035-6F69-4561-B2EC-B696C334C3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6" t="5457" r="3097" b="2883"/>
          <a:stretch/>
        </p:blipFill>
        <p:spPr>
          <a:xfrm>
            <a:off x="913299" y="3263089"/>
            <a:ext cx="3375679" cy="33418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653F4A-4923-447C-A84E-F71294FDB6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333" r="3499" b="3140"/>
          <a:stretch/>
        </p:blipFill>
        <p:spPr>
          <a:xfrm>
            <a:off x="4465984" y="1986277"/>
            <a:ext cx="4417248" cy="44355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D2C865-6E6F-4BCD-8C7F-7B7A0C942117}"/>
              </a:ext>
            </a:extLst>
          </p:cNvPr>
          <p:cNvSpPr txBox="1"/>
          <p:nvPr/>
        </p:nvSpPr>
        <p:spPr>
          <a:xfrm>
            <a:off x="1232452" y="636104"/>
            <a:ext cx="74609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990000"/>
                </a:solidFill>
              </a:rPr>
              <a:t>                             Малый театр </a:t>
            </a:r>
          </a:p>
          <a:p>
            <a:pPr algn="ctr"/>
            <a:r>
              <a:rPr lang="ru-RU" sz="2800" b="1" dirty="0">
                <a:solidFill>
                  <a:srgbClr val="990000"/>
                </a:solidFill>
              </a:rPr>
              <a:t>                                           спектакль «Золушка»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28B50EA-0D0D-4029-8D48-6318E71AE8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90" y="353158"/>
            <a:ext cx="2574488" cy="270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4437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14DB20-5AC9-445B-A1E4-BFFE76151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52" y="1926604"/>
            <a:ext cx="4912379" cy="45207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3D169B-6874-4A72-B0EB-869728DB9E81}"/>
              </a:ext>
            </a:extLst>
          </p:cNvPr>
          <p:cNvSpPr txBox="1"/>
          <p:nvPr/>
        </p:nvSpPr>
        <p:spPr>
          <a:xfrm>
            <a:off x="768626" y="172278"/>
            <a:ext cx="79513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990000"/>
                </a:solidFill>
              </a:rPr>
              <a:t> </a:t>
            </a:r>
            <a:r>
              <a:rPr lang="ru-RU" sz="3600" b="1" dirty="0">
                <a:solidFill>
                  <a:srgbClr val="990000"/>
                </a:solidFill>
              </a:rPr>
              <a:t>Я – актер!!!</a:t>
            </a:r>
          </a:p>
          <a:p>
            <a:pPr algn="ctr"/>
            <a:r>
              <a:rPr lang="ru-RU" sz="2400" b="1" dirty="0">
                <a:solidFill>
                  <a:srgbClr val="990000"/>
                </a:solidFill>
              </a:rPr>
              <a:t>постановка спектакля «Алиса в Стране чудес» театрального кружка «Детвора»</a:t>
            </a:r>
          </a:p>
          <a:p>
            <a:pPr algn="ctr"/>
            <a:r>
              <a:rPr lang="ru-RU" sz="2400" b="1" dirty="0">
                <a:solidFill>
                  <a:srgbClr val="990000"/>
                </a:solidFill>
              </a:rPr>
              <a:t>Марьясов Андрей в роли - пажа</a:t>
            </a:r>
          </a:p>
        </p:txBody>
      </p:sp>
    </p:spTree>
    <p:extLst>
      <p:ext uri="{BB962C8B-B14F-4D97-AF65-F5344CB8AC3E}">
        <p14:creationId xmlns:p14="http://schemas.microsoft.com/office/powerpoint/2010/main" val="27150133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A4B4555-925D-49E3-ABD1-1D088D7D5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16" y="848140"/>
            <a:ext cx="8858284" cy="614244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9ABE54A-A356-4B49-B728-06EEC82569BC}"/>
              </a:ext>
            </a:extLst>
          </p:cNvPr>
          <p:cNvSpPr txBox="1"/>
          <p:nvPr/>
        </p:nvSpPr>
        <p:spPr>
          <a:xfrm>
            <a:off x="675861" y="251791"/>
            <a:ext cx="75007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solidFill>
                  <a:srgbClr val="990000"/>
                </a:solidFill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287591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6FBA199-BEBA-48AA-A803-C012B50092A5}"/>
              </a:ext>
            </a:extLst>
          </p:cNvPr>
          <p:cNvSpPr/>
          <p:nvPr/>
        </p:nvSpPr>
        <p:spPr>
          <a:xfrm>
            <a:off x="768626" y="622853"/>
            <a:ext cx="8030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Актуальность проекта:</a:t>
            </a:r>
            <a:r>
              <a:rPr lang="ru-RU" sz="3600" b="1" dirty="0">
                <a:solidFill>
                  <a:srgbClr val="A50021"/>
                </a:solidFill>
              </a:rPr>
              <a:t> </a:t>
            </a:r>
            <a:r>
              <a:rPr lang="ru-RU" sz="2800" b="1" i="1" dirty="0">
                <a:solidFill>
                  <a:srgbClr val="A50021"/>
                </a:solidFill>
              </a:rPr>
              <a:t>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6942E23-C5B0-4BEE-A2DA-27BA5A991194}"/>
              </a:ext>
            </a:extLst>
          </p:cNvPr>
          <p:cNvSpPr/>
          <p:nvPr/>
        </p:nvSpPr>
        <p:spPr>
          <a:xfrm>
            <a:off x="569843" y="1126435"/>
            <a:ext cx="82296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A50021"/>
                </a:solidFill>
              </a:rPr>
              <a:t>У ребёнка мало знаний и опыта, но его эмоциональный мир необыкновенно ярок и сложен. Он обострённо чувствует добро и зло, фальшь и искренность. Обучение музыке способно сохранить в детях эту свежесть и обострённость чувств. "Каждому ребёнку необходимо, чтобы его ласкали, улыбались ему, любили его и были с ним нежны,- писал известный американский педагог </a:t>
            </a:r>
            <a:r>
              <a:rPr lang="ru-RU" sz="2000" b="1" i="1" dirty="0" err="1">
                <a:solidFill>
                  <a:srgbClr val="A50021"/>
                </a:solidFill>
              </a:rPr>
              <a:t>Б.Спок</a:t>
            </a:r>
            <a:r>
              <a:rPr lang="ru-RU" sz="2000" b="1" i="1" dirty="0">
                <a:solidFill>
                  <a:srgbClr val="A50021"/>
                </a:solidFill>
              </a:rPr>
              <a:t>. — Дети с неразвитой эмоциональной сферой вырастают холодными и замкнутыми". Одним из важнейших средств эмоционального развития становится музыка, для которой язык эмоций родной.   Если ребёнка не воспитать эмоционально, он превратится в робота. Перестанет мечтать, любить и сопереживать.</a:t>
            </a:r>
          </a:p>
          <a:p>
            <a:r>
              <a:rPr lang="ru-RU" sz="2000" b="1" i="1" dirty="0">
                <a:solidFill>
                  <a:srgbClr val="A50021"/>
                </a:solidFill>
              </a:rPr>
              <a:t>Классическая музыка оказывает положительное </a:t>
            </a:r>
          </a:p>
          <a:p>
            <a:r>
              <a:rPr lang="ru-RU" sz="2000" b="1" i="1">
                <a:solidFill>
                  <a:srgbClr val="A50021"/>
                </a:solidFill>
              </a:rPr>
              <a:t>влияние </a:t>
            </a:r>
            <a:r>
              <a:rPr lang="ru-RU" sz="2000" b="1" i="1" dirty="0">
                <a:solidFill>
                  <a:srgbClr val="A50021"/>
                </a:solidFill>
              </a:rPr>
              <a:t>на развитие </a:t>
            </a:r>
            <a:r>
              <a:rPr lang="ru-RU" sz="2000" b="1" i="1">
                <a:solidFill>
                  <a:srgbClr val="A50021"/>
                </a:solidFill>
              </a:rPr>
              <a:t>духовно-эмоциональной </a:t>
            </a:r>
          </a:p>
          <a:p>
            <a:r>
              <a:rPr lang="ru-RU" sz="2000" b="1" i="1">
                <a:solidFill>
                  <a:srgbClr val="A50021"/>
                </a:solidFill>
              </a:rPr>
              <a:t>сферы </a:t>
            </a:r>
            <a:r>
              <a:rPr lang="ru-RU" sz="2000" b="1" i="1" dirty="0">
                <a:solidFill>
                  <a:srgbClr val="A50021"/>
                </a:solidFill>
              </a:rPr>
              <a:t>ребенка</a:t>
            </a:r>
            <a:r>
              <a:rPr lang="ru-RU" sz="2400" b="1" i="1" dirty="0">
                <a:solidFill>
                  <a:srgbClr val="A50021"/>
                </a:solidFill>
              </a:rPr>
              <a:t>.</a:t>
            </a:r>
          </a:p>
          <a:p>
            <a:endParaRPr lang="ru-RU" sz="2400" b="1" i="1" dirty="0">
              <a:solidFill>
                <a:srgbClr val="A50021"/>
              </a:solidFill>
            </a:endParaRPr>
          </a:p>
          <a:p>
            <a:endParaRPr lang="ru-RU" sz="2400" b="1" i="1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992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6FBA199-BEBA-48AA-A803-C012B50092A5}"/>
              </a:ext>
            </a:extLst>
          </p:cNvPr>
          <p:cNvSpPr/>
          <p:nvPr/>
        </p:nvSpPr>
        <p:spPr>
          <a:xfrm>
            <a:off x="768626" y="622853"/>
            <a:ext cx="8030817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Цель:</a:t>
            </a:r>
            <a:r>
              <a:rPr lang="ru-RU" sz="3600" b="1" dirty="0">
                <a:solidFill>
                  <a:srgbClr val="A50021"/>
                </a:solidFill>
              </a:rPr>
              <a:t> </a:t>
            </a:r>
            <a:r>
              <a:rPr lang="ru-RU" sz="2800" b="1" i="1" dirty="0">
                <a:solidFill>
                  <a:srgbClr val="A50021"/>
                </a:solidFill>
              </a:rPr>
              <a:t>Развитие свободной творческой личности ребёнка. Углублённое приобщение к искусству, многообразию художественных образов.</a:t>
            </a:r>
          </a:p>
          <a:p>
            <a:r>
              <a:rPr lang="ru-RU" sz="2800" b="1" i="1" dirty="0">
                <a:solidFill>
                  <a:srgbClr val="A50021"/>
                </a:solidFill>
              </a:rPr>
              <a:t>Знакомство с творчеством Эрнста Гофмана сказкой «Щелкунчик».</a:t>
            </a:r>
          </a:p>
          <a:p>
            <a:r>
              <a:rPr lang="ru-RU" sz="2800" b="1" i="1" dirty="0">
                <a:solidFill>
                  <a:srgbClr val="A50021"/>
                </a:solidFill>
              </a:rPr>
              <a:t>Знакомство с творчеством русского композитора Петра Ильича Чайковского и разными видами искусства. </a:t>
            </a:r>
          </a:p>
          <a:p>
            <a:r>
              <a:rPr lang="ru-RU" sz="2800" b="1" i="1" dirty="0">
                <a:solidFill>
                  <a:srgbClr val="A50021"/>
                </a:solidFill>
              </a:rPr>
              <a:t>Дать представление о таком виде </a:t>
            </a:r>
          </a:p>
          <a:p>
            <a:r>
              <a:rPr lang="ru-RU" sz="2800" b="1" i="1" dirty="0">
                <a:solidFill>
                  <a:srgbClr val="A50021"/>
                </a:solidFill>
              </a:rPr>
              <a:t>искусства как балет.</a:t>
            </a:r>
          </a:p>
        </p:txBody>
      </p:sp>
    </p:spTree>
    <p:extLst>
      <p:ext uri="{BB962C8B-B14F-4D97-AF65-F5344CB8AC3E}">
        <p14:creationId xmlns:p14="http://schemas.microsoft.com/office/powerpoint/2010/main" val="3742006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1133E45-60DC-49B7-88CD-BF1F9110837D}"/>
              </a:ext>
            </a:extLst>
          </p:cNvPr>
          <p:cNvSpPr/>
          <p:nvPr/>
        </p:nvSpPr>
        <p:spPr>
          <a:xfrm>
            <a:off x="808383" y="1060174"/>
            <a:ext cx="752723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Задачи:</a:t>
            </a:r>
            <a:r>
              <a:rPr lang="ru-RU" b="1" dirty="0"/>
              <a:t> </a:t>
            </a:r>
            <a:r>
              <a:rPr lang="ru-RU" sz="2800" b="1" i="1" dirty="0">
                <a:solidFill>
                  <a:srgbClr val="990000"/>
                </a:solidFill>
              </a:rPr>
              <a:t>Развивать творческое воображение и мышление, формировать навыки активного слушания. </a:t>
            </a:r>
          </a:p>
          <a:p>
            <a:r>
              <a:rPr lang="ru-RU" sz="2800" b="1" i="1" dirty="0">
                <a:solidFill>
                  <a:srgbClr val="990000"/>
                </a:solidFill>
              </a:rPr>
              <a:t>Познакомить с творчеством композитора – классика. </a:t>
            </a:r>
          </a:p>
          <a:p>
            <a:r>
              <a:rPr lang="ru-RU" sz="2800" b="1" i="1" dirty="0">
                <a:solidFill>
                  <a:srgbClr val="990000"/>
                </a:solidFill>
              </a:rPr>
              <a:t>Расширить кругозор и музыкальную память.</a:t>
            </a:r>
          </a:p>
        </p:txBody>
      </p:sp>
    </p:spTree>
    <p:extLst>
      <p:ext uri="{BB962C8B-B14F-4D97-AF65-F5344CB8AC3E}">
        <p14:creationId xmlns:p14="http://schemas.microsoft.com/office/powerpoint/2010/main" val="2971834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8E510B3-8B41-487B-BE29-F1DDF3D0CA5D}"/>
              </a:ext>
            </a:extLst>
          </p:cNvPr>
          <p:cNvSpPr/>
          <p:nvPr/>
        </p:nvSpPr>
        <p:spPr>
          <a:xfrm>
            <a:off x="622852" y="622852"/>
            <a:ext cx="812358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   Ход проекта: 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Ознакомление со сказкой Эрнста Гофмана 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« Щелкунчик» с разбором сюжета и просмотром иллюстраций. Просмотр мультфильма.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Слушание музыки к балету </a:t>
            </a:r>
            <a:r>
              <a:rPr lang="ru-RU" sz="2400" b="1" i="1" dirty="0" err="1">
                <a:solidFill>
                  <a:srgbClr val="A50021"/>
                </a:solidFill>
              </a:rPr>
              <a:t>П.И.Чайковского</a:t>
            </a:r>
            <a:r>
              <a:rPr lang="ru-RU" sz="2400" b="1" i="1" dirty="0">
                <a:solidFill>
                  <a:srgbClr val="A50021"/>
                </a:solidFill>
              </a:rPr>
              <a:t> 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« Щелкунчик».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Тематические занятия по данной теме.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Консультации для родителей о пользе чтения и приобщению детей к творчеству разных писателей.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Итоговое мероприятие – Новогодний 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праздник «Щелкунчик»</a:t>
            </a:r>
          </a:p>
        </p:txBody>
      </p:sp>
    </p:spTree>
    <p:extLst>
      <p:ext uri="{BB962C8B-B14F-4D97-AF65-F5344CB8AC3E}">
        <p14:creationId xmlns:p14="http://schemas.microsoft.com/office/powerpoint/2010/main" val="414736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AF0616-1510-4440-8B85-ACD0B5211FDD}"/>
              </a:ext>
            </a:extLst>
          </p:cNvPr>
          <p:cNvSpPr/>
          <p:nvPr/>
        </p:nvSpPr>
        <p:spPr>
          <a:xfrm>
            <a:off x="834887" y="636104"/>
            <a:ext cx="79513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Обеспечение: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Подбор иллюстраций, музыкальное обеспечение, игрушка Щелкунчик, видео материал, сценарии тематических занятий и праздника.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Предполагаемый результат: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Углублённое приобщение к искусству.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 Знакомство с творчеством русских композиторов.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Овладение устойчивыми навыками слушания классической музыки. 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Продукт проекта: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Новогодний праздник в подготовительной </a:t>
            </a:r>
          </a:p>
          <a:p>
            <a:r>
              <a:rPr lang="ru-RU" sz="2400" b="1" i="1" dirty="0">
                <a:solidFill>
                  <a:srgbClr val="A50021"/>
                </a:solidFill>
              </a:rPr>
              <a:t>группе по сказке « Щелкунчик»</a:t>
            </a:r>
          </a:p>
        </p:txBody>
      </p:sp>
    </p:spTree>
    <p:extLst>
      <p:ext uri="{BB962C8B-B14F-4D97-AF65-F5344CB8AC3E}">
        <p14:creationId xmlns:p14="http://schemas.microsoft.com/office/powerpoint/2010/main" val="3240764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5AC15A-01E4-49D7-8893-915CF91CE9B0}"/>
              </a:ext>
            </a:extLst>
          </p:cNvPr>
          <p:cNvSpPr txBox="1"/>
          <p:nvPr/>
        </p:nvSpPr>
        <p:spPr>
          <a:xfrm>
            <a:off x="1322314" y="318053"/>
            <a:ext cx="74903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990000"/>
                </a:solidFill>
              </a:rPr>
              <a:t>   Знакомство с немецким писателем  Э. Гофманом и сказкой «Щелкунчик»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D4973A2-86DD-4D07-94E4-087AB6BFF4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237" y="1149049"/>
            <a:ext cx="2849434" cy="248669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4AEDBE4-D38A-4DE3-BC0C-C8459C43FD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" t="12754" r="2029" b="15362"/>
          <a:stretch/>
        </p:blipFill>
        <p:spPr>
          <a:xfrm>
            <a:off x="4421448" y="3950770"/>
            <a:ext cx="4607619" cy="258917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900182-AE28-4EC3-85F9-0E2981A624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40"/>
          <a:stretch/>
        </p:blipFill>
        <p:spPr>
          <a:xfrm>
            <a:off x="6725258" y="1149049"/>
            <a:ext cx="2179300" cy="23258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C3BCD7-1102-4F7F-8D4B-16AA00A359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32" y="1149049"/>
            <a:ext cx="2853973" cy="243872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466E97F-DFF6-48A2-8567-E80FBECED0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80" b="10534"/>
          <a:stretch/>
        </p:blipFill>
        <p:spPr>
          <a:xfrm>
            <a:off x="140938" y="3950769"/>
            <a:ext cx="4118300" cy="2589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74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09AE84-9756-43C7-9C13-37CC40D38FF4}"/>
              </a:ext>
            </a:extLst>
          </p:cNvPr>
          <p:cNvSpPr txBox="1"/>
          <p:nvPr/>
        </p:nvSpPr>
        <p:spPr>
          <a:xfrm>
            <a:off x="1563756" y="299844"/>
            <a:ext cx="7103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A50021"/>
                </a:solidFill>
              </a:rPr>
              <a:t> Знакомимся с великим русским композитором и классиком - </a:t>
            </a:r>
            <a:r>
              <a:rPr lang="ru-RU" sz="2400" b="1" dirty="0" err="1">
                <a:solidFill>
                  <a:srgbClr val="A50021"/>
                </a:solidFill>
              </a:rPr>
              <a:t>П.И.Чайковским</a:t>
            </a:r>
            <a:endParaRPr lang="ru-RU" sz="2400" b="1" dirty="0">
              <a:solidFill>
                <a:srgbClr val="A5002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B583F7-665A-4A19-B337-A146C65045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4" r="3913" b="24830"/>
          <a:stretch/>
        </p:blipFill>
        <p:spPr>
          <a:xfrm>
            <a:off x="948630" y="3142948"/>
            <a:ext cx="7917073" cy="34152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54D00D-B5C3-4B56-BC40-EE8163B480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2" t="10434" r="8406" b="27537"/>
          <a:stretch/>
        </p:blipFill>
        <p:spPr>
          <a:xfrm>
            <a:off x="641631" y="1139593"/>
            <a:ext cx="3171150" cy="191342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3C67FCA-BE1B-42E5-AE0A-462C0BCB85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513" y="1229528"/>
            <a:ext cx="26289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2225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5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351D8B"/>
      </a:hlink>
      <a:folHlink>
        <a:srgbClr val="731A36"/>
      </a:folHlink>
    </a:clrScheme>
    <a:fontScheme name="Garamond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убление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377</TotalTime>
  <Words>673</Words>
  <Application>Microsoft Office PowerPoint</Application>
  <PresentationFormat>Экран (4:3)</PresentationFormat>
  <Paragraphs>71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Arial Black</vt:lpstr>
      <vt:lpstr>Garamond</vt:lpstr>
      <vt:lpstr>Тема Office</vt:lpstr>
      <vt:lpstr>Проект для дошкольников «Сказка в музыке П. И. Чайковского»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Артём Кулаков</dc:creator>
  <cp:lastModifiedBy>olena.lavruhina@mail.ru</cp:lastModifiedBy>
  <cp:revision>62</cp:revision>
  <dcterms:created xsi:type="dcterms:W3CDTF">2014-07-09T20:02:06Z</dcterms:created>
  <dcterms:modified xsi:type="dcterms:W3CDTF">2023-01-03T02:32:29Z</dcterms:modified>
</cp:coreProperties>
</file>