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57" r:id="rId5"/>
    <p:sldId id="264" r:id="rId6"/>
    <p:sldId id="265" r:id="rId7"/>
    <p:sldId id="266" r:id="rId8"/>
    <p:sldId id="267" r:id="rId9"/>
    <p:sldId id="262" r:id="rId10"/>
    <p:sldId id="268" r:id="rId11"/>
    <p:sldId id="269"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929E7E9-CA49-4A6C-96E3-B64A0B735641}" type="datetimeFigureOut">
              <a:rPr lang="ru-RU" smtClean="0"/>
              <a:t>03.01.2023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929E7E9-CA49-4A6C-96E3-B64A0B735641}" type="datetimeFigureOut">
              <a:rPr lang="ru-RU" smtClean="0"/>
              <a:t>03.01.2023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929E7E9-CA49-4A6C-96E3-B64A0B735641}" type="datetimeFigureOut">
              <a:rPr lang="ru-RU" smtClean="0"/>
              <a:t>03.01.2023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929E7E9-CA49-4A6C-96E3-B64A0B735641}" type="datetimeFigureOut">
              <a:rPr lang="ru-RU" smtClean="0"/>
              <a:t>03.01.2023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929E7E9-CA49-4A6C-96E3-B64A0B735641}" type="datetimeFigureOut">
              <a:rPr lang="ru-RU" smtClean="0"/>
              <a:t>03.01.2023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929E7E9-CA49-4A6C-96E3-B64A0B735641}" type="datetimeFigureOut">
              <a:rPr lang="ru-RU" smtClean="0"/>
              <a:t>03.01.2023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2F39F-D914-4B8B-9BD4-71862F5B617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9E7E9-CA49-4A6C-96E3-B64A0B735641}" type="datetimeFigureOut">
              <a:rPr lang="ru-RU" smtClean="0"/>
              <a:t>03.01.2023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42F39F-D914-4B8B-9BD4-71862F5B617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t>Основные неполадки в работе </a:t>
            </a:r>
            <a:r>
              <a:rPr lang="ru-RU" b="1" dirty="0" smtClean="0"/>
              <a:t>швейных</a:t>
            </a:r>
            <a:r>
              <a:rPr lang="en-US" b="1" dirty="0" smtClean="0"/>
              <a:t> </a:t>
            </a:r>
            <a:r>
              <a:rPr lang="ru-RU" b="1" dirty="0" smtClean="0"/>
              <a:t>машин </a:t>
            </a:r>
            <a:r>
              <a:rPr lang="ru-RU" b="1" dirty="0" smtClean="0"/>
              <a:t>и причины их возникновения </a:t>
            </a:r>
            <a:endParaRPr lang="ru-RU" b="1" dirty="0"/>
          </a:p>
        </p:txBody>
      </p:sp>
      <p:sp>
        <p:nvSpPr>
          <p:cNvPr id="3" name="Подзаголовок 2"/>
          <p:cNvSpPr>
            <a:spLocks noGrp="1"/>
          </p:cNvSpPr>
          <p:nvPr>
            <p:ph type="subTitle" idx="1"/>
          </p:nvPr>
        </p:nvSpPr>
        <p:spPr>
          <a:xfrm>
            <a:off x="2411760" y="5805264"/>
            <a:ext cx="6400800" cy="744488"/>
          </a:xfrm>
        </p:spPr>
        <p:txBody>
          <a:bodyPr>
            <a:normAutofit/>
          </a:bodyPr>
          <a:lstStyle/>
          <a:p>
            <a:r>
              <a:rPr lang="ru-RU" sz="1400" dirty="0" smtClean="0">
                <a:solidFill>
                  <a:schemeClr val="tx1"/>
                </a:solidFill>
              </a:rPr>
              <a:t>Подготовила учитель технологии : Кравченко А.Г , г. </a:t>
            </a:r>
            <a:r>
              <a:rPr lang="ru-RU" sz="1400" smtClean="0">
                <a:solidFill>
                  <a:schemeClr val="tx1"/>
                </a:solidFill>
              </a:rPr>
              <a:t>Комсомольск-на-Амуре, </a:t>
            </a:r>
          </a:p>
          <a:p>
            <a:r>
              <a:rPr lang="ru-RU" sz="1400" smtClean="0">
                <a:solidFill>
                  <a:schemeClr val="tx1"/>
                </a:solidFill>
              </a:rPr>
              <a:t>2022</a:t>
            </a:r>
            <a:endParaRPr lang="ru-RU" sz="14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274638"/>
            <a:ext cx="8229600" cy="6322714"/>
          </a:xfrm>
        </p:spPr>
        <p:txBody>
          <a:bodyPr>
            <a:normAutofit fontScale="77500" lnSpcReduction="20000"/>
          </a:bodyPr>
          <a:lstStyle/>
          <a:p>
            <a:pPr fontAlgn="t"/>
            <a:r>
              <a:rPr lang="ru-RU" b="1" dirty="0"/>
              <a:t>1.</a:t>
            </a:r>
            <a:r>
              <a:rPr lang="ru-RU" dirty="0"/>
              <a:t> Найдите на своей машинке регулятор верхней нити и регулятор нити шпульки.</a:t>
            </a:r>
          </a:p>
          <a:p>
            <a:pPr fontAlgn="t"/>
            <a:r>
              <a:rPr lang="ru-RU" dirty="0"/>
              <a:t>2.  Установите длину стежка, равную 2 миллиметрам. Поверните ручку регулятора верхней нити на 1/4 - 1/2 оборота вправо</a:t>
            </a:r>
          </a:p>
          <a:p>
            <a:pPr fontAlgn="t"/>
            <a:r>
              <a:rPr lang="ru-RU" dirty="0"/>
              <a:t>3. Сложите образец ткани пополам и сделайте машинную строчку в 1 см от края.</a:t>
            </a:r>
          </a:p>
          <a:p>
            <a:r>
              <a:rPr lang="ru-RU" dirty="0"/>
              <a:t>4. Рассмотрите полученную строчку и по ее виду определите характер неполадок в работе швейной машины.</a:t>
            </a:r>
          </a:p>
          <a:p>
            <a:r>
              <a:rPr lang="ru-RU" dirty="0"/>
              <a:t>Если сверху мы видим петли от нижней нити, то у нас слишком велико натяжение игольной нити, и наоборот, если снизу шва мы видим петли, образованные игольной нитью, то надо ослабить натяжение нити </a:t>
            </a:r>
            <a:r>
              <a:rPr lang="ru-RU" dirty="0" smtClean="0"/>
              <a:t>шпульки</a:t>
            </a:r>
            <a:endParaRPr lang="ru-RU" dirty="0"/>
          </a:p>
          <a:p>
            <a:r>
              <a:rPr lang="ru-RU" dirty="0"/>
              <a:t>5. Устраните обнаруженные неполадки.</a:t>
            </a:r>
          </a:p>
          <a:p>
            <a:r>
              <a:rPr lang="ru-RU" dirty="0"/>
              <a:t>6. Выполните пробную строчку на том же образце, рядом с первой строчкой. Сравните строчки.</a:t>
            </a:r>
          </a:p>
          <a:p>
            <a:endParaRPr lang="ru-RU" dirty="0"/>
          </a:p>
        </p:txBody>
      </p:sp>
    </p:spTree>
    <p:extLst>
      <p:ext uri="{BB962C8B-B14F-4D97-AF65-F5344CB8AC3E}">
        <p14:creationId xmlns:p14="http://schemas.microsoft.com/office/powerpoint/2010/main" val="4007950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вопросы: </a:t>
            </a:r>
            <a:br>
              <a:rPr lang="ru-RU" dirty="0"/>
            </a:br>
            <a:endParaRPr lang="ru-RU" dirty="0"/>
          </a:p>
        </p:txBody>
      </p:sp>
      <p:sp>
        <p:nvSpPr>
          <p:cNvPr id="3" name="Объект 2"/>
          <p:cNvSpPr>
            <a:spLocks noGrp="1"/>
          </p:cNvSpPr>
          <p:nvPr>
            <p:ph idx="1"/>
          </p:nvPr>
        </p:nvSpPr>
        <p:spPr/>
        <p:txBody>
          <a:bodyPr/>
          <a:lstStyle/>
          <a:p>
            <a:r>
              <a:rPr lang="ru-RU" dirty="0" smtClean="0"/>
              <a:t>1</a:t>
            </a:r>
            <a:r>
              <a:rPr lang="ru-RU" dirty="0"/>
              <a:t>) Какие неполадки вы обнаружили в швейной машине? </a:t>
            </a:r>
          </a:p>
          <a:p>
            <a:r>
              <a:rPr lang="ru-RU" dirty="0"/>
              <a:t>2) Какова причина, вызвавшая их?</a:t>
            </a:r>
          </a:p>
          <a:p>
            <a:r>
              <a:rPr lang="ru-RU" dirty="0"/>
              <a:t> 3) Как вы устранили обнаруженные неполадки?</a:t>
            </a:r>
          </a:p>
          <a:p>
            <a:endParaRPr lang="ru-RU" dirty="0"/>
          </a:p>
        </p:txBody>
      </p:sp>
    </p:spTree>
    <p:extLst>
      <p:ext uri="{BB962C8B-B14F-4D97-AF65-F5344CB8AC3E}">
        <p14:creationId xmlns:p14="http://schemas.microsoft.com/office/powerpoint/2010/main" val="634177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268760"/>
            <a:ext cx="8229600" cy="217736"/>
          </a:xfrm>
        </p:spPr>
        <p:txBody>
          <a:bodyPr>
            <a:normAutofit fontScale="90000"/>
          </a:bodyPr>
          <a:lstStyle/>
          <a:p>
            <a:r>
              <a:rPr lang="ru-RU" sz="3600" dirty="0"/>
              <a:t>Таблица. Неполадки в швейной машине</a:t>
            </a:r>
            <a:r>
              <a:rPr lang="ru-RU" dirty="0"/>
              <a:t/>
            </a:r>
            <a:br>
              <a:rPr lang="ru-RU" dirty="0"/>
            </a:br>
            <a:endParaRPr lang="ru-RU" dirty="0"/>
          </a:p>
        </p:txBody>
      </p:sp>
      <p:graphicFrame>
        <p:nvGraphicFramePr>
          <p:cNvPr id="6" name="Объект 5"/>
          <p:cNvGraphicFramePr>
            <a:graphicFrameLocks noGrp="1"/>
          </p:cNvGraphicFramePr>
          <p:nvPr>
            <p:ph idx="1"/>
            <p:extLst>
              <p:ext uri="{D42A27DB-BD31-4B8C-83A1-F6EECF244321}">
                <p14:modId xmlns:p14="http://schemas.microsoft.com/office/powerpoint/2010/main" val="3130655349"/>
              </p:ext>
            </p:extLst>
          </p:nvPr>
        </p:nvGraphicFramePr>
        <p:xfrm>
          <a:off x="457200" y="1988841"/>
          <a:ext cx="8229600" cy="4536504"/>
        </p:xfrm>
        <a:graphic>
          <a:graphicData uri="http://schemas.openxmlformats.org/drawingml/2006/table">
            <a:tbl>
              <a:tblPr firstRow="1" firstCol="1" bandRow="1">
                <a:tableStyleId>{3B4B98B0-60AC-42C2-AFA5-B58CD77FA1E5}</a:tableStyleId>
              </a:tblPr>
              <a:tblGrid>
                <a:gridCol w="2743200"/>
                <a:gridCol w="2743200"/>
                <a:gridCol w="2743200"/>
              </a:tblGrid>
              <a:tr h="1512168">
                <a:tc>
                  <a:txBody>
                    <a:bodyPr/>
                    <a:lstStyle/>
                    <a:p>
                      <a:pPr algn="ctr">
                        <a:lnSpc>
                          <a:spcPct val="115000"/>
                        </a:lnSpc>
                        <a:spcAft>
                          <a:spcPts val="975"/>
                        </a:spcAft>
                      </a:pPr>
                      <a:r>
                        <a:rPr lang="ru-RU" sz="2800" dirty="0">
                          <a:effectLst/>
                        </a:rPr>
                        <a:t>Неполадки</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dirty="0">
                          <a:effectLst/>
                        </a:rPr>
                        <a:t>Причины возникновения</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dirty="0">
                          <a:effectLst/>
                        </a:rPr>
                        <a:t>Способ устранения</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2168">
                <a:tc>
                  <a:txBody>
                    <a:bodyPr/>
                    <a:lstStyle/>
                    <a:p>
                      <a:pPr algn="ctr">
                        <a:lnSpc>
                          <a:spcPct val="115000"/>
                        </a:lnSpc>
                        <a:spcAft>
                          <a:spcPts val="975"/>
                        </a:spcAft>
                      </a:pPr>
                      <a:r>
                        <a:rPr lang="ru-RU" sz="2800">
                          <a:effectLst/>
                        </a:rPr>
                        <a:t>___</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a:effectLst/>
                        </a:rPr>
                        <a:t>___</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dirty="0">
                          <a:effectLst/>
                        </a:rPr>
                        <a:t>___</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2168">
                <a:tc>
                  <a:txBody>
                    <a:bodyPr/>
                    <a:lstStyle/>
                    <a:p>
                      <a:pPr algn="ctr">
                        <a:lnSpc>
                          <a:spcPct val="115000"/>
                        </a:lnSpc>
                        <a:spcAft>
                          <a:spcPts val="975"/>
                        </a:spcAft>
                      </a:pPr>
                      <a:r>
                        <a:rPr lang="ru-RU" sz="2800">
                          <a:effectLst/>
                        </a:rPr>
                        <a:t> </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a:effectLst/>
                        </a:rPr>
                        <a:t> </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975"/>
                        </a:spcAft>
                      </a:pPr>
                      <a:r>
                        <a:rPr lang="ru-RU" sz="2800" dirty="0">
                          <a:effectLst/>
                        </a:rPr>
                        <a:t> </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28575" marR="28575" marT="28575" marB="2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51520" y="260648"/>
            <a:ext cx="3888432" cy="4046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smtClean="0"/>
              <a:t>Задание: Заполнить таблицу </a:t>
            </a:r>
            <a:endParaRPr lang="ru-RU" dirty="0"/>
          </a:p>
        </p:txBody>
      </p:sp>
    </p:spTree>
    <p:extLst>
      <p:ext uri="{BB962C8B-B14F-4D97-AF65-F5344CB8AC3E}">
        <p14:creationId xmlns:p14="http://schemas.microsoft.com/office/powerpoint/2010/main" val="3874330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5797" y="548680"/>
            <a:ext cx="8229600" cy="1143000"/>
          </a:xfrm>
        </p:spPr>
        <p:txBody>
          <a:bodyPr>
            <a:normAutofit fontScale="90000"/>
          </a:bodyPr>
          <a:lstStyle/>
          <a:p>
            <a:r>
              <a:rPr lang="ru-RU" b="1" dirty="0"/>
              <a:t>Как найти причину </a:t>
            </a:r>
            <a:r>
              <a:rPr lang="ru-RU" b="1" dirty="0" smtClean="0"/>
              <a:t>не</a:t>
            </a:r>
            <a:r>
              <a:rPr lang="ru-RU" b="1" dirty="0"/>
              <a:t>и</a:t>
            </a:r>
            <a:r>
              <a:rPr lang="ru-RU" b="1" dirty="0" smtClean="0"/>
              <a:t>справности </a:t>
            </a:r>
            <a:r>
              <a:rPr lang="ru-RU" b="1" dirty="0"/>
              <a:t>швейной машины</a:t>
            </a:r>
            <a:br>
              <a:rPr lang="ru-RU" b="1" dirty="0"/>
            </a:br>
            <a:endParaRPr lang="ru-RU" dirty="0"/>
          </a:p>
        </p:txBody>
      </p:sp>
      <p:sp>
        <p:nvSpPr>
          <p:cNvPr id="3" name="Объект 2"/>
          <p:cNvSpPr>
            <a:spLocks noGrp="1"/>
          </p:cNvSpPr>
          <p:nvPr>
            <p:ph idx="1"/>
          </p:nvPr>
        </p:nvSpPr>
        <p:spPr>
          <a:xfrm>
            <a:off x="3871055" y="1724844"/>
            <a:ext cx="4984341" cy="4525963"/>
          </a:xfrm>
        </p:spPr>
        <p:txBody>
          <a:bodyPr>
            <a:normAutofit fontScale="77500" lnSpcReduction="20000"/>
          </a:bodyPr>
          <a:lstStyle/>
          <a:p>
            <a:r>
              <a:rPr lang="ru-RU" dirty="0"/>
              <a:t>Неисправности швейных машин обнаружить можно по внешним признакам. Например, появились пропуски стежков или верхняя нитка начала петлять снизу или швейная машинка начала "стучать" во время работы. Вдруг стала плохо продвигаться ткань или часто ломаться игла и т.д. Намного сложнее определить причину появившихся неисправностей и еще сложнее их </a:t>
            </a:r>
            <a:r>
              <a:rPr lang="ru-RU" dirty="0" smtClean="0"/>
              <a:t>устранить</a:t>
            </a:r>
            <a:endParaRPr lang="ru-RU" dirty="0"/>
          </a:p>
        </p:txBody>
      </p:sp>
      <p:pic>
        <p:nvPicPr>
          <p:cNvPr id="4" name="Рисунок 3" descr="Неисправности швейной машины"/>
          <p:cNvPicPr/>
          <p:nvPr/>
        </p:nvPicPr>
        <p:blipFill>
          <a:blip r:embed="rId2">
            <a:extLst>
              <a:ext uri="{28A0092B-C50C-407E-A947-70E740481C1C}">
                <a14:useLocalDpi xmlns:a14="http://schemas.microsoft.com/office/drawing/2010/main" val="0"/>
              </a:ext>
            </a:extLst>
          </a:blip>
          <a:srcRect/>
          <a:stretch>
            <a:fillRect/>
          </a:stretch>
        </p:blipFill>
        <p:spPr bwMode="auto">
          <a:xfrm>
            <a:off x="460412" y="1484784"/>
            <a:ext cx="3384376" cy="3024336"/>
          </a:xfrm>
          <a:prstGeom prst="rect">
            <a:avLst/>
          </a:prstGeom>
          <a:noFill/>
          <a:ln>
            <a:noFill/>
          </a:ln>
        </p:spPr>
      </p:pic>
    </p:spTree>
    <p:extLst>
      <p:ext uri="{BB962C8B-B14F-4D97-AF65-F5344CB8AC3E}">
        <p14:creationId xmlns:p14="http://schemas.microsoft.com/office/powerpoint/2010/main" val="557193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824" y="274638"/>
            <a:ext cx="5904656" cy="1143000"/>
          </a:xfrm>
        </p:spPr>
        <p:txBody>
          <a:bodyPr>
            <a:normAutofit fontScale="90000"/>
          </a:bodyPr>
          <a:lstStyle/>
          <a:p>
            <a:r>
              <a:rPr lang="ru-RU" dirty="0"/>
              <a:t>На помощь! Моя швейная машинка не работает! </a:t>
            </a:r>
          </a:p>
        </p:txBody>
      </p:sp>
      <p:sp>
        <p:nvSpPr>
          <p:cNvPr id="3" name="Объект 2"/>
          <p:cNvSpPr>
            <a:spLocks noGrp="1"/>
          </p:cNvSpPr>
          <p:nvPr>
            <p:ph idx="1"/>
          </p:nvPr>
        </p:nvSpPr>
        <p:spPr/>
        <p:txBody>
          <a:bodyPr/>
          <a:lstStyle/>
          <a:p>
            <a:endParaRPr lang="ru-RU"/>
          </a:p>
        </p:txBody>
      </p:sp>
      <p:pic>
        <p:nvPicPr>
          <p:cNvPr id="4" name="Рисунок 3" descr="Несложный ремонт швейной машины"/>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6632"/>
            <a:ext cx="2381250" cy="1838325"/>
          </a:xfrm>
          <a:prstGeom prst="rect">
            <a:avLst/>
          </a:prstGeom>
          <a:noFill/>
          <a:ln>
            <a:noFill/>
          </a:ln>
        </p:spPr>
      </p:pic>
      <p:pic>
        <p:nvPicPr>
          <p:cNvPr id="5" name="Рисунок 4" descr="На помощь! Моя швейная машинка не работает! Топ 5 швейных поломок и как их исправить"/>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20399"/>
            <a:ext cx="3610744" cy="3627244"/>
          </a:xfrm>
          <a:prstGeom prst="rect">
            <a:avLst/>
          </a:prstGeom>
          <a:noFill/>
          <a:ln>
            <a:noFill/>
          </a:ln>
        </p:spPr>
      </p:pic>
      <p:pic>
        <p:nvPicPr>
          <p:cNvPr id="7" name="Рисунок 6" descr="https://www.mastera-rukodeliya.ru/media/uploads/2021/07/31/9.jpg"/>
          <p:cNvPicPr/>
          <p:nvPr/>
        </p:nvPicPr>
        <p:blipFill>
          <a:blip r:embed="rId4">
            <a:extLst>
              <a:ext uri="{28A0092B-C50C-407E-A947-70E740481C1C}">
                <a14:useLocalDpi xmlns:a14="http://schemas.microsoft.com/office/drawing/2010/main" val="0"/>
              </a:ext>
            </a:extLst>
          </a:blip>
          <a:srcRect/>
          <a:stretch>
            <a:fillRect/>
          </a:stretch>
        </p:blipFill>
        <p:spPr bwMode="auto">
          <a:xfrm>
            <a:off x="4860033" y="2261438"/>
            <a:ext cx="3826768" cy="3686205"/>
          </a:xfrm>
          <a:prstGeom prst="rect">
            <a:avLst/>
          </a:prstGeom>
          <a:noFill/>
          <a:ln>
            <a:noFill/>
          </a:ln>
        </p:spPr>
      </p:pic>
    </p:spTree>
    <p:extLst>
      <p:ext uri="{BB962C8B-B14F-4D97-AF65-F5344CB8AC3E}">
        <p14:creationId xmlns:p14="http://schemas.microsoft.com/office/powerpoint/2010/main" val="4044559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0142" y="35656"/>
            <a:ext cx="5484689" cy="1143000"/>
          </a:xfrm>
        </p:spPr>
        <p:txBody>
          <a:bodyPr/>
          <a:lstStyle/>
          <a:p>
            <a:r>
              <a:rPr lang="ru-RU" b="1" dirty="0" smtClean="0"/>
              <a:t>Основные неполадки</a:t>
            </a:r>
            <a:endParaRPr lang="ru-RU" b="1" dirty="0"/>
          </a:p>
        </p:txBody>
      </p:sp>
      <p:sp>
        <p:nvSpPr>
          <p:cNvPr id="3" name="Содержимое 2"/>
          <p:cNvSpPr>
            <a:spLocks noGrp="1"/>
          </p:cNvSpPr>
          <p:nvPr>
            <p:ph idx="1"/>
          </p:nvPr>
        </p:nvSpPr>
        <p:spPr>
          <a:xfrm>
            <a:off x="5292079" y="1030670"/>
            <a:ext cx="3682751" cy="5544094"/>
          </a:xfrm>
        </p:spPr>
        <p:txBody>
          <a:bodyPr/>
          <a:lstStyle/>
          <a:p>
            <a:r>
              <a:rPr lang="ru-RU" dirty="0" smtClean="0"/>
              <a:t>Обрыв ниток</a:t>
            </a:r>
          </a:p>
          <a:p>
            <a:r>
              <a:rPr lang="ru-RU" dirty="0" smtClean="0"/>
              <a:t>Пропуск стежков</a:t>
            </a:r>
          </a:p>
          <a:p>
            <a:r>
              <a:rPr lang="ru-RU" dirty="0" smtClean="0"/>
              <a:t>Плохое продвижение материала</a:t>
            </a:r>
          </a:p>
          <a:p>
            <a:r>
              <a:rPr lang="ru-RU" dirty="0" err="1" smtClean="0"/>
              <a:t>Неправильнная</a:t>
            </a:r>
            <a:r>
              <a:rPr lang="ru-RU" dirty="0" smtClean="0"/>
              <a:t> строчка</a:t>
            </a:r>
          </a:p>
          <a:p>
            <a:r>
              <a:rPr lang="ru-RU" dirty="0" smtClean="0"/>
              <a:t>Поломка иглы</a:t>
            </a:r>
            <a:endParaRPr lang="ru-RU" dirty="0"/>
          </a:p>
        </p:txBody>
      </p:sp>
      <p:pic>
        <p:nvPicPr>
          <p:cNvPr id="4" name="Рисунок 3" descr="https://www.mastera-rukodeliya.ru/media/uploads/2021/07/31/3.jpg"/>
          <p:cNvPicPr/>
          <p:nvPr/>
        </p:nvPicPr>
        <p:blipFill>
          <a:blip r:embed="rId2">
            <a:extLst>
              <a:ext uri="{28A0092B-C50C-407E-A947-70E740481C1C}">
                <a14:useLocalDpi xmlns:a14="http://schemas.microsoft.com/office/drawing/2010/main" val="0"/>
              </a:ext>
            </a:extLst>
          </a:blip>
          <a:srcRect/>
          <a:stretch>
            <a:fillRect/>
          </a:stretch>
        </p:blipFill>
        <p:spPr bwMode="auto">
          <a:xfrm>
            <a:off x="87654" y="3780417"/>
            <a:ext cx="3357166" cy="1728192"/>
          </a:xfrm>
          <a:prstGeom prst="rect">
            <a:avLst/>
          </a:prstGeom>
          <a:noFill/>
          <a:ln>
            <a:noFill/>
          </a:ln>
        </p:spPr>
      </p:pic>
      <p:pic>
        <p:nvPicPr>
          <p:cNvPr id="5" name="Рисунок 4" descr="https://www.mastera-rukodeliya.ru/media/uploads/2021/07/31/4.jpg"/>
          <p:cNvPicPr/>
          <p:nvPr/>
        </p:nvPicPr>
        <p:blipFill>
          <a:blip r:embed="rId3">
            <a:extLst>
              <a:ext uri="{28A0092B-C50C-407E-A947-70E740481C1C}">
                <a14:useLocalDpi xmlns:a14="http://schemas.microsoft.com/office/drawing/2010/main" val="0"/>
              </a:ext>
            </a:extLst>
          </a:blip>
          <a:srcRect/>
          <a:stretch>
            <a:fillRect/>
          </a:stretch>
        </p:blipFill>
        <p:spPr bwMode="auto">
          <a:xfrm>
            <a:off x="2119282" y="5040918"/>
            <a:ext cx="3213150" cy="1817082"/>
          </a:xfrm>
          <a:prstGeom prst="rect">
            <a:avLst/>
          </a:prstGeom>
          <a:noFill/>
          <a:ln>
            <a:noFill/>
          </a:ln>
        </p:spPr>
      </p:pic>
      <p:pic>
        <p:nvPicPr>
          <p:cNvPr id="1028" name="Picture 4" descr="https://ds04.infourok.ru/uploads/ex/0b94/000d03e3-51330581/img3.jpg"/>
          <p:cNvPicPr>
            <a:picLocks noChangeAspect="1" noChangeArrowheads="1"/>
          </p:cNvPicPr>
          <p:nvPr/>
        </p:nvPicPr>
        <p:blipFill rotWithShape="1">
          <a:blip r:embed="rId4">
            <a:extLst>
              <a:ext uri="{28A0092B-C50C-407E-A947-70E740481C1C}">
                <a14:useLocalDpi xmlns:a14="http://schemas.microsoft.com/office/drawing/2010/main" val="0"/>
              </a:ext>
            </a:extLst>
          </a:blip>
          <a:srcRect l="8137" t="22387" r="8389" b="13563"/>
          <a:stretch/>
        </p:blipFill>
        <p:spPr bwMode="auto">
          <a:xfrm>
            <a:off x="122400" y="908720"/>
            <a:ext cx="4835700" cy="27828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Регулировка натяжения ниток</a:t>
            </a:r>
            <a:endParaRPr lang="ru-RU" dirty="0"/>
          </a:p>
        </p:txBody>
      </p:sp>
      <p:sp>
        <p:nvSpPr>
          <p:cNvPr id="3" name="Объект 2"/>
          <p:cNvSpPr>
            <a:spLocks noGrp="1"/>
          </p:cNvSpPr>
          <p:nvPr>
            <p:ph idx="1"/>
          </p:nvPr>
        </p:nvSpPr>
        <p:spPr>
          <a:xfrm>
            <a:off x="5292081" y="1628800"/>
            <a:ext cx="3528392" cy="4968552"/>
          </a:xfrm>
        </p:spPr>
        <p:txBody>
          <a:bodyPr/>
          <a:lstStyle/>
          <a:p>
            <a:r>
              <a:rPr lang="ru-RU" dirty="0"/>
              <a:t>Регулятор натяжения верхней нити </a:t>
            </a:r>
            <a:endParaRPr lang="ru-RU" dirty="0" smtClean="0"/>
          </a:p>
          <a:p>
            <a:endParaRPr lang="ru-RU" dirty="0"/>
          </a:p>
          <a:p>
            <a:endParaRPr lang="ru-RU" dirty="0" smtClean="0"/>
          </a:p>
          <a:p>
            <a:r>
              <a:rPr lang="ru-RU" dirty="0"/>
              <a:t>Регулятор натяжения нижней нити </a:t>
            </a:r>
          </a:p>
        </p:txBody>
      </p:sp>
      <p:pic>
        <p:nvPicPr>
          <p:cNvPr id="4" name="Рисунок 3" descr="Натяжение нити"/>
          <p:cNvPicPr/>
          <p:nvPr/>
        </p:nvPicPr>
        <p:blipFill>
          <a:blip r:embed="rId2" cstate="print"/>
          <a:srcRect/>
          <a:stretch>
            <a:fillRect/>
          </a:stretch>
        </p:blipFill>
        <p:spPr bwMode="auto">
          <a:xfrm>
            <a:off x="323528" y="1611660"/>
            <a:ext cx="4824536" cy="4769668"/>
          </a:xfrm>
          <a:prstGeom prst="rect">
            <a:avLst/>
          </a:prstGeom>
          <a:noFill/>
          <a:ln w="9525">
            <a:noFill/>
            <a:miter lim="800000"/>
            <a:headEnd/>
            <a:tailEnd/>
          </a:ln>
        </p:spPr>
      </p:pic>
    </p:spTree>
    <p:extLst>
      <p:ext uri="{BB962C8B-B14F-4D97-AF65-F5344CB8AC3E}">
        <p14:creationId xmlns:p14="http://schemas.microsoft.com/office/powerpoint/2010/main" val="3805191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4960"/>
            <a:ext cx="8229600" cy="1143000"/>
          </a:xfrm>
        </p:spPr>
        <p:txBody>
          <a:bodyPr>
            <a:normAutofit fontScale="90000"/>
          </a:bodyPr>
          <a:lstStyle/>
          <a:p>
            <a:r>
              <a:rPr lang="ru-RU" b="1" dirty="0"/>
              <a:t>Задание: 1</a:t>
            </a:r>
            <a:r>
              <a:rPr lang="ru-RU" dirty="0"/>
              <a:t> Составить </a:t>
            </a:r>
            <a:r>
              <a:rPr lang="ru-RU" dirty="0" err="1"/>
              <a:t>фишбоун</a:t>
            </a:r>
            <a:r>
              <a:rPr lang="ru-RU" dirty="0"/>
              <a:t> по теме неполадки в швейной машине</a:t>
            </a:r>
            <a:br>
              <a:rPr lang="ru-RU" dirty="0"/>
            </a:br>
            <a:endParaRPr lang="ru-RU" dirty="0"/>
          </a:p>
        </p:txBody>
      </p:sp>
      <p:pic>
        <p:nvPicPr>
          <p:cNvPr id="4" name="Объект 3" descr="https://ds02.infourok.ru/uploads/ex/088d/0004273c-385aaf66/img12.jpg"/>
          <p:cNvPicPr>
            <a:picLocks noGrp="1"/>
          </p:cNvPicPr>
          <p:nvPr>
            <p:ph idx="1"/>
          </p:nvPr>
        </p:nvPicPr>
        <p:blipFill rotWithShape="1">
          <a:blip r:embed="rId2" cstate="print">
            <a:extLst>
              <a:ext uri="{28A0092B-C50C-407E-A947-70E740481C1C}">
                <a14:useLocalDpi xmlns:a14="http://schemas.microsoft.com/office/drawing/2010/main" val="0"/>
              </a:ext>
            </a:extLst>
          </a:blip>
          <a:srcRect t="29236" b="18272"/>
          <a:stretch/>
        </p:blipFill>
        <p:spPr bwMode="auto">
          <a:xfrm>
            <a:off x="611560" y="1484784"/>
            <a:ext cx="8075240" cy="44753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92280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Вопросы</a:t>
            </a:r>
            <a:r>
              <a:rPr lang="ru-RU" dirty="0"/>
              <a:t/>
            </a:r>
            <a:br>
              <a:rPr lang="ru-RU" dirty="0"/>
            </a:br>
            <a:endParaRPr lang="ru-RU" dirty="0"/>
          </a:p>
        </p:txBody>
      </p:sp>
      <p:sp>
        <p:nvSpPr>
          <p:cNvPr id="3" name="Объект 2"/>
          <p:cNvSpPr>
            <a:spLocks noGrp="1"/>
          </p:cNvSpPr>
          <p:nvPr>
            <p:ph idx="1"/>
          </p:nvPr>
        </p:nvSpPr>
        <p:spPr>
          <a:xfrm>
            <a:off x="468635" y="1268760"/>
            <a:ext cx="8229600" cy="3845024"/>
          </a:xfrm>
        </p:spPr>
        <p:txBody>
          <a:bodyPr/>
          <a:lstStyle/>
          <a:p>
            <a:pPr marL="0" indent="0">
              <a:buNone/>
            </a:pPr>
            <a:endParaRPr lang="ru-RU" dirty="0"/>
          </a:p>
          <a:p>
            <a:r>
              <a:rPr lang="ru-RU" dirty="0"/>
              <a:t>1. Чем регулируется натяжение верхней и нижней ниток?</a:t>
            </a:r>
          </a:p>
          <a:p>
            <a:r>
              <a:rPr lang="ru-RU" dirty="0"/>
              <a:t>2. Какая строчка называется неправильной?</a:t>
            </a:r>
          </a:p>
          <a:p>
            <a:r>
              <a:rPr lang="ru-RU" dirty="0"/>
              <a:t>3. Как исправить строчки с </a:t>
            </a:r>
            <a:r>
              <a:rPr lang="ru-RU" dirty="0" err="1"/>
              <a:t>петлянием</a:t>
            </a:r>
            <a:r>
              <a:rPr lang="ru-RU" dirty="0"/>
              <a:t> сверху или снизу?</a:t>
            </a:r>
          </a:p>
          <a:p>
            <a:endParaRPr lang="ru-RU" dirty="0"/>
          </a:p>
        </p:txBody>
      </p:sp>
    </p:spTree>
    <p:extLst>
      <p:ext uri="{BB962C8B-B14F-4D97-AF65-F5344CB8AC3E}">
        <p14:creationId xmlns:p14="http://schemas.microsoft.com/office/powerpoint/2010/main" val="11174188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Практическая часть</a:t>
            </a:r>
            <a:r>
              <a:rPr lang="ru-RU" dirty="0"/>
              <a:t/>
            </a:r>
            <a:br>
              <a:rPr lang="ru-RU" dirty="0"/>
            </a:br>
            <a:endParaRPr lang="ru-RU" dirty="0"/>
          </a:p>
        </p:txBody>
      </p:sp>
      <p:sp>
        <p:nvSpPr>
          <p:cNvPr id="3" name="Объект 2"/>
          <p:cNvSpPr>
            <a:spLocks noGrp="1"/>
          </p:cNvSpPr>
          <p:nvPr>
            <p:ph idx="1"/>
          </p:nvPr>
        </p:nvSpPr>
        <p:spPr/>
        <p:txBody>
          <a:bodyPr/>
          <a:lstStyle/>
          <a:p>
            <a:r>
              <a:rPr lang="ru-RU" b="1" dirty="0"/>
              <a:t>Задание: 2</a:t>
            </a:r>
            <a:r>
              <a:rPr lang="ru-RU" dirty="0"/>
              <a:t> </a:t>
            </a:r>
            <a:endParaRPr lang="ru-RU" dirty="0" smtClean="0"/>
          </a:p>
          <a:p>
            <a:r>
              <a:rPr lang="ru-RU" dirty="0" smtClean="0"/>
              <a:t>Установить </a:t>
            </a:r>
            <a:r>
              <a:rPr lang="ru-RU" dirty="0"/>
              <a:t>нужную длину стежка и отрегулировать качество строчки</a:t>
            </a:r>
          </a:p>
          <a:p>
            <a:endParaRPr lang="ru-RU" dirty="0"/>
          </a:p>
        </p:txBody>
      </p:sp>
    </p:spTree>
    <p:extLst>
      <p:ext uri="{BB962C8B-B14F-4D97-AF65-F5344CB8AC3E}">
        <p14:creationId xmlns:p14="http://schemas.microsoft.com/office/powerpoint/2010/main" val="1797898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Правила регулирования нити </a:t>
            </a:r>
            <a:endParaRPr lang="ru-RU" dirty="0"/>
          </a:p>
        </p:txBody>
      </p:sp>
      <p:pic>
        <p:nvPicPr>
          <p:cNvPr id="4" name="Объект 3" descr="https://www.mastera-rukodeliya.ru/media/uploads/2021/07/31/1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3784" y="1417638"/>
            <a:ext cx="6936432" cy="4824536"/>
          </a:xfrm>
          <a:prstGeom prst="rect">
            <a:avLst/>
          </a:prstGeom>
          <a:noFill/>
          <a:ln>
            <a:noFill/>
          </a:ln>
        </p:spPr>
      </p:pic>
    </p:spTree>
    <p:extLst>
      <p:ext uri="{BB962C8B-B14F-4D97-AF65-F5344CB8AC3E}">
        <p14:creationId xmlns:p14="http://schemas.microsoft.com/office/powerpoint/2010/main" val="317185166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348</Words>
  <Application>Microsoft Office PowerPoint</Application>
  <PresentationFormat>Экран (4:3)</PresentationFormat>
  <Paragraphs>49</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Times New Roman</vt:lpstr>
      <vt:lpstr>Тема Office</vt:lpstr>
      <vt:lpstr>Основные неполадки в работе швейных машин и причины их возникновения </vt:lpstr>
      <vt:lpstr>Как найти причину неисправности швейной машины </vt:lpstr>
      <vt:lpstr>На помощь! Моя швейная машинка не работает! </vt:lpstr>
      <vt:lpstr>Основные неполадки</vt:lpstr>
      <vt:lpstr>Регулировка натяжения ниток</vt:lpstr>
      <vt:lpstr>Задание: 1 Составить фишбоун по теме неполадки в швейной машине </vt:lpstr>
      <vt:lpstr>Вопросы </vt:lpstr>
      <vt:lpstr>Практическая часть </vt:lpstr>
      <vt:lpstr>Правила регулирования нити </vt:lpstr>
      <vt:lpstr>Презентация PowerPoint</vt:lpstr>
      <vt:lpstr>вопросы:  </vt:lpstr>
      <vt:lpstr>Таблица. Неполадки в швейной машине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неполадки в работе швейных и причины их возникновения</dc:title>
  <dc:creator>User</dc:creator>
  <cp:lastModifiedBy>kms</cp:lastModifiedBy>
  <cp:revision>9</cp:revision>
  <dcterms:created xsi:type="dcterms:W3CDTF">2017-02-09T12:32:17Z</dcterms:created>
  <dcterms:modified xsi:type="dcterms:W3CDTF">2023-01-03T05:59:47Z</dcterms:modified>
</cp:coreProperties>
</file>