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80" r:id="rId3"/>
    <p:sldId id="281" r:id="rId4"/>
    <p:sldId id="274" r:id="rId5"/>
    <p:sldId id="297" r:id="rId6"/>
    <p:sldId id="298" r:id="rId7"/>
    <p:sldId id="299" r:id="rId8"/>
    <p:sldId id="282" r:id="rId9"/>
    <p:sldId id="275" r:id="rId10"/>
    <p:sldId id="283" r:id="rId11"/>
    <p:sldId id="285" r:id="rId12"/>
    <p:sldId id="278" r:id="rId13"/>
    <p:sldId id="287" r:id="rId14"/>
    <p:sldId id="256" r:id="rId15"/>
    <p:sldId id="273" r:id="rId16"/>
    <p:sldId id="286" r:id="rId17"/>
    <p:sldId id="279" r:id="rId18"/>
    <p:sldId id="290" r:id="rId19"/>
    <p:sldId id="292" r:id="rId20"/>
    <p:sldId id="291" r:id="rId21"/>
    <p:sldId id="296" r:id="rId22"/>
    <p:sldId id="276" r:id="rId23"/>
    <p:sldId id="277" r:id="rId24"/>
    <p:sldId id="289" r:id="rId25"/>
    <p:sldId id="284" r:id="rId26"/>
    <p:sldId id="288" r:id="rId27"/>
    <p:sldId id="293" r:id="rId28"/>
    <p:sldId id="294" r:id="rId29"/>
    <p:sldId id="295" r:id="rId30"/>
    <p:sldId id="259" r:id="rId31"/>
    <p:sldId id="267" r:id="rId32"/>
    <p:sldId id="268" r:id="rId33"/>
    <p:sldId id="257" r:id="rId34"/>
    <p:sldId id="258" r:id="rId35"/>
    <p:sldId id="260" r:id="rId36"/>
    <p:sldId id="261" r:id="rId37"/>
    <p:sldId id="262" r:id="rId38"/>
    <p:sldId id="263" r:id="rId39"/>
    <p:sldId id="265" r:id="rId40"/>
    <p:sldId id="264" r:id="rId41"/>
    <p:sldId id="266" r:id="rId42"/>
    <p:sldId id="269" r:id="rId43"/>
    <p:sldId id="270" r:id="rId44"/>
    <p:sldId id="271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B1C9"/>
    <a:srgbClr val="7D6168"/>
    <a:srgbClr val="85448C"/>
    <a:srgbClr val="7A646E"/>
    <a:srgbClr val="7D607E"/>
    <a:srgbClr val="585FEA"/>
    <a:srgbClr val="79AF01"/>
    <a:srgbClr val="AF6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98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862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113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654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808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820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24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471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783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57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016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655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313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52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05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47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D2FE22A-E26D-42F7-AA8F-A2361EBBAB69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679F55-00E6-4AEB-819F-889937C0C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06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vip.1obraz.ru/#/document/99/557309575/XA00M6A2MF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716245662_456239089" TargetMode="External"/><Relationship Id="rId2" Type="http://schemas.openxmlformats.org/officeDocument/2006/relationships/hyperlink" Target="https://clck.ru/32JZL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s.google.com/spreadsheets/d/1TBLGWOIuUFcmUuPen7s3YMdyj3dr-vg99JHP-LPtqzY/edit#gid=0&amp;range=G12" TargetMode="External"/><Relationship Id="rId5" Type="http://schemas.openxmlformats.org/officeDocument/2006/relationships/hyperlink" Target="https://vk.com/video716245662_456239125" TargetMode="External"/><Relationship Id="rId4" Type="http://schemas.openxmlformats.org/officeDocument/2006/relationships/hyperlink" Target="https://docs.google.com/spreadsheets/d/1TBLGWOIuUFcmUuPen7s3YMdyj3dr-vg99JHP-LPtqzY/edit#gid=0&amp;range=G9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512B0421-169A-4E6C-A5E9-EA4BDFE24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82" y="654518"/>
            <a:ext cx="10939157" cy="5592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045282E-8B89-40B2-AC42-2FF498A02F37}"/>
              </a:ext>
            </a:extLst>
          </p:cNvPr>
          <p:cNvSpPr/>
          <p:nvPr/>
        </p:nvSpPr>
        <p:spPr>
          <a:xfrm>
            <a:off x="4020150" y="933651"/>
            <a:ext cx="7279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Open Sans"/>
              </a:rPr>
              <a:t>Смотри на каждую утреннюю зарю, как  на свою жизнь. Пусть  каждая  из  этих  кратких  жизней будет  отмечена  каким-нибудь  добрым  </a:t>
            </a:r>
            <a:r>
              <a:rPr lang="ru-RU" sz="2400" dirty="0" err="1">
                <a:solidFill>
                  <a:srgbClr val="FF0000"/>
                </a:solidFill>
                <a:latin typeface="Open Sans"/>
              </a:rPr>
              <a:t>поступ</a:t>
            </a:r>
            <a:r>
              <a:rPr lang="ru-RU" sz="2400" dirty="0">
                <a:solidFill>
                  <a:srgbClr val="FF0000"/>
                </a:solidFill>
                <a:latin typeface="Open Sans"/>
              </a:rPr>
              <a:t>-ком, какой-нибудь  победой  над  собой  или </a:t>
            </a:r>
            <a:r>
              <a:rPr lang="ru-RU" sz="2400" u="sng" dirty="0">
                <a:solidFill>
                  <a:srgbClr val="FF0000"/>
                </a:solidFill>
                <a:latin typeface="Open Sans"/>
              </a:rPr>
              <a:t>приобретённым  знанием</a:t>
            </a:r>
            <a:endParaRPr lang="ru-RU" sz="24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828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A83FD7-F846-4610-8D18-D91E6BD9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41" y="633418"/>
            <a:ext cx="10617692" cy="559116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5ADC3-B455-496F-8CFC-F464C1EF1922}"/>
              </a:ext>
            </a:extLst>
          </p:cNvPr>
          <p:cNvSpPr/>
          <p:nvPr/>
        </p:nvSpPr>
        <p:spPr>
          <a:xfrm>
            <a:off x="4617866" y="985422"/>
            <a:ext cx="362505" cy="3817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4500C2-A09C-444B-AB56-E2500B8E8D17}"/>
              </a:ext>
            </a:extLst>
          </p:cNvPr>
          <p:cNvSpPr/>
          <p:nvPr/>
        </p:nvSpPr>
        <p:spPr>
          <a:xfrm>
            <a:off x="7937375" y="994300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130EB1-6C19-4595-8F11-B2C5B6841E96}"/>
              </a:ext>
            </a:extLst>
          </p:cNvPr>
          <p:cNvSpPr/>
          <p:nvPr/>
        </p:nvSpPr>
        <p:spPr>
          <a:xfrm>
            <a:off x="1251748" y="3520665"/>
            <a:ext cx="319597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9FEACC-D6E2-468D-8CAE-83C793FCB16F}"/>
              </a:ext>
            </a:extLst>
          </p:cNvPr>
          <p:cNvSpPr/>
          <p:nvPr/>
        </p:nvSpPr>
        <p:spPr>
          <a:xfrm>
            <a:off x="1225117" y="967667"/>
            <a:ext cx="390618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44B7FF-3F4D-46E1-94E8-8155CAD249DC}"/>
              </a:ext>
            </a:extLst>
          </p:cNvPr>
          <p:cNvSpPr/>
          <p:nvPr/>
        </p:nvSpPr>
        <p:spPr>
          <a:xfrm>
            <a:off x="7937375" y="3519997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4C8FEA-BCD2-47B9-831E-C10EC9D635E6}"/>
              </a:ext>
            </a:extLst>
          </p:cNvPr>
          <p:cNvSpPr/>
          <p:nvPr/>
        </p:nvSpPr>
        <p:spPr>
          <a:xfrm>
            <a:off x="129613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CE43F3-0481-434D-9761-0F3F05D502E9}"/>
              </a:ext>
            </a:extLst>
          </p:cNvPr>
          <p:cNvSpPr/>
          <p:nvPr/>
        </p:nvSpPr>
        <p:spPr>
          <a:xfrm>
            <a:off x="465337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CAFB938-856D-4EEC-B22F-7EE7AF3F6B66}"/>
              </a:ext>
            </a:extLst>
          </p:cNvPr>
          <p:cNvSpPr/>
          <p:nvPr/>
        </p:nvSpPr>
        <p:spPr>
          <a:xfrm>
            <a:off x="7937375" y="1451833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72F4B67-F58B-492C-9ADB-A8B5ACA034D8}"/>
              </a:ext>
            </a:extLst>
          </p:cNvPr>
          <p:cNvSpPr/>
          <p:nvPr/>
        </p:nvSpPr>
        <p:spPr>
          <a:xfrm>
            <a:off x="1259887" y="39929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A84F74D-7B8E-46BC-80F1-D0D5B07BE688}"/>
              </a:ext>
            </a:extLst>
          </p:cNvPr>
          <p:cNvSpPr/>
          <p:nvPr/>
        </p:nvSpPr>
        <p:spPr>
          <a:xfrm>
            <a:off x="4617865" y="4000392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E5C694E-22D1-4ABF-87CC-B1E6F4F243F4}"/>
              </a:ext>
            </a:extLst>
          </p:cNvPr>
          <p:cNvSpPr/>
          <p:nvPr/>
        </p:nvSpPr>
        <p:spPr>
          <a:xfrm>
            <a:off x="7937375" y="39787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BC07AAC-D6D3-4D58-A060-CB0665BB27B9}"/>
              </a:ext>
            </a:extLst>
          </p:cNvPr>
          <p:cNvSpPr/>
          <p:nvPr/>
        </p:nvSpPr>
        <p:spPr>
          <a:xfrm>
            <a:off x="8245653" y="4352486"/>
            <a:ext cx="2576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притча связана с ситуациями?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2805172-05E7-46C4-B381-767A4DA236F5}"/>
              </a:ext>
            </a:extLst>
          </p:cNvPr>
          <p:cNvSpPr/>
          <p:nvPr/>
        </p:nvSpPr>
        <p:spPr>
          <a:xfrm>
            <a:off x="1510462" y="1674118"/>
            <a:ext cx="2576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ошибки допущены в каждой ситуации? (назвать кратко)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92B2D2-AD30-4832-8313-D9F3B63FE579}"/>
              </a:ext>
            </a:extLst>
          </p:cNvPr>
          <p:cNvSpPr/>
          <p:nvPr/>
        </p:nvSpPr>
        <p:spPr>
          <a:xfrm>
            <a:off x="8104571" y="1721935"/>
            <a:ext cx="2576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кроются истоки этих ошибок?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0EDC527-81A0-4ED0-87BB-340295FB9AE6}"/>
              </a:ext>
            </a:extLst>
          </p:cNvPr>
          <p:cNvSpPr/>
          <p:nvPr/>
        </p:nvSpPr>
        <p:spPr>
          <a:xfrm>
            <a:off x="4813695" y="1607695"/>
            <a:ext cx="2576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Каковы причины  этих ошибок? (назвать кратко и точно)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7818F23-71BB-4BED-A5AE-2F781AA10FA3}"/>
              </a:ext>
            </a:extLst>
          </p:cNvPr>
          <p:cNvSpPr/>
          <p:nvPr/>
        </p:nvSpPr>
        <p:spPr>
          <a:xfrm>
            <a:off x="1433260" y="4315852"/>
            <a:ext cx="25769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отношение эти ситуации имеют к   НШ?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1B78DD5-802F-4B81-8D76-464D94FD25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1" t="8356" r="37091" b="11096"/>
          <a:stretch/>
        </p:blipFill>
        <p:spPr bwMode="auto">
          <a:xfrm>
            <a:off x="5307648" y="4142671"/>
            <a:ext cx="1505678" cy="142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628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9C0818-7A80-4A8F-8C77-63C58E46BF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574" t="52947" r="14222" b="23881"/>
          <a:stretch/>
        </p:blipFill>
        <p:spPr>
          <a:xfrm>
            <a:off x="2438400" y="810159"/>
            <a:ext cx="7315200" cy="52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8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EDE48B7-E9FA-4AA9-B3DF-2C063FC61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3" y="636695"/>
            <a:ext cx="10555549" cy="558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B22FECB-5EDC-4525-ADAD-323ED5F63270}"/>
              </a:ext>
            </a:extLst>
          </p:cNvPr>
          <p:cNvSpPr/>
          <p:nvPr/>
        </p:nvSpPr>
        <p:spPr>
          <a:xfrm>
            <a:off x="5434613" y="4465469"/>
            <a:ext cx="1481091" cy="5237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D411E11-6BF6-485E-BFBB-4CE7623F7140}"/>
              </a:ext>
            </a:extLst>
          </p:cNvPr>
          <p:cNvSpPr/>
          <p:nvPr/>
        </p:nvSpPr>
        <p:spPr>
          <a:xfrm>
            <a:off x="5291255" y="4459416"/>
            <a:ext cx="21040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ФИНАНСОВАЯ</a:t>
            </a:r>
          </a:p>
          <a:p>
            <a:pPr algn="ctr"/>
            <a:r>
              <a:rPr lang="ru-RU" sz="11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ГРАМОТНОСТЬ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44C19B74-DF50-4F9A-B65C-CDE4ADEC3D74}"/>
              </a:ext>
            </a:extLst>
          </p:cNvPr>
          <p:cNvSpPr/>
          <p:nvPr/>
        </p:nvSpPr>
        <p:spPr>
          <a:xfrm>
            <a:off x="9307629" y="3726138"/>
            <a:ext cx="365969" cy="1263112"/>
          </a:xfrm>
          <a:custGeom>
            <a:avLst/>
            <a:gdLst>
              <a:gd name="connsiteX0" fmla="*/ 365969 w 365969"/>
              <a:gd name="connsiteY0" fmla="*/ 0 h 1263112"/>
              <a:gd name="connsiteX1" fmla="*/ 46373 w 365969"/>
              <a:gd name="connsiteY1" fmla="*/ 1127464 h 1263112"/>
              <a:gd name="connsiteX2" fmla="*/ 1984 w 365969"/>
              <a:gd name="connsiteY2" fmla="*/ 1242874 h 1263112"/>
              <a:gd name="connsiteX3" fmla="*/ 1984 w 365969"/>
              <a:gd name="connsiteY3" fmla="*/ 1242874 h 126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69" h="1263112">
                <a:moveTo>
                  <a:pt x="365969" y="0"/>
                </a:moveTo>
                <a:cubicBezTo>
                  <a:pt x="236503" y="460159"/>
                  <a:pt x="107037" y="920318"/>
                  <a:pt x="46373" y="1127464"/>
                </a:cubicBezTo>
                <a:cubicBezTo>
                  <a:pt x="-14291" y="1334610"/>
                  <a:pt x="1984" y="1242874"/>
                  <a:pt x="1984" y="1242874"/>
                </a:cubicBezTo>
                <a:lnTo>
                  <a:pt x="1984" y="1242874"/>
                </a:lnTo>
              </a:path>
            </a:pathLst>
          </a:custGeom>
          <a:ln w="444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E58C70F-8013-40D9-892E-59F4E0339253}"/>
              </a:ext>
            </a:extLst>
          </p:cNvPr>
          <p:cNvSpPr/>
          <p:nvPr/>
        </p:nvSpPr>
        <p:spPr>
          <a:xfrm>
            <a:off x="9389759" y="4851381"/>
            <a:ext cx="14252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ГЛОБАЛЬНЫЕ КОМПЕТЕНЦИИ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3D07B29-312D-4799-B509-34388E55637D}"/>
              </a:ext>
            </a:extLst>
          </p:cNvPr>
          <p:cNvSpPr/>
          <p:nvPr/>
        </p:nvSpPr>
        <p:spPr>
          <a:xfrm>
            <a:off x="6971440" y="3628484"/>
            <a:ext cx="381771" cy="38422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12557A79-1258-4B11-A008-04034017990A}"/>
              </a:ext>
            </a:extLst>
          </p:cNvPr>
          <p:cNvSpPr/>
          <p:nvPr/>
        </p:nvSpPr>
        <p:spPr>
          <a:xfrm>
            <a:off x="7051270" y="4345194"/>
            <a:ext cx="381771" cy="38422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D13BAC9-1A18-4424-8750-FAACA66CA768}"/>
              </a:ext>
            </a:extLst>
          </p:cNvPr>
          <p:cNvSpPr/>
          <p:nvPr/>
        </p:nvSpPr>
        <p:spPr>
          <a:xfrm>
            <a:off x="7365910" y="4934690"/>
            <a:ext cx="381771" cy="384223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2E23AB43-E115-4F6A-9B92-E7995E61E19A}"/>
              </a:ext>
            </a:extLst>
          </p:cNvPr>
          <p:cNvSpPr/>
          <p:nvPr/>
        </p:nvSpPr>
        <p:spPr>
          <a:xfrm>
            <a:off x="9146853" y="4870714"/>
            <a:ext cx="381771" cy="38422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F54D393-07E1-42F9-AA26-83A63CEB0873}"/>
              </a:ext>
            </a:extLst>
          </p:cNvPr>
          <p:cNvSpPr/>
          <p:nvPr/>
        </p:nvSpPr>
        <p:spPr>
          <a:xfrm>
            <a:off x="9452603" y="3504686"/>
            <a:ext cx="381771" cy="38422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0331EC2D-6484-41F0-89C2-651BF7506A4A}"/>
              </a:ext>
            </a:extLst>
          </p:cNvPr>
          <p:cNvSpPr/>
          <p:nvPr/>
        </p:nvSpPr>
        <p:spPr>
          <a:xfrm>
            <a:off x="8200587" y="3305925"/>
            <a:ext cx="381771" cy="38422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9E25EC2E-D175-44BF-B524-9A92877CEE0F}"/>
              </a:ext>
            </a:extLst>
          </p:cNvPr>
          <p:cNvSpPr/>
          <p:nvPr/>
        </p:nvSpPr>
        <p:spPr>
          <a:xfrm>
            <a:off x="9452602" y="2768649"/>
            <a:ext cx="381771" cy="384223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753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7E9778E-597B-4C5C-A00A-1F589A34E102}"/>
              </a:ext>
            </a:extLst>
          </p:cNvPr>
          <p:cNvSpPr/>
          <p:nvPr/>
        </p:nvSpPr>
        <p:spPr>
          <a:xfrm>
            <a:off x="908480" y="1232607"/>
            <a:ext cx="102241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333333"/>
                </a:solidFill>
                <a:latin typeface="PT Sans"/>
              </a:rPr>
              <a:t>Президент поставил задачу, чтобы Россия вошла в десятку ведущих стран мира по качеству общего образования (</a:t>
            </a:r>
            <a:r>
              <a:rPr lang="ru-RU" sz="3600" dirty="0">
                <a:solidFill>
                  <a:srgbClr val="2769AC"/>
                </a:solidFill>
                <a:latin typeface="PT Sans"/>
                <a:hlinkClick r:id="rId2" tooltip="подп. «а» п. 5"/>
              </a:rPr>
              <a:t>подп. «а» п. 5</a:t>
            </a:r>
            <a:r>
              <a:rPr lang="ru-RU" sz="3600" dirty="0">
                <a:solidFill>
                  <a:srgbClr val="333333"/>
                </a:solidFill>
                <a:latin typeface="PT Sans"/>
              </a:rPr>
              <a:t> Указа Президента РФ от 07.05.2018 № 204). Эту же цель указало Правительство и в государственной программе «Развитие образования» на 2018–2025 годы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37956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6017F5-8E6E-44B3-B992-CD9626239F83}"/>
              </a:ext>
            </a:extLst>
          </p:cNvPr>
          <p:cNvSpPr/>
          <p:nvPr/>
        </p:nvSpPr>
        <p:spPr>
          <a:xfrm>
            <a:off x="736846" y="719091"/>
            <a:ext cx="10662081" cy="71909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Администрации г. Екатеринбурга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- Гимназия № 47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620067, г. Екатеринбург, ул. Советская, 24а, тел. (343) 341-08-00, факс (343) 365-50-08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05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gimnazium47@mail.ru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EA69D0-7D0E-4035-A252-7D0B05A44818}"/>
              </a:ext>
            </a:extLst>
          </p:cNvPr>
          <p:cNvSpPr/>
          <p:nvPr/>
        </p:nvSpPr>
        <p:spPr>
          <a:xfrm>
            <a:off x="834486" y="1763368"/>
            <a:ext cx="10523027" cy="4223546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  СЕМИНАР  № 1</a:t>
            </a:r>
          </a:p>
          <a:p>
            <a:pPr algn="ctr"/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 и  оценка  функциональной грамотности   как   условие   повышения качества   образования  в  условиях реализации   ФГОС  НОО»</a:t>
            </a:r>
          </a:p>
          <a:p>
            <a:pPr algn="ctr"/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11.10.2022 г.</a:t>
            </a:r>
          </a:p>
        </p:txBody>
      </p:sp>
    </p:spTree>
    <p:extLst>
      <p:ext uri="{BB962C8B-B14F-4D97-AF65-F5344CB8AC3E}">
        <p14:creationId xmlns:p14="http://schemas.microsoft.com/office/powerpoint/2010/main" val="3099149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6017F5-8E6E-44B3-B992-CD9626239F83}"/>
              </a:ext>
            </a:extLst>
          </p:cNvPr>
          <p:cNvSpPr/>
          <p:nvPr/>
        </p:nvSpPr>
        <p:spPr>
          <a:xfrm>
            <a:off x="736846" y="719091"/>
            <a:ext cx="10662081" cy="71909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Администрации г. Екатеринбурга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- Гимназия № 47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620067, г. Екатеринбург, ул. Советская, 24а, тел. (343) 341-08-00, факс (343) 365-50-08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05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gimnazium47@mail.ru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EA69D0-7D0E-4035-A252-7D0B05A44818}"/>
              </a:ext>
            </a:extLst>
          </p:cNvPr>
          <p:cNvSpPr/>
          <p:nvPr/>
        </p:nvSpPr>
        <p:spPr>
          <a:xfrm>
            <a:off x="806372" y="1657490"/>
            <a:ext cx="10523027" cy="4223546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  СЕМИНАР №1</a:t>
            </a:r>
          </a:p>
          <a:p>
            <a:pPr algn="ctr"/>
            <a:endParaRPr lang="ru-RU" sz="3200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ВОРКШОП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«ПОГРУЖЕНИЕ    В   ТЕМУ»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b="1" i="1" u="sng" dirty="0">
                <a:solidFill>
                  <a:schemeClr val="accent4">
                    <a:lumMod val="50000"/>
                  </a:schemeClr>
                </a:solidFill>
              </a:rPr>
              <a:t>Воркшоп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 – </a:t>
            </a: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</a:rPr>
              <a:t>это современная модель обучения, основными принципами  которой  являются  наличие большого  количества  практики  и  обучение  навыкам  работы  в  команде</a:t>
            </a:r>
          </a:p>
          <a:p>
            <a:pPr algn="ctr"/>
            <a:endParaRPr lang="ru-RU" sz="54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311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65D6AF-F267-4F4B-B5E4-027AC8A87C3D}"/>
              </a:ext>
            </a:extLst>
          </p:cNvPr>
          <p:cNvSpPr/>
          <p:nvPr/>
        </p:nvSpPr>
        <p:spPr>
          <a:xfrm>
            <a:off x="3355758" y="626746"/>
            <a:ext cx="5205237" cy="10511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D6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 ВОПРОСОВ  С  ПОМОЩЬЮ    КЛЮЧЕЙ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02BB22B-1C50-4C23-921C-DD17F54165FD}"/>
              </a:ext>
            </a:extLst>
          </p:cNvPr>
          <p:cNvGrpSpPr/>
          <p:nvPr/>
        </p:nvGrpSpPr>
        <p:grpSpPr>
          <a:xfrm>
            <a:off x="928199" y="1677879"/>
            <a:ext cx="3384376" cy="1656184"/>
            <a:chOff x="1043608" y="915566"/>
            <a:chExt cx="3384376" cy="165618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E6BAF23F-BA85-4FD6-B867-765C54326D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2" t="22315" r="13318" b="28706"/>
            <a:stretch/>
          </p:blipFill>
          <p:spPr bwMode="auto">
            <a:xfrm>
              <a:off x="1043608" y="915566"/>
              <a:ext cx="3384376" cy="165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E5156536-FA02-4F19-89E3-DF2B8C08A79F}"/>
                </a:ext>
              </a:extLst>
            </p:cNvPr>
            <p:cNvSpPr/>
            <p:nvPr/>
          </p:nvSpPr>
          <p:spPr>
            <a:xfrm>
              <a:off x="2123728" y="1617644"/>
              <a:ext cx="1872208" cy="252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понятие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4D2F7F7-88F6-4CB7-A943-B5D2948B25B5}"/>
              </a:ext>
            </a:extLst>
          </p:cNvPr>
          <p:cNvGrpSpPr/>
          <p:nvPr/>
        </p:nvGrpSpPr>
        <p:grpSpPr>
          <a:xfrm>
            <a:off x="1034730" y="4036141"/>
            <a:ext cx="3384376" cy="1656184"/>
            <a:chOff x="1043608" y="915566"/>
            <a:chExt cx="3384376" cy="1656184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32AC7CFA-0F56-459C-AB32-BA3230FE66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2" t="22315" r="13318" b="28706"/>
            <a:stretch/>
          </p:blipFill>
          <p:spPr bwMode="auto">
            <a:xfrm>
              <a:off x="1043608" y="915566"/>
              <a:ext cx="3384376" cy="165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DD3CA135-D569-485D-971C-34048E44863C}"/>
                </a:ext>
              </a:extLst>
            </p:cNvPr>
            <p:cNvSpPr/>
            <p:nvPr/>
          </p:nvSpPr>
          <p:spPr>
            <a:xfrm>
              <a:off x="2123728" y="1617644"/>
              <a:ext cx="1872208" cy="252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виды</a:t>
              </a:r>
            </a:p>
          </p:txBody>
        </p:sp>
      </p:grp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4ACA5263-B2DD-4BC6-AD65-05E7134F5E74}"/>
              </a:ext>
            </a:extLst>
          </p:cNvPr>
          <p:cNvSpPr/>
          <p:nvPr/>
        </p:nvSpPr>
        <p:spPr>
          <a:xfrm>
            <a:off x="4601675" y="2263655"/>
            <a:ext cx="2675081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4E1207F5-86A8-447D-A414-DBA0B63D5920}"/>
              </a:ext>
            </a:extLst>
          </p:cNvPr>
          <p:cNvSpPr/>
          <p:nvPr/>
        </p:nvSpPr>
        <p:spPr>
          <a:xfrm>
            <a:off x="4853676" y="4621917"/>
            <a:ext cx="2675081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AF140E3-14AF-4C8C-BAA2-CB9923E75D4C}"/>
              </a:ext>
            </a:extLst>
          </p:cNvPr>
          <p:cNvGrpSpPr/>
          <p:nvPr/>
        </p:nvGrpSpPr>
        <p:grpSpPr>
          <a:xfrm>
            <a:off x="7879427" y="1460951"/>
            <a:ext cx="2019175" cy="2107872"/>
            <a:chOff x="8294766" y="1338959"/>
            <a:chExt cx="1527668" cy="209004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D8E0E98F-1C9F-44D2-B81B-98E608DAF8B6}"/>
                </a:ext>
              </a:extLst>
            </p:cNvPr>
            <p:cNvSpPr/>
            <p:nvPr/>
          </p:nvSpPr>
          <p:spPr>
            <a:xfrm>
              <a:off x="8294766" y="1338959"/>
              <a:ext cx="1527668" cy="14972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араллелограмм 12">
              <a:extLst>
                <a:ext uri="{FF2B5EF4-FFF2-40B4-BE49-F238E27FC236}">
                  <a16:creationId xmlns:a16="http://schemas.microsoft.com/office/drawing/2014/main" id="{5255C7AD-4BAC-4B92-B45E-41ECECEA427C}"/>
                </a:ext>
              </a:extLst>
            </p:cNvPr>
            <p:cNvSpPr/>
            <p:nvPr/>
          </p:nvSpPr>
          <p:spPr>
            <a:xfrm>
              <a:off x="8748858" y="2775983"/>
              <a:ext cx="914709" cy="653017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EB7EFF5-9054-41BF-90A0-8A42C3E4DB9D}"/>
              </a:ext>
            </a:extLst>
          </p:cNvPr>
          <p:cNvGrpSpPr/>
          <p:nvPr/>
        </p:nvGrpSpPr>
        <p:grpSpPr>
          <a:xfrm>
            <a:off x="7960805" y="3805196"/>
            <a:ext cx="2019175" cy="2107872"/>
            <a:chOff x="8294766" y="1338959"/>
            <a:chExt cx="1527668" cy="209004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" name="Прямоугольник: скругленные углы 16">
              <a:extLst>
                <a:ext uri="{FF2B5EF4-FFF2-40B4-BE49-F238E27FC236}">
                  <a16:creationId xmlns:a16="http://schemas.microsoft.com/office/drawing/2014/main" id="{DC6A942B-9EB8-4E46-9B79-39D4C219F45A}"/>
                </a:ext>
              </a:extLst>
            </p:cNvPr>
            <p:cNvSpPr/>
            <p:nvPr/>
          </p:nvSpPr>
          <p:spPr>
            <a:xfrm>
              <a:off x="8294766" y="1338959"/>
              <a:ext cx="1527668" cy="14972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араллелограмм 17">
              <a:extLst>
                <a:ext uri="{FF2B5EF4-FFF2-40B4-BE49-F238E27FC236}">
                  <a16:creationId xmlns:a16="http://schemas.microsoft.com/office/drawing/2014/main" id="{21F200C2-74CF-4403-8591-34CA501198C4}"/>
                </a:ext>
              </a:extLst>
            </p:cNvPr>
            <p:cNvSpPr/>
            <p:nvPr/>
          </p:nvSpPr>
          <p:spPr>
            <a:xfrm>
              <a:off x="8748858" y="2775983"/>
              <a:ext cx="914709" cy="653017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6FD6061-9D0C-4C3C-831B-5435C964E64D}"/>
              </a:ext>
            </a:extLst>
          </p:cNvPr>
          <p:cNvSpPr/>
          <p:nvPr/>
        </p:nvSpPr>
        <p:spPr>
          <a:xfrm>
            <a:off x="680951" y="689209"/>
            <a:ext cx="2515010" cy="66907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D6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3829706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E82445-2228-418E-8748-690CCB973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0" y="538651"/>
            <a:ext cx="11055660" cy="578069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6DD795-F93F-4A3E-A8E6-0BB431C3FE21}"/>
              </a:ext>
            </a:extLst>
          </p:cNvPr>
          <p:cNvSpPr/>
          <p:nvPr/>
        </p:nvSpPr>
        <p:spPr>
          <a:xfrm>
            <a:off x="1131357" y="1205681"/>
            <a:ext cx="2990297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ME</a:t>
            </a:r>
            <a:r>
              <a:rPr lang="ru-RU" sz="3200" b="1" dirty="0"/>
              <a:t>-</a:t>
            </a:r>
            <a:r>
              <a:rPr lang="en-US" sz="3200" b="1" dirty="0"/>
              <a:t> WE</a:t>
            </a:r>
            <a:r>
              <a:rPr lang="ru-RU" sz="3200" b="1" dirty="0"/>
              <a:t>-</a:t>
            </a:r>
            <a:r>
              <a:rPr lang="en-US" sz="3200" b="1" dirty="0"/>
              <a:t>US</a:t>
            </a:r>
            <a:endParaRPr lang="ru-RU" sz="32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1D1F64-86C1-4BBF-B11C-D3DB2F2492CC}"/>
              </a:ext>
            </a:extLst>
          </p:cNvPr>
          <p:cNvSpPr/>
          <p:nvPr/>
        </p:nvSpPr>
        <p:spPr>
          <a:xfrm>
            <a:off x="5411603" y="1659283"/>
            <a:ext cx="5632218" cy="806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ФУНКЦИОНАЛЬНАЯ ГРАМОТНОСТЬ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9EDC18-D31C-488A-9F67-01CAA691296F}"/>
              </a:ext>
            </a:extLst>
          </p:cNvPr>
          <p:cNvSpPr/>
          <p:nvPr/>
        </p:nvSpPr>
        <p:spPr>
          <a:xfrm>
            <a:off x="1131357" y="392843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ОЗНАКОМЛЕНИЕ С ПОНЯТИЕМ</a:t>
            </a:r>
          </a:p>
          <a:p>
            <a:pPr algn="ctr"/>
            <a:r>
              <a:rPr lang="ru-RU" sz="2400" b="1" dirty="0"/>
              <a:t>(разные источники)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25B6CB3A-0EFA-40B1-86EA-54E9EE4B22BA}"/>
              </a:ext>
            </a:extLst>
          </p:cNvPr>
          <p:cNvSpPr/>
          <p:nvPr/>
        </p:nvSpPr>
        <p:spPr>
          <a:xfrm>
            <a:off x="4157691" y="1820060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07921121-CDE9-47B6-A061-DE341FEDA037}"/>
              </a:ext>
            </a:extLst>
          </p:cNvPr>
          <p:cNvSpPr/>
          <p:nvPr/>
        </p:nvSpPr>
        <p:spPr>
          <a:xfrm>
            <a:off x="3726052" y="4580007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099ED6B-68ED-442A-95CB-F1ACDBBD89A6}"/>
              </a:ext>
            </a:extLst>
          </p:cNvPr>
          <p:cNvSpPr/>
          <p:nvPr/>
        </p:nvSpPr>
        <p:spPr>
          <a:xfrm>
            <a:off x="4653377" y="3938930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ВЫБОР БОЛЕЕ ТОЧНОГО ОПРЕДЕЛЕНИЯ</a:t>
            </a:r>
          </a:p>
          <a:p>
            <a:pPr algn="ctr"/>
            <a:r>
              <a:rPr lang="ru-RU" sz="2000" b="1" dirty="0"/>
              <a:t>из существующих</a:t>
            </a:r>
            <a:endParaRPr lang="ru-RU" sz="2400" b="1" dirty="0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F43512B3-B7AF-407A-A1A5-0FCB58651A8C}"/>
              </a:ext>
            </a:extLst>
          </p:cNvPr>
          <p:cNvSpPr/>
          <p:nvPr/>
        </p:nvSpPr>
        <p:spPr>
          <a:xfrm>
            <a:off x="7211278" y="4580007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9BC9BB5-F28A-45C8-8F2F-B94C2B282F5D}"/>
              </a:ext>
            </a:extLst>
          </p:cNvPr>
          <p:cNvSpPr/>
          <p:nvPr/>
        </p:nvSpPr>
        <p:spPr>
          <a:xfrm>
            <a:off x="8081561" y="3938930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СОСТАВЛЯЮЩИЕ </a:t>
            </a:r>
          </a:p>
          <a:p>
            <a:pPr algn="ctr"/>
            <a:r>
              <a:rPr lang="ru-RU" sz="2000" b="1" dirty="0"/>
              <a:t>ФГ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45262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67520CA1-DD79-4513-9E42-C7EB75369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6" r="15018"/>
          <a:stretch/>
        </p:blipFill>
        <p:spPr bwMode="auto">
          <a:xfrm>
            <a:off x="6427433" y="1669935"/>
            <a:ext cx="4908877" cy="41982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3BEB70-112E-489A-A349-1F0E8E072277}"/>
              </a:ext>
            </a:extLst>
          </p:cNvPr>
          <p:cNvSpPr/>
          <p:nvPr/>
        </p:nvSpPr>
        <p:spPr>
          <a:xfrm>
            <a:off x="708231" y="654758"/>
            <a:ext cx="10775537" cy="806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«ФУНКЦИОНАЛЬНАЯ     ГРАМОТНОСТЬ»- ЭТО ...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10DA59-BA09-406A-8F54-D4DB30AF66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46" r="17385" b="3842"/>
          <a:stretch/>
        </p:blipFill>
        <p:spPr>
          <a:xfrm>
            <a:off x="855690" y="1669935"/>
            <a:ext cx="4660777" cy="4130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1927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E82445-2228-418E-8748-690CCB973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0" y="538651"/>
            <a:ext cx="11055660" cy="578069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6DD795-F93F-4A3E-A8E6-0BB431C3FE21}"/>
              </a:ext>
            </a:extLst>
          </p:cNvPr>
          <p:cNvSpPr/>
          <p:nvPr/>
        </p:nvSpPr>
        <p:spPr>
          <a:xfrm>
            <a:off x="1131357" y="1205681"/>
            <a:ext cx="2990297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ME</a:t>
            </a:r>
            <a:r>
              <a:rPr lang="ru-RU" sz="3200" b="1" dirty="0"/>
              <a:t>-</a:t>
            </a:r>
            <a:r>
              <a:rPr lang="en-US" sz="3200" b="1" dirty="0"/>
              <a:t> WE</a:t>
            </a:r>
            <a:r>
              <a:rPr lang="ru-RU" sz="3200" b="1" dirty="0"/>
              <a:t>-</a:t>
            </a:r>
            <a:r>
              <a:rPr lang="en-US" sz="3200" b="1" dirty="0"/>
              <a:t>ASE</a:t>
            </a:r>
            <a:endParaRPr lang="ru-RU" sz="32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1D1F64-86C1-4BBF-B11C-D3DB2F2492CC}"/>
              </a:ext>
            </a:extLst>
          </p:cNvPr>
          <p:cNvSpPr/>
          <p:nvPr/>
        </p:nvSpPr>
        <p:spPr>
          <a:xfrm>
            <a:off x="5411603" y="1659283"/>
            <a:ext cx="5632218" cy="806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ФУНКЦИОНАЛЬНАЯ ГРАМОТНОСТЬ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9EDC18-D31C-488A-9F67-01CAA691296F}"/>
              </a:ext>
            </a:extLst>
          </p:cNvPr>
          <p:cNvSpPr/>
          <p:nvPr/>
        </p:nvSpPr>
        <p:spPr>
          <a:xfrm>
            <a:off x="1131357" y="392843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ОЗНАКОМЛЕНИЕ С ПОНЯТИЕМ</a:t>
            </a:r>
          </a:p>
          <a:p>
            <a:pPr algn="ctr"/>
            <a:r>
              <a:rPr lang="ru-RU" sz="2400" b="1" dirty="0"/>
              <a:t>(разные источники)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25B6CB3A-0EFA-40B1-86EA-54E9EE4B22BA}"/>
              </a:ext>
            </a:extLst>
          </p:cNvPr>
          <p:cNvSpPr/>
          <p:nvPr/>
        </p:nvSpPr>
        <p:spPr>
          <a:xfrm>
            <a:off x="4157691" y="1820060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07921121-CDE9-47B6-A061-DE341FEDA037}"/>
              </a:ext>
            </a:extLst>
          </p:cNvPr>
          <p:cNvSpPr/>
          <p:nvPr/>
        </p:nvSpPr>
        <p:spPr>
          <a:xfrm>
            <a:off x="3726052" y="4580007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099ED6B-68ED-442A-95CB-F1ACDBBD89A6}"/>
              </a:ext>
            </a:extLst>
          </p:cNvPr>
          <p:cNvSpPr/>
          <p:nvPr/>
        </p:nvSpPr>
        <p:spPr>
          <a:xfrm>
            <a:off x="4653377" y="3938930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ВЫБОР БОЛЕЕ ТОЧНОГО ОПРЕДЕЛЕНИЯ</a:t>
            </a:r>
          </a:p>
          <a:p>
            <a:pPr algn="ctr"/>
            <a:r>
              <a:rPr lang="ru-RU" sz="2000" b="1" dirty="0"/>
              <a:t>из существующих</a:t>
            </a:r>
            <a:endParaRPr lang="ru-RU" sz="2400" b="1" dirty="0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F43512B3-B7AF-407A-A1A5-0FCB58651A8C}"/>
              </a:ext>
            </a:extLst>
          </p:cNvPr>
          <p:cNvSpPr/>
          <p:nvPr/>
        </p:nvSpPr>
        <p:spPr>
          <a:xfrm>
            <a:off x="7211278" y="4580007"/>
            <a:ext cx="1217875" cy="48463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9BC9BB5-F28A-45C8-8F2F-B94C2B282F5D}"/>
              </a:ext>
            </a:extLst>
          </p:cNvPr>
          <p:cNvSpPr/>
          <p:nvPr/>
        </p:nvSpPr>
        <p:spPr>
          <a:xfrm>
            <a:off x="8081561" y="3938930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СОСТАВЛЯЮЩИЕ </a:t>
            </a:r>
          </a:p>
          <a:p>
            <a:pPr algn="ctr"/>
            <a:r>
              <a:rPr lang="ru-RU" sz="2000" b="1" dirty="0"/>
              <a:t>ФГ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73486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E10021-8479-44C1-8F2D-BADAC7A75844}"/>
              </a:ext>
            </a:extLst>
          </p:cNvPr>
          <p:cNvSpPr/>
          <p:nvPr/>
        </p:nvSpPr>
        <p:spPr>
          <a:xfrm>
            <a:off x="1602169" y="1725444"/>
            <a:ext cx="6425301" cy="3260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ПРИТЧА    «ЧАЙНАЯ     ЦЕРЕМОНИЯ»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6D5BBEA-F02F-44AA-B605-31FCF71C08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" b="2062"/>
          <a:stretch/>
        </p:blipFill>
        <p:spPr bwMode="auto">
          <a:xfrm>
            <a:off x="847022" y="741145"/>
            <a:ext cx="10530039" cy="5370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2C09B3-0564-412F-8BA0-50D2298B25AB}"/>
              </a:ext>
            </a:extLst>
          </p:cNvPr>
          <p:cNvSpPr/>
          <p:nvPr/>
        </p:nvSpPr>
        <p:spPr>
          <a:xfrm>
            <a:off x="2153145" y="6379477"/>
            <a:ext cx="7452868" cy="295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D6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«Чайная церемония»</a:t>
            </a:r>
          </a:p>
        </p:txBody>
      </p:sp>
    </p:spTree>
    <p:extLst>
      <p:ext uri="{BB962C8B-B14F-4D97-AF65-F5344CB8AC3E}">
        <p14:creationId xmlns:p14="http://schemas.microsoft.com/office/powerpoint/2010/main" val="30758287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699B78-5BFE-4AE4-A2AD-A5614004FB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72" t="19806" r="50000" b="9514"/>
          <a:stretch/>
        </p:blipFill>
        <p:spPr>
          <a:xfrm>
            <a:off x="5788241" y="661549"/>
            <a:ext cx="5527828" cy="5534902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67520CA1-DD79-4513-9E42-C7EB75369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6" r="15018"/>
          <a:stretch/>
        </p:blipFill>
        <p:spPr bwMode="auto">
          <a:xfrm>
            <a:off x="875931" y="1524656"/>
            <a:ext cx="4805303" cy="420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440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365D6AF-F267-4F4B-B5E4-027AC8A87C3D}"/>
              </a:ext>
            </a:extLst>
          </p:cNvPr>
          <p:cNvSpPr/>
          <p:nvPr/>
        </p:nvSpPr>
        <p:spPr>
          <a:xfrm>
            <a:off x="3355758" y="626746"/>
            <a:ext cx="5205237" cy="10511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D6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 ВОПРОСОВ  С  ПОМОЩЬЮ    КЛЮЧЕЙ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02BB22B-1C50-4C23-921C-DD17F54165FD}"/>
              </a:ext>
            </a:extLst>
          </p:cNvPr>
          <p:cNvGrpSpPr/>
          <p:nvPr/>
        </p:nvGrpSpPr>
        <p:grpSpPr>
          <a:xfrm>
            <a:off x="928199" y="1677879"/>
            <a:ext cx="3384376" cy="1656184"/>
            <a:chOff x="1043608" y="915566"/>
            <a:chExt cx="3384376" cy="165618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E6BAF23F-BA85-4FD6-B867-765C54326D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2" t="22315" r="13318" b="28706"/>
            <a:stretch/>
          </p:blipFill>
          <p:spPr bwMode="auto">
            <a:xfrm>
              <a:off x="1043608" y="915566"/>
              <a:ext cx="3384376" cy="165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E5156536-FA02-4F19-89E3-DF2B8C08A79F}"/>
                </a:ext>
              </a:extLst>
            </p:cNvPr>
            <p:cNvSpPr/>
            <p:nvPr/>
          </p:nvSpPr>
          <p:spPr>
            <a:xfrm>
              <a:off x="2123728" y="1617644"/>
              <a:ext cx="1872208" cy="252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понятие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4D2F7F7-88F6-4CB7-A943-B5D2948B25B5}"/>
              </a:ext>
            </a:extLst>
          </p:cNvPr>
          <p:cNvGrpSpPr/>
          <p:nvPr/>
        </p:nvGrpSpPr>
        <p:grpSpPr>
          <a:xfrm>
            <a:off x="1034730" y="4036141"/>
            <a:ext cx="3384376" cy="1656184"/>
            <a:chOff x="1043608" y="915566"/>
            <a:chExt cx="3384376" cy="1656184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32AC7CFA-0F56-459C-AB32-BA3230FE66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2" t="22315" r="13318" b="28706"/>
            <a:stretch/>
          </p:blipFill>
          <p:spPr bwMode="auto">
            <a:xfrm>
              <a:off x="1043608" y="915566"/>
              <a:ext cx="3384376" cy="165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DD3CA135-D569-485D-971C-34048E44863C}"/>
                </a:ext>
              </a:extLst>
            </p:cNvPr>
            <p:cNvSpPr/>
            <p:nvPr/>
          </p:nvSpPr>
          <p:spPr>
            <a:xfrm>
              <a:off x="2123728" y="1617644"/>
              <a:ext cx="1872208" cy="252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виды</a:t>
              </a:r>
            </a:p>
          </p:txBody>
        </p:sp>
      </p:grp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4ACA5263-B2DD-4BC6-AD65-05E7134F5E74}"/>
              </a:ext>
            </a:extLst>
          </p:cNvPr>
          <p:cNvSpPr/>
          <p:nvPr/>
        </p:nvSpPr>
        <p:spPr>
          <a:xfrm>
            <a:off x="4601675" y="2263655"/>
            <a:ext cx="2675081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4E1207F5-86A8-447D-A414-DBA0B63D5920}"/>
              </a:ext>
            </a:extLst>
          </p:cNvPr>
          <p:cNvSpPr/>
          <p:nvPr/>
        </p:nvSpPr>
        <p:spPr>
          <a:xfrm>
            <a:off x="4853676" y="4621917"/>
            <a:ext cx="2675081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AF140E3-14AF-4C8C-BAA2-CB9923E75D4C}"/>
              </a:ext>
            </a:extLst>
          </p:cNvPr>
          <p:cNvGrpSpPr/>
          <p:nvPr/>
        </p:nvGrpSpPr>
        <p:grpSpPr>
          <a:xfrm>
            <a:off x="7879427" y="1460951"/>
            <a:ext cx="2019175" cy="2107872"/>
            <a:chOff x="8294766" y="1338959"/>
            <a:chExt cx="1527668" cy="209004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D8E0E98F-1C9F-44D2-B81B-98E608DAF8B6}"/>
                </a:ext>
              </a:extLst>
            </p:cNvPr>
            <p:cNvSpPr/>
            <p:nvPr/>
          </p:nvSpPr>
          <p:spPr>
            <a:xfrm>
              <a:off x="8294766" y="1338959"/>
              <a:ext cx="1527668" cy="14972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араллелограмм 12">
              <a:extLst>
                <a:ext uri="{FF2B5EF4-FFF2-40B4-BE49-F238E27FC236}">
                  <a16:creationId xmlns:a16="http://schemas.microsoft.com/office/drawing/2014/main" id="{5255C7AD-4BAC-4B92-B45E-41ECECEA427C}"/>
                </a:ext>
              </a:extLst>
            </p:cNvPr>
            <p:cNvSpPr/>
            <p:nvPr/>
          </p:nvSpPr>
          <p:spPr>
            <a:xfrm>
              <a:off x="8748858" y="2775983"/>
              <a:ext cx="914709" cy="653017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EB7EFF5-9054-41BF-90A0-8A42C3E4DB9D}"/>
              </a:ext>
            </a:extLst>
          </p:cNvPr>
          <p:cNvGrpSpPr/>
          <p:nvPr/>
        </p:nvGrpSpPr>
        <p:grpSpPr>
          <a:xfrm>
            <a:off x="7960805" y="3805196"/>
            <a:ext cx="2019175" cy="2107872"/>
            <a:chOff x="8294766" y="1338959"/>
            <a:chExt cx="1527668" cy="209004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" name="Прямоугольник: скругленные углы 16">
              <a:extLst>
                <a:ext uri="{FF2B5EF4-FFF2-40B4-BE49-F238E27FC236}">
                  <a16:creationId xmlns:a16="http://schemas.microsoft.com/office/drawing/2014/main" id="{DC6A942B-9EB8-4E46-9B79-39D4C219F45A}"/>
                </a:ext>
              </a:extLst>
            </p:cNvPr>
            <p:cNvSpPr/>
            <p:nvPr/>
          </p:nvSpPr>
          <p:spPr>
            <a:xfrm>
              <a:off x="8294766" y="1338959"/>
              <a:ext cx="1527668" cy="14972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араллелограмм 17">
              <a:extLst>
                <a:ext uri="{FF2B5EF4-FFF2-40B4-BE49-F238E27FC236}">
                  <a16:creationId xmlns:a16="http://schemas.microsoft.com/office/drawing/2014/main" id="{21F200C2-74CF-4403-8591-34CA501198C4}"/>
                </a:ext>
              </a:extLst>
            </p:cNvPr>
            <p:cNvSpPr/>
            <p:nvPr/>
          </p:nvSpPr>
          <p:spPr>
            <a:xfrm>
              <a:off x="8748858" y="2775983"/>
              <a:ext cx="914709" cy="653017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6FD6061-9D0C-4C3C-831B-5435C964E64D}"/>
              </a:ext>
            </a:extLst>
          </p:cNvPr>
          <p:cNvSpPr/>
          <p:nvPr/>
        </p:nvSpPr>
        <p:spPr>
          <a:xfrm>
            <a:off x="680951" y="689209"/>
            <a:ext cx="2515010" cy="66907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D61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2043435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A83FD7-F846-4610-8D18-D91E6BD9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0" y="574253"/>
            <a:ext cx="11055660" cy="578069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CA7CF7-6BA4-42F6-8336-57BC9D97FF82}"/>
              </a:ext>
            </a:extLst>
          </p:cNvPr>
          <p:cNvSpPr/>
          <p:nvPr/>
        </p:nvSpPr>
        <p:spPr>
          <a:xfrm>
            <a:off x="1529918" y="3816050"/>
            <a:ext cx="9451759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Georgia" panose="02040502050405020303" pitchFamily="18" charset="0"/>
              </a:rPr>
              <a:t>Наш мир есть текст, вся получаемая информация — так   или  иначе организованный  текст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BA339FF-EC69-45B9-9EE1-109E21B8D626}"/>
              </a:ext>
            </a:extLst>
          </p:cNvPr>
          <p:cNvSpPr/>
          <p:nvPr/>
        </p:nvSpPr>
        <p:spPr>
          <a:xfrm>
            <a:off x="1628644" y="1598821"/>
            <a:ext cx="8934712" cy="8061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ФУНКЦИОНАЛЬНАЯ    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3607552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320AB8-A6F7-4284-89EE-C5F8522A66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07" t="51147" r="36106" b="6928"/>
          <a:stretch/>
        </p:blipFill>
        <p:spPr>
          <a:xfrm>
            <a:off x="7380273" y="1539089"/>
            <a:ext cx="1731287" cy="175008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0F4467-2E7D-43D5-BA81-6777A9D031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5" t="51798" r="67047" b="6542"/>
          <a:stretch/>
        </p:blipFill>
        <p:spPr>
          <a:xfrm>
            <a:off x="716233" y="1539089"/>
            <a:ext cx="1731286" cy="175008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CB4821-05CF-45BF-B058-AD0E61C9A1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78" t="5779" r="5035" b="52295"/>
          <a:stretch/>
        </p:blipFill>
        <p:spPr>
          <a:xfrm>
            <a:off x="5119200" y="1526866"/>
            <a:ext cx="1731287" cy="17745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B20F2-E0F6-446B-95ED-ED685547DA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53" t="5193" r="35961" b="52881"/>
          <a:stretch/>
        </p:blipFill>
        <p:spPr>
          <a:xfrm>
            <a:off x="2858128" y="1539090"/>
            <a:ext cx="1731286" cy="17745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643299-4D36-4D35-9A67-FB51FB6142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98" t="5321" r="67299" b="52753"/>
          <a:stretch/>
        </p:blipFill>
        <p:spPr>
          <a:xfrm>
            <a:off x="752948" y="3992558"/>
            <a:ext cx="10563884" cy="19876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20C262-691D-4D09-82F2-64702C311D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105" t="50520" r="4496" b="7554"/>
          <a:stretch/>
        </p:blipFill>
        <p:spPr>
          <a:xfrm>
            <a:off x="9522168" y="1539089"/>
            <a:ext cx="1731288" cy="170351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37034A-5D06-4769-BC75-744D15D3CD7A}"/>
              </a:ext>
            </a:extLst>
          </p:cNvPr>
          <p:cNvSpPr/>
          <p:nvPr/>
        </p:nvSpPr>
        <p:spPr>
          <a:xfrm>
            <a:off x="847744" y="1653640"/>
            <a:ext cx="1468263" cy="152098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</a:p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F0E19D2-5BBF-44A2-A85B-057819DBBD04}"/>
              </a:ext>
            </a:extLst>
          </p:cNvPr>
          <p:cNvSpPr/>
          <p:nvPr/>
        </p:nvSpPr>
        <p:spPr>
          <a:xfrm>
            <a:off x="2989639" y="1665866"/>
            <a:ext cx="1468263" cy="152098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1F46B0-EC1A-410C-877A-971DD9F4BEF0}"/>
              </a:ext>
            </a:extLst>
          </p:cNvPr>
          <p:cNvSpPr/>
          <p:nvPr/>
        </p:nvSpPr>
        <p:spPr>
          <a:xfrm>
            <a:off x="5250712" y="1665866"/>
            <a:ext cx="1468263" cy="152098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Естественно-научная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AD60F216-751D-4D14-BC28-E1332938E1B4}"/>
              </a:ext>
            </a:extLst>
          </p:cNvPr>
          <p:cNvSpPr/>
          <p:nvPr/>
        </p:nvSpPr>
        <p:spPr>
          <a:xfrm rot="10800000">
            <a:off x="1351011" y="3313624"/>
            <a:ext cx="461727" cy="65008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A21E90A0-3EA4-48ED-8372-F4B7C1AA48EC}"/>
              </a:ext>
            </a:extLst>
          </p:cNvPr>
          <p:cNvSpPr/>
          <p:nvPr/>
        </p:nvSpPr>
        <p:spPr>
          <a:xfrm rot="10800000">
            <a:off x="3492906" y="3328046"/>
            <a:ext cx="461727" cy="650089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B0DECDBC-FEE2-4CD2-899D-57A689C0A447}"/>
              </a:ext>
            </a:extLst>
          </p:cNvPr>
          <p:cNvSpPr/>
          <p:nvPr/>
        </p:nvSpPr>
        <p:spPr>
          <a:xfrm rot="10800000">
            <a:off x="5753979" y="3321934"/>
            <a:ext cx="461727" cy="650089"/>
          </a:xfrm>
          <a:prstGeom prst="downArrow">
            <a:avLst/>
          </a:prstGeom>
          <a:solidFill>
            <a:srgbClr val="AF65ED"/>
          </a:solidFill>
          <a:ln>
            <a:solidFill>
              <a:srgbClr val="AF6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76FAEC-39EB-42A5-9EE9-2CCD85ECDF37}"/>
              </a:ext>
            </a:extLst>
          </p:cNvPr>
          <p:cNvSpPr/>
          <p:nvPr/>
        </p:nvSpPr>
        <p:spPr>
          <a:xfrm>
            <a:off x="1351011" y="4295743"/>
            <a:ext cx="9381754" cy="152098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79AF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    ГРАМОТНОСТЬ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753F744-FECB-4BF7-A943-89CD70226923}"/>
              </a:ext>
            </a:extLst>
          </p:cNvPr>
          <p:cNvSpPr/>
          <p:nvPr/>
        </p:nvSpPr>
        <p:spPr>
          <a:xfrm>
            <a:off x="7511784" y="1653640"/>
            <a:ext cx="1468263" cy="152098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5D331F6-0140-4E5D-8AF7-488053524B1D}"/>
              </a:ext>
            </a:extLst>
          </p:cNvPr>
          <p:cNvSpPr/>
          <p:nvPr/>
        </p:nvSpPr>
        <p:spPr>
          <a:xfrm>
            <a:off x="9653680" y="1630354"/>
            <a:ext cx="1468263" cy="152098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</a:t>
            </a: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75E4518F-A991-40F7-9356-D99A683A5564}"/>
              </a:ext>
            </a:extLst>
          </p:cNvPr>
          <p:cNvSpPr/>
          <p:nvPr/>
        </p:nvSpPr>
        <p:spPr>
          <a:xfrm rot="10800000">
            <a:off x="8068928" y="3295327"/>
            <a:ext cx="461727" cy="650089"/>
          </a:xfrm>
          <a:prstGeom prst="down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1569BBAF-E413-4904-A086-17B4EA5A1C29}"/>
              </a:ext>
            </a:extLst>
          </p:cNvPr>
          <p:cNvSpPr/>
          <p:nvPr/>
        </p:nvSpPr>
        <p:spPr>
          <a:xfrm rot="10800000">
            <a:off x="10210823" y="3259432"/>
            <a:ext cx="461727" cy="650089"/>
          </a:xfrm>
          <a:prstGeom prst="downArrow">
            <a:avLst/>
          </a:prstGeom>
          <a:solidFill>
            <a:srgbClr val="585FEA"/>
          </a:solidFill>
          <a:ln>
            <a:solidFill>
              <a:srgbClr val="585F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590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5268D09-6B41-4834-B39F-58CB7A2DCA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59" t="51133" r="15170" b="29579"/>
          <a:stretch/>
        </p:blipFill>
        <p:spPr>
          <a:xfrm>
            <a:off x="674702" y="843378"/>
            <a:ext cx="10716367" cy="50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91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8AE8C136-5925-4CDD-AE32-83DA5EF57B90}"/>
              </a:ext>
            </a:extLst>
          </p:cNvPr>
          <p:cNvSpPr/>
          <p:nvPr/>
        </p:nvSpPr>
        <p:spPr>
          <a:xfrm rot="1388412">
            <a:off x="905405" y="1165328"/>
            <a:ext cx="4037163" cy="19815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ГРАМОТНОСТЬ- параллель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1-ых  классов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CCBF29F-F162-4977-86C0-24CFE63CFD04}"/>
              </a:ext>
            </a:extLst>
          </p:cNvPr>
          <p:cNvSpPr/>
          <p:nvPr/>
        </p:nvSpPr>
        <p:spPr>
          <a:xfrm rot="19644844">
            <a:off x="6576132" y="1094761"/>
            <a:ext cx="3725552" cy="191305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ГРАМОТНОСТЬ-параллель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2-ых классов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8238B89-6289-465B-87BA-212D3D722752}"/>
              </a:ext>
            </a:extLst>
          </p:cNvPr>
          <p:cNvSpPr/>
          <p:nvPr/>
        </p:nvSpPr>
        <p:spPr>
          <a:xfrm rot="20657678">
            <a:off x="1289681" y="3443488"/>
            <a:ext cx="4037163" cy="18742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ЕСТЕСТВЕННО-НАУЧНАЯ ГРАМОТНОСТЬ-параллель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3-их  классов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DEB7245-23C6-4B0B-9AAD-AD1C4A28DD12}"/>
              </a:ext>
            </a:extLst>
          </p:cNvPr>
          <p:cNvSpPr/>
          <p:nvPr/>
        </p:nvSpPr>
        <p:spPr>
          <a:xfrm rot="1028686">
            <a:off x="6284085" y="3461764"/>
            <a:ext cx="3725552" cy="183767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ГРАМОТНОСТЬ-параллель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4-ых классов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7842405-5BB2-465F-BD3C-DA66FC860A8D}"/>
              </a:ext>
            </a:extLst>
          </p:cNvPr>
          <p:cNvSpPr/>
          <p:nvPr/>
        </p:nvSpPr>
        <p:spPr>
          <a:xfrm>
            <a:off x="3738546" y="588039"/>
            <a:ext cx="3725552" cy="183767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МЫШЛЕНИЕ-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  англ. яз., музыки, изо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F5AC34B6-EC32-487C-AAD0-330180E28BFC}"/>
              </a:ext>
            </a:extLst>
          </p:cNvPr>
          <p:cNvSpPr/>
          <p:nvPr/>
        </p:nvSpPr>
        <p:spPr>
          <a:xfrm>
            <a:off x="3937800" y="4490150"/>
            <a:ext cx="3725552" cy="1837677"/>
          </a:xfrm>
          <a:prstGeom prst="ellipse">
            <a:avLst/>
          </a:prstGeom>
          <a:solidFill>
            <a:srgbClr val="CFB1C9"/>
          </a:solidFill>
          <a:ln>
            <a:solidFill>
              <a:srgbClr val="CFB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КОМПЕТЕНЦИИ-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физ.культуры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специалисты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A0DF0482-4BE3-483B-B5F8-37EA3C2AD32D}"/>
              </a:ext>
            </a:extLst>
          </p:cNvPr>
          <p:cNvSpPr/>
          <p:nvPr/>
        </p:nvSpPr>
        <p:spPr>
          <a:xfrm>
            <a:off x="4722920" y="2299317"/>
            <a:ext cx="2148396" cy="2067497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ФГ</a:t>
            </a:r>
          </a:p>
        </p:txBody>
      </p:sp>
    </p:spTree>
    <p:extLst>
      <p:ext uri="{BB962C8B-B14F-4D97-AF65-F5344CB8AC3E}">
        <p14:creationId xmlns:p14="http://schemas.microsoft.com/office/powerpoint/2010/main" val="1223192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BCC1FB-BE7E-444C-B444-38A4F9B76F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34" t="20324" r="21214" b="11845"/>
          <a:stretch/>
        </p:blipFill>
        <p:spPr>
          <a:xfrm>
            <a:off x="6596109" y="665437"/>
            <a:ext cx="4918230" cy="5527126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418BD4C-76C3-49E3-BF03-51AD8FACFF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6" r="15018"/>
          <a:stretch/>
        </p:blipFill>
        <p:spPr bwMode="auto">
          <a:xfrm>
            <a:off x="869319" y="1991122"/>
            <a:ext cx="4805303" cy="420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: штриховая вправо 5">
            <a:extLst>
              <a:ext uri="{FF2B5EF4-FFF2-40B4-BE49-F238E27FC236}">
                <a16:creationId xmlns:a16="http://schemas.microsoft.com/office/drawing/2014/main" id="{273F777C-DC9F-477E-8BD8-CECA53D773FA}"/>
              </a:ext>
            </a:extLst>
          </p:cNvPr>
          <p:cNvSpPr/>
          <p:nvPr/>
        </p:nvSpPr>
        <p:spPr>
          <a:xfrm>
            <a:off x="5674622" y="3737456"/>
            <a:ext cx="992035" cy="557073"/>
          </a:xfrm>
          <a:prstGeom prst="striped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61E18FD-AFE1-4AF4-99E7-1A10EE6DF0D3}"/>
              </a:ext>
            </a:extLst>
          </p:cNvPr>
          <p:cNvSpPr/>
          <p:nvPr/>
        </p:nvSpPr>
        <p:spPr>
          <a:xfrm>
            <a:off x="943298" y="780847"/>
            <a:ext cx="5152702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СРОКИ  ВЫПОЛНЕНИЯ -  </a:t>
            </a:r>
          </a:p>
        </p:txBody>
      </p:sp>
    </p:spTree>
    <p:extLst>
      <p:ext uri="{BB962C8B-B14F-4D97-AF65-F5344CB8AC3E}">
        <p14:creationId xmlns:p14="http://schemas.microsoft.com/office/powerpoint/2010/main" val="3807262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6017F5-8E6E-44B3-B992-CD9626239F83}"/>
              </a:ext>
            </a:extLst>
          </p:cNvPr>
          <p:cNvSpPr/>
          <p:nvPr/>
        </p:nvSpPr>
        <p:spPr>
          <a:xfrm>
            <a:off x="736846" y="719091"/>
            <a:ext cx="10662081" cy="71909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Администрации г. Екатеринбурга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- Гимназия № 47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620067, г. Екатеринбург, ул. Советская, 24а, тел. (343) 341-08-00, факс (343) 365-50-08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05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gimnazium47@mail.ru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67D9912-490F-4482-A015-34124CEB7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62654"/>
              </p:ext>
            </p:extLst>
          </p:nvPr>
        </p:nvGraphicFramePr>
        <p:xfrm>
          <a:off x="781235" y="1651822"/>
          <a:ext cx="10617691" cy="3962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86651">
                  <a:extLst>
                    <a:ext uri="{9D8B030D-6E8A-4147-A177-3AD203B41FA5}">
                      <a16:colId xmlns:a16="http://schemas.microsoft.com/office/drawing/2014/main" val="3093352510"/>
                    </a:ext>
                  </a:extLst>
                </a:gridCol>
                <a:gridCol w="5331040">
                  <a:extLst>
                    <a:ext uri="{9D8B030D-6E8A-4147-A177-3AD203B41FA5}">
                      <a16:colId xmlns:a16="http://schemas.microsoft.com/office/drawing/2014/main" val="3279975288"/>
                    </a:ext>
                  </a:extLst>
                </a:gridCol>
              </a:tblGrid>
              <a:tr h="374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Методическая тема года гимназии</a:t>
                      </a:r>
                      <a:endParaRPr lang="ru-RU" sz="3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Методическая тема года НШ гимназии</a:t>
                      </a:r>
                      <a:endParaRPr lang="ru-RU" sz="32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017474"/>
                  </a:ext>
                </a:extLst>
              </a:tr>
              <a:tr h="1704225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Метапредметный поход в обучении как средство повышения качества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 и  оценка  функциональной грамотности   как   условие   повышения качества   образования  в  условиях реализации   ФГОС  НОО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978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886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6017F5-8E6E-44B3-B992-CD9626239F83}"/>
              </a:ext>
            </a:extLst>
          </p:cNvPr>
          <p:cNvSpPr/>
          <p:nvPr/>
        </p:nvSpPr>
        <p:spPr>
          <a:xfrm>
            <a:off x="736846" y="719091"/>
            <a:ext cx="10662081" cy="71909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Администрации г. Екатеринбурга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- Гимназия № 47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620067, г. Екатеринбург, ул. Советская, 24а, тел. (343) 341-08-00, факс (343) 365-50-08</a:t>
            </a:r>
          </a:p>
          <a:p>
            <a:pPr algn="ctr"/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05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05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gimnazium47@mail.ru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67D9912-490F-4482-A015-34124CEB7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170145"/>
              </p:ext>
            </p:extLst>
          </p:nvPr>
        </p:nvGraphicFramePr>
        <p:xfrm>
          <a:off x="781235" y="1651822"/>
          <a:ext cx="10617691" cy="4419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93437">
                  <a:extLst>
                    <a:ext uri="{9D8B030D-6E8A-4147-A177-3AD203B41FA5}">
                      <a16:colId xmlns:a16="http://schemas.microsoft.com/office/drawing/2014/main" val="3093352510"/>
                    </a:ext>
                  </a:extLst>
                </a:gridCol>
                <a:gridCol w="5424254">
                  <a:extLst>
                    <a:ext uri="{9D8B030D-6E8A-4147-A177-3AD203B41FA5}">
                      <a16:colId xmlns:a16="http://schemas.microsoft.com/office/drawing/2014/main" val="3279975288"/>
                    </a:ext>
                  </a:extLst>
                </a:gridCol>
              </a:tblGrid>
              <a:tr h="435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ЦЕЛЬ МЕТОДИЧЕСКОЙ   ДЕЯТЕЛЬНОСТИ   ГИМНАЗИИ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ЦЕЛЬ   МЕТОДИЧЕСКОЙ   ДЕЯТЕЛЬНОСТИ  НШ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017474"/>
                  </a:ext>
                </a:extLst>
              </a:tr>
              <a:tr h="1704225">
                <a:tc>
                  <a:txBody>
                    <a:bodyPr/>
                    <a:lstStyle/>
                    <a:p>
                      <a:r>
                        <a:rPr lang="ru-RU" sz="22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Методическое сопровождение системного развития профессиональной компетентности педагогических кадров, обеспечивающей достижение нового качества образования, оказание действенной методической помощи педагогическим работникам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Методическое сопровождение системного развития профессиональной  компетентности педагогических кадров, обеспечивающей достижение нового качества образования, оказание действенной методической помощи педагогическим работникам  при формировании функциональной грамотности  обучающихся  на ступени НОО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978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301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67D9912-490F-4482-A015-34124CEB7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831718"/>
              </p:ext>
            </p:extLst>
          </p:nvPr>
        </p:nvGraphicFramePr>
        <p:xfrm>
          <a:off x="764959" y="701911"/>
          <a:ext cx="10662081" cy="538817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45967">
                  <a:extLst>
                    <a:ext uri="{9D8B030D-6E8A-4147-A177-3AD203B41FA5}">
                      <a16:colId xmlns:a16="http://schemas.microsoft.com/office/drawing/2014/main" val="3093352510"/>
                    </a:ext>
                  </a:extLst>
                </a:gridCol>
                <a:gridCol w="5516114">
                  <a:extLst>
                    <a:ext uri="{9D8B030D-6E8A-4147-A177-3AD203B41FA5}">
                      <a16:colId xmlns:a16="http://schemas.microsoft.com/office/drawing/2014/main" val="3279975288"/>
                    </a:ext>
                  </a:extLst>
                </a:gridCol>
              </a:tblGrid>
              <a:tr h="1085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ЗАДАЧИ  МЕТОДИЧЕСКОЙ   ДЕЯТЕЛЬНОСТИ   ГИМНАЗИИ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ЗАДАЧИ   МЕТОДИЧЕСКОЙ   ДЕЯТЕЛЬНОСТИ  НШ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017474"/>
                  </a:ext>
                </a:extLst>
              </a:tr>
              <a:tr h="4302308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1.Создание оптимальных условий (правовых и организационных) для повышения образовательного уровня педагогических работников по квалификации с учётом современных требований (нормативно-правовой базы).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2.Совершенствование учебно-методического и информационно-технического обеспечения учебно-воспитательного процесса педагогов с учётом современных тенденций развития образования.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3.Повышение мотивации педагогов в росте профессионального мастерства.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4.Создание условий для мотивации профессионального развития педагогических кадров.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5.Организация эффективного функционирования системы повышения квалификации учителей школы.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6.Продолжение работы по обобщению и распространению передового педагогического опыта.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7.Создание  условий для участия членов педагогического коллектива в различных конкурсах профессионального мастерства и конкурсах научно-исследовательских работ.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8..Повышение эффективности уроков через внедрение в образовательный процесс современных педагогических технологий. 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9.Продолжение  работы по реализации ФГОС, создание необходимых условия для внедрения инноваций в учебный процесс, реализации образовательной программы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Выявить профессиональные дефициты педагогов в области формирования функциональной грамотности обучающихся и организовать работу по их преодолению. 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Обеспечить освоение педагогами способов, образовательных технологий, деятельностных форм, направленных на формирование функциональной грамотности  младших школьников.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Внедрить инновационные формы методического сопровождения педагогов. 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Организовать работу профессиональных обучающихся сообществ педагогов по вопросам формирования функциональной грамотности обучающихся (на каждой параллели). 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Обеспечить внедрение в практику работы эффективных технологий формирования функциональной грамотности обучающихся.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Организовать систему повышения квалификации учителей по методической теме (курсы, практико-ориентированные семинары, вебинары,  недели </a:t>
                      </a:r>
                      <a:r>
                        <a:rPr lang="ru-RU" sz="11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взаимопосещения</a:t>
                      </a: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уроков, обмен опытом работы  на методических объединениях начальной школы).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Обобщить и распространить передовой опыт учителей НШ по формированию и оценке функциональной грамотности обучающихся.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Создать условия для участия педагогов НШ в конкурсах профессионального мастерства и научно-исследовательских работ,  публикации научных статей и материалов по методической теме.</a:t>
                      </a:r>
                      <a:endParaRPr lang="ru-RU" sz="12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3978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506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24854AA-BE94-4302-8203-A17A718BFA29}"/>
              </a:ext>
            </a:extLst>
          </p:cNvPr>
          <p:cNvSpPr/>
          <p:nvPr/>
        </p:nvSpPr>
        <p:spPr>
          <a:xfrm>
            <a:off x="744353" y="623687"/>
            <a:ext cx="1070329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«Сегодня изучите обряд чайной церемонии», – сказал учитель и дал своим ученикам свиток, в котором были описаны тонкости чайной церемонии.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Ученики погрузились в чтение, а учитель ушел в парк и сидел там весь день.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Ученики успели обсудить и выучить все, что было записано на свитке.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Наконец, учитель вернулся и спросил учеников о том, что они узнали.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«Белый журавль моет голову» – это значит, прополощи чайник кипятком, –с гордостью сказал первый ученик.	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«Бодхисаттва входит во дворец, – это значит, положи чай в чайник,» –добавил второй.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«Струя греет чайник, – это значит, кипящей водой залей чайник,» –подхватил третий.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Так ученики один за другим рассказали учителю все подробности чайной церемонии.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последний ученик ничего не сказал.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взял чайник, заварил в нем чай по всем правилам чайной церемонии и напоил учителя чаем.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Твой рассказ был лучшим, – похвалил учитель последнего ученика. – Ты порадовал меня вкусным чаем, и тем, что постиг важное правило: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«Говори не о том, что прочел, а о том, что понял».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Учитель, но этот ученик вообще ничего не говорил, – заметил кто-то.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дела всегда говорят громче, чем слова</a:t>
            </a:r>
            <a:r>
              <a:rPr lang="ru-RU" sz="20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– ответил учитель.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130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0CA3968-5DFE-489C-8AA4-62DD150FC2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61" t="10356" r="20922" b="3602"/>
          <a:stretch/>
        </p:blipFill>
        <p:spPr>
          <a:xfrm>
            <a:off x="4844965" y="753532"/>
            <a:ext cx="6480700" cy="5350932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трелка: штриховая вправо 3">
            <a:extLst>
              <a:ext uri="{FF2B5EF4-FFF2-40B4-BE49-F238E27FC236}">
                <a16:creationId xmlns:a16="http://schemas.microsoft.com/office/drawing/2014/main" id="{94F73F96-AEE8-4CCC-815F-EBF1708B8BD2}"/>
              </a:ext>
            </a:extLst>
          </p:cNvPr>
          <p:cNvSpPr/>
          <p:nvPr/>
        </p:nvSpPr>
        <p:spPr>
          <a:xfrm>
            <a:off x="953964" y="2705470"/>
            <a:ext cx="3697935" cy="1447059"/>
          </a:xfrm>
          <a:prstGeom prst="stripedRightArrow">
            <a:avLst/>
          </a:prstGeom>
          <a:solidFill>
            <a:srgbClr val="85448C"/>
          </a:solidFill>
          <a:ln>
            <a:solidFill>
              <a:srgbClr val="854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4FC65F-129C-47AF-AAF3-FDD257A08B86}"/>
              </a:ext>
            </a:extLst>
          </p:cNvPr>
          <p:cNvSpPr/>
          <p:nvPr/>
        </p:nvSpPr>
        <p:spPr>
          <a:xfrm>
            <a:off x="1638788" y="3136611"/>
            <a:ext cx="1689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edsoo.ru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8270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C4D5FB-CC29-43BC-A9A5-E7D3DA85AA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27" t="9543" r="27368" b="9053"/>
          <a:stretch/>
        </p:blipFill>
        <p:spPr>
          <a:xfrm>
            <a:off x="2712720" y="637673"/>
            <a:ext cx="6766560" cy="5582653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Фигура, имеющая форму буквы L 2">
            <a:extLst>
              <a:ext uri="{FF2B5EF4-FFF2-40B4-BE49-F238E27FC236}">
                <a16:creationId xmlns:a16="http://schemas.microsoft.com/office/drawing/2014/main" id="{5C62C112-0843-45B1-BFBC-7BA3A7735966}"/>
              </a:ext>
            </a:extLst>
          </p:cNvPr>
          <p:cNvSpPr/>
          <p:nvPr/>
        </p:nvSpPr>
        <p:spPr>
          <a:xfrm rot="18723589">
            <a:off x="9045066" y="1861859"/>
            <a:ext cx="868427" cy="773044"/>
          </a:xfrm>
          <a:prstGeom prst="corner">
            <a:avLst>
              <a:gd name="adj1" fmla="val 11053"/>
              <a:gd name="adj2" fmla="val 10000"/>
            </a:avLst>
          </a:prstGeom>
          <a:solidFill>
            <a:srgbClr val="85448C"/>
          </a:solidFill>
          <a:ln>
            <a:solidFill>
              <a:srgbClr val="854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7738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60559A-6C3B-4418-BBB4-A4983B3F4E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74" t="9825" r="28236" b="20982"/>
          <a:stretch/>
        </p:blipFill>
        <p:spPr>
          <a:xfrm>
            <a:off x="2387064" y="721895"/>
            <a:ext cx="7074569" cy="5426543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Фигура, имеющая форму буквы L 2">
            <a:extLst>
              <a:ext uri="{FF2B5EF4-FFF2-40B4-BE49-F238E27FC236}">
                <a16:creationId xmlns:a16="http://schemas.microsoft.com/office/drawing/2014/main" id="{D5EC06D4-C603-4AB8-B9DD-1B5101F8E87E}"/>
              </a:ext>
            </a:extLst>
          </p:cNvPr>
          <p:cNvSpPr/>
          <p:nvPr/>
        </p:nvSpPr>
        <p:spPr>
          <a:xfrm rot="18723589">
            <a:off x="7941263" y="5234421"/>
            <a:ext cx="495022" cy="482328"/>
          </a:xfrm>
          <a:prstGeom prst="corner">
            <a:avLst>
              <a:gd name="adj1" fmla="val 11053"/>
              <a:gd name="adj2" fmla="val 10000"/>
            </a:avLst>
          </a:prstGeom>
          <a:solidFill>
            <a:srgbClr val="85448C"/>
          </a:solidFill>
          <a:ln>
            <a:solidFill>
              <a:srgbClr val="854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648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4216E9-5531-4486-B831-8190EDC2B0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9320" r="20849" b="9385"/>
          <a:stretch/>
        </p:blipFill>
        <p:spPr>
          <a:xfrm>
            <a:off x="763480" y="760150"/>
            <a:ext cx="6978106" cy="5337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трелка: влево 2">
            <a:extLst>
              <a:ext uri="{FF2B5EF4-FFF2-40B4-BE49-F238E27FC236}">
                <a16:creationId xmlns:a16="http://schemas.microsoft.com/office/drawing/2014/main" id="{1DF62206-5BED-4C55-8B08-86A5D35DDC5D}"/>
              </a:ext>
            </a:extLst>
          </p:cNvPr>
          <p:cNvSpPr/>
          <p:nvPr/>
        </p:nvSpPr>
        <p:spPr>
          <a:xfrm>
            <a:off x="7590407" y="2583401"/>
            <a:ext cx="2547891" cy="239698"/>
          </a:xfrm>
          <a:prstGeom prst="leftArrow">
            <a:avLst>
              <a:gd name="adj1" fmla="val 50000"/>
              <a:gd name="adj2" fmla="val 183333"/>
            </a:avLst>
          </a:prstGeom>
          <a:solidFill>
            <a:srgbClr val="85448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373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84E420-A209-443B-8F06-C8BE132340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3" t="30420" r="55655" b="14953"/>
          <a:stretch/>
        </p:blipFill>
        <p:spPr>
          <a:xfrm>
            <a:off x="300588" y="153236"/>
            <a:ext cx="8481907" cy="6551527"/>
          </a:xfrm>
          <a:prstGeom prst="rect">
            <a:avLst/>
          </a:prstGeom>
          <a:ln w="50800"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91B4251-9489-4A48-8810-56EE128908AE}"/>
              </a:ext>
            </a:extLst>
          </p:cNvPr>
          <p:cNvSpPr/>
          <p:nvPr/>
        </p:nvSpPr>
        <p:spPr>
          <a:xfrm>
            <a:off x="8637422" y="2697650"/>
            <a:ext cx="3135296" cy="176646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 СЕМИНАРОВ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  И  ОЦЕНКА   ФУНКЦИОНАЛЬНОЙ  ГРАМОТНОСТИ» 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 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edsoo.ru 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64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4216E9-5531-4486-B831-8190EDC2B0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9320" r="20849" b="9385"/>
          <a:stretch/>
        </p:blipFill>
        <p:spPr>
          <a:xfrm>
            <a:off x="1193533" y="760150"/>
            <a:ext cx="7924465" cy="5337699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трелка: влево 2">
            <a:extLst>
              <a:ext uri="{FF2B5EF4-FFF2-40B4-BE49-F238E27FC236}">
                <a16:creationId xmlns:a16="http://schemas.microsoft.com/office/drawing/2014/main" id="{1DF62206-5BED-4C55-8B08-86A5D35DDC5D}"/>
              </a:ext>
            </a:extLst>
          </p:cNvPr>
          <p:cNvSpPr/>
          <p:nvPr/>
        </p:nvSpPr>
        <p:spPr>
          <a:xfrm>
            <a:off x="8937945" y="4989717"/>
            <a:ext cx="2547891" cy="239698"/>
          </a:xfrm>
          <a:prstGeom prst="leftArrow">
            <a:avLst>
              <a:gd name="adj1" fmla="val 50000"/>
              <a:gd name="adj2" fmla="val 183333"/>
            </a:avLst>
          </a:prstGeom>
          <a:solidFill>
            <a:srgbClr val="85448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6088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F8F273-3EF4-46F8-B0CB-6181221EB7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75" t="10247" r="20894" b="10035"/>
          <a:stretch/>
        </p:blipFill>
        <p:spPr>
          <a:xfrm>
            <a:off x="1851259" y="695425"/>
            <a:ext cx="8489482" cy="5467150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78029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4216E9-5531-4486-B831-8190EDC2B0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9320" r="20849" b="9385"/>
          <a:stretch/>
        </p:blipFill>
        <p:spPr>
          <a:xfrm>
            <a:off x="1193533" y="760150"/>
            <a:ext cx="7924465" cy="5337699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трелка: влево 2">
            <a:extLst>
              <a:ext uri="{FF2B5EF4-FFF2-40B4-BE49-F238E27FC236}">
                <a16:creationId xmlns:a16="http://schemas.microsoft.com/office/drawing/2014/main" id="{1DF62206-5BED-4C55-8B08-86A5D35DDC5D}"/>
              </a:ext>
            </a:extLst>
          </p:cNvPr>
          <p:cNvSpPr/>
          <p:nvPr/>
        </p:nvSpPr>
        <p:spPr>
          <a:xfrm>
            <a:off x="8822442" y="5393978"/>
            <a:ext cx="2547891" cy="239698"/>
          </a:xfrm>
          <a:prstGeom prst="leftArrow">
            <a:avLst>
              <a:gd name="adj1" fmla="val 50000"/>
              <a:gd name="adj2" fmla="val 183333"/>
            </a:avLst>
          </a:prstGeom>
          <a:solidFill>
            <a:srgbClr val="85448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F83FED6-72AF-495B-9951-6A69F64783A8}"/>
              </a:ext>
            </a:extLst>
          </p:cNvPr>
          <p:cNvSpPr/>
          <p:nvPr/>
        </p:nvSpPr>
        <p:spPr>
          <a:xfrm>
            <a:off x="9644512" y="3512012"/>
            <a:ext cx="1444811" cy="1766462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8544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РЭШ</a:t>
            </a:r>
          </a:p>
        </p:txBody>
      </p:sp>
    </p:spTree>
    <p:extLst>
      <p:ext uri="{BB962C8B-B14F-4D97-AF65-F5344CB8AC3E}">
        <p14:creationId xmlns:p14="http://schemas.microsoft.com/office/powerpoint/2010/main" val="2284992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82826D-B28D-427F-AB0B-7A1A0CFE99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74" t="11931" r="19552" b="4000"/>
          <a:stretch/>
        </p:blipFill>
        <p:spPr>
          <a:xfrm>
            <a:off x="2675823" y="715159"/>
            <a:ext cx="7113070" cy="5427682"/>
          </a:xfrm>
          <a:prstGeom prst="rect">
            <a:avLst/>
          </a:prstGeom>
          <a:ln w="508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Фигура, имеющая форму буквы L 2">
            <a:extLst>
              <a:ext uri="{FF2B5EF4-FFF2-40B4-BE49-F238E27FC236}">
                <a16:creationId xmlns:a16="http://schemas.microsoft.com/office/drawing/2014/main" id="{1CE14503-70A6-4BA4-8779-580BC3311818}"/>
              </a:ext>
            </a:extLst>
          </p:cNvPr>
          <p:cNvSpPr/>
          <p:nvPr/>
        </p:nvSpPr>
        <p:spPr>
          <a:xfrm rot="18723589">
            <a:off x="1875928" y="1254472"/>
            <a:ext cx="508246" cy="482328"/>
          </a:xfrm>
          <a:prstGeom prst="corner">
            <a:avLst>
              <a:gd name="adj1" fmla="val 11053"/>
              <a:gd name="adj2" fmla="val 10000"/>
            </a:avLst>
          </a:prstGeom>
          <a:solidFill>
            <a:srgbClr val="85448C"/>
          </a:solidFill>
          <a:ln>
            <a:solidFill>
              <a:srgbClr val="854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00A447-1E63-4CDA-9BA2-972045277313}"/>
              </a:ext>
            </a:extLst>
          </p:cNvPr>
          <p:cNvSpPr/>
          <p:nvPr/>
        </p:nvSpPr>
        <p:spPr>
          <a:xfrm>
            <a:off x="1034529" y="723575"/>
            <a:ext cx="1444811" cy="49209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8544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РЭШ</a:t>
            </a:r>
          </a:p>
        </p:txBody>
      </p:sp>
    </p:spTree>
    <p:extLst>
      <p:ext uri="{BB962C8B-B14F-4D97-AF65-F5344CB8AC3E}">
        <p14:creationId xmlns:p14="http://schemas.microsoft.com/office/powerpoint/2010/main" val="1992602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4216E9-5531-4486-B831-8190EDC2B0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9" t="9320" r="20849" b="9385"/>
          <a:stretch/>
        </p:blipFill>
        <p:spPr>
          <a:xfrm>
            <a:off x="1193533" y="760150"/>
            <a:ext cx="7924465" cy="5337699"/>
          </a:xfrm>
          <a:prstGeom prst="rect">
            <a:avLst/>
          </a:prstGeom>
          <a:ln w="38100" cap="sq">
            <a:solidFill>
              <a:srgbClr val="8544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трелка: влево 2">
            <a:extLst>
              <a:ext uri="{FF2B5EF4-FFF2-40B4-BE49-F238E27FC236}">
                <a16:creationId xmlns:a16="http://schemas.microsoft.com/office/drawing/2014/main" id="{1DF62206-5BED-4C55-8B08-86A5D35DDC5D}"/>
              </a:ext>
            </a:extLst>
          </p:cNvPr>
          <p:cNvSpPr/>
          <p:nvPr/>
        </p:nvSpPr>
        <p:spPr>
          <a:xfrm>
            <a:off x="8899444" y="5858151"/>
            <a:ext cx="2547891" cy="239698"/>
          </a:xfrm>
          <a:prstGeom prst="leftArrow">
            <a:avLst>
              <a:gd name="adj1" fmla="val 50000"/>
              <a:gd name="adj2" fmla="val 183333"/>
            </a:avLst>
          </a:prstGeom>
          <a:solidFill>
            <a:srgbClr val="85448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F83FED6-72AF-495B-9951-6A69F64783A8}"/>
              </a:ext>
            </a:extLst>
          </p:cNvPr>
          <p:cNvSpPr/>
          <p:nvPr/>
        </p:nvSpPr>
        <p:spPr>
          <a:xfrm>
            <a:off x="9673388" y="4918508"/>
            <a:ext cx="1444811" cy="802727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8544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 семинаров</a:t>
            </a:r>
          </a:p>
        </p:txBody>
      </p:sp>
    </p:spTree>
    <p:extLst>
      <p:ext uri="{BB962C8B-B14F-4D97-AF65-F5344CB8AC3E}">
        <p14:creationId xmlns:p14="http://schemas.microsoft.com/office/powerpoint/2010/main" val="2118887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A83FD7-F846-4610-8D18-D91E6BD9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54" y="633418"/>
            <a:ext cx="10617692" cy="559116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C262A8-D017-4DE3-A214-22F778C48292}"/>
              </a:ext>
            </a:extLst>
          </p:cNvPr>
          <p:cNvSpPr/>
          <p:nvPr/>
        </p:nvSpPr>
        <p:spPr>
          <a:xfrm>
            <a:off x="4901953" y="4212455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5ADC3-B455-496F-8CFC-F464C1EF1922}"/>
              </a:ext>
            </a:extLst>
          </p:cNvPr>
          <p:cNvSpPr/>
          <p:nvPr/>
        </p:nvSpPr>
        <p:spPr>
          <a:xfrm>
            <a:off x="4901953" y="1731146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4500C2-A09C-444B-AB56-E2500B8E8D17}"/>
              </a:ext>
            </a:extLst>
          </p:cNvPr>
          <p:cNvSpPr/>
          <p:nvPr/>
        </p:nvSpPr>
        <p:spPr>
          <a:xfrm>
            <a:off x="8188171" y="1740024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130EB1-6C19-4595-8F11-B2C5B6841E96}"/>
              </a:ext>
            </a:extLst>
          </p:cNvPr>
          <p:cNvSpPr/>
          <p:nvPr/>
        </p:nvSpPr>
        <p:spPr>
          <a:xfrm>
            <a:off x="1615735" y="4212455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9FEACC-D6E2-468D-8CAE-83C793FCB16F}"/>
              </a:ext>
            </a:extLst>
          </p:cNvPr>
          <p:cNvSpPr/>
          <p:nvPr/>
        </p:nvSpPr>
        <p:spPr>
          <a:xfrm>
            <a:off x="1615735" y="1731146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44B7FF-3F4D-46E1-94E8-8155CAD249DC}"/>
              </a:ext>
            </a:extLst>
          </p:cNvPr>
          <p:cNvSpPr/>
          <p:nvPr/>
        </p:nvSpPr>
        <p:spPr>
          <a:xfrm>
            <a:off x="8271767" y="4212455"/>
            <a:ext cx="2388094" cy="914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6</a:t>
            </a:r>
          </a:p>
        </p:txBody>
      </p:sp>
    </p:spTree>
    <p:extLst>
      <p:ext uri="{BB962C8B-B14F-4D97-AF65-F5344CB8AC3E}">
        <p14:creationId xmlns:p14="http://schemas.microsoft.com/office/powerpoint/2010/main" val="30136473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866EDB7-B7F9-460C-830F-63A61B1BD5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503"/>
              </p:ext>
            </p:extLst>
          </p:nvPr>
        </p:nvGraphicFramePr>
        <p:xfrm>
          <a:off x="1014068" y="803568"/>
          <a:ext cx="10459245" cy="52508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5107">
                  <a:extLst>
                    <a:ext uri="{9D8B030D-6E8A-4147-A177-3AD203B41FA5}">
                      <a16:colId xmlns:a16="http://schemas.microsoft.com/office/drawing/2014/main" val="186434296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3096084849"/>
                    </a:ext>
                  </a:extLst>
                </a:gridCol>
                <a:gridCol w="8008218">
                  <a:extLst>
                    <a:ext uri="{9D8B030D-6E8A-4147-A177-3AD203B41FA5}">
                      <a16:colId xmlns:a16="http://schemas.microsoft.com/office/drawing/2014/main" val="2241589619"/>
                    </a:ext>
                  </a:extLst>
                </a:gridCol>
              </a:tblGrid>
              <a:tr h="3545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№п/п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Ссылка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Название семинара, материалы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extLst>
                  <a:ext uri="{0D108BD9-81ED-4DB2-BD59-A6C34878D82A}">
                    <a16:rowId xmlns:a16="http://schemas.microsoft.com/office/drawing/2014/main" val="438647539"/>
                  </a:ext>
                </a:extLst>
              </a:tr>
              <a:tr h="4896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rgbClr val="0070C0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https://clck.ru/32JZLk</a:t>
                      </a:r>
                      <a:r>
                        <a:rPr lang="ru-RU" sz="1200" b="1" dirty="0">
                          <a:solidFill>
                            <a:srgbClr val="0070C0"/>
                          </a:solidFill>
                          <a:effectLst/>
                        </a:rPr>
                        <a:t>  </a:t>
                      </a:r>
                      <a:endParaRPr lang="ru-RU" sz="11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edsoo.ru Институт стратегии развития образования РАО продолжает цикл всероссийских семинаров «Формирование и оценка функциональной грамотности»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План семинаров "Формирование и оценка функциональной грамотности":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tx1"/>
                          </a:solidFill>
                          <a:effectLst/>
                        </a:rPr>
                        <a:t>1 семинар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: Формирование функциональной грамотности: особенности организации учебного процесса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видео  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https://vk.com/video716245662_456239089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</a:rPr>
                        <a:t>  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Материалы к семинару: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100"/>
                        <a:buFont typeface="+mj-lt"/>
                        <a:buNone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1)Презентация  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https://docs.google.com/spreadsheets/d/1TBLGWOIuUFcmUuPen7s3YMdyj3dr-vg99JHP-LPtqzY/edit#gid=0&amp;range=G9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  <a:p>
                      <a:pPr marL="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tx1"/>
                          </a:solidFill>
                          <a:effectLst/>
                        </a:rPr>
                        <a:t>2 </a:t>
                      </a:r>
                      <a:r>
                        <a:rPr lang="ru-RU" sz="1200" b="1" u="sng" dirty="0" err="1">
                          <a:solidFill>
                            <a:schemeClr val="tx1"/>
                          </a:solidFill>
                          <a:effectLst/>
                        </a:rPr>
                        <a:t>семинар: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Представление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программы курса внеурочной деятельности "Функциональная грамотность: учимся для жизни"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Видео 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https://vk.com/video716245662_456239125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</a:rPr>
                        <a:t>  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Материалы к семинару: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u="none" dirty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1) 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https://docs.google.com/spreadsheets/d/1TBLGWOIuUFcmUuPen7s3YMdyj3dr-vg99JHP-LPtqzY/edit#gid=0&amp;range=G12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</a:rPr>
                        <a:t>  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2) </a:t>
                      </a:r>
                      <a:r>
                        <a:rPr lang="ru-RU" sz="1200" u="sng" dirty="0">
                          <a:solidFill>
                            <a:srgbClr val="0070C0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https://vk.com/video716245662_456239125</a:t>
                      </a:r>
                      <a:endParaRPr lang="ru-RU" sz="1200" dirty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tx1"/>
                          </a:solidFill>
                          <a:effectLst/>
                        </a:rPr>
                        <a:t>3 семинар: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Читательская грамотность как основа формирования всех направлений функциональной грамотности. Как работать с электронными текстами "повседневности" (на материале внеурочных занятий по читательской грамотности в 5 классе)- </a:t>
                      </a:r>
                      <a:r>
                        <a:rPr lang="ru-RU" sz="1200" b="1" u="sng" dirty="0">
                          <a:solidFill>
                            <a:srgbClr val="C00000"/>
                          </a:solidFill>
                          <a:effectLst/>
                        </a:rPr>
                        <a:t>планируется 21.10.22 в 14:30 по </a:t>
                      </a:r>
                      <a:r>
                        <a:rPr lang="ru-RU" sz="1200" b="1" u="sng" dirty="0" err="1">
                          <a:solidFill>
                            <a:srgbClr val="C00000"/>
                          </a:solidFill>
                          <a:effectLst/>
                        </a:rPr>
                        <a:t>мск</a:t>
                      </a:r>
                      <a:r>
                        <a:rPr lang="ru-RU" sz="1200" b="1" u="sng" dirty="0">
                          <a:solidFill>
                            <a:srgbClr val="C00000"/>
                          </a:solidFill>
                          <a:effectLst/>
                        </a:rPr>
                        <a:t> времени</a:t>
                      </a:r>
                    </a:p>
                    <a:p>
                      <a:pPr marL="119380" indent="-1193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	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06" marR="39206" marT="0" marB="0"/>
                </a:tc>
                <a:extLst>
                  <a:ext uri="{0D108BD9-81ED-4DB2-BD59-A6C34878D82A}">
                    <a16:rowId xmlns:a16="http://schemas.microsoft.com/office/drawing/2014/main" val="2028970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39115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F4E5DF-6812-4CE9-86B8-A580ED82BC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74" t="20070" r="57684" b="21403"/>
          <a:stretch/>
        </p:blipFill>
        <p:spPr>
          <a:xfrm>
            <a:off x="827772" y="712270"/>
            <a:ext cx="4398746" cy="54478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F4CC25-CDDF-4B0C-A3EC-1B6BD4B91C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21" t="30877" r="62974" b="16632"/>
          <a:stretch/>
        </p:blipFill>
        <p:spPr>
          <a:xfrm>
            <a:off x="6965481" y="712270"/>
            <a:ext cx="4398746" cy="538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9282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1040C96-9AA2-4311-93E1-AFEE66D1B8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11" t="29333" r="57763" b="12281"/>
          <a:stretch/>
        </p:blipFill>
        <p:spPr>
          <a:xfrm>
            <a:off x="818147" y="719596"/>
            <a:ext cx="4206240" cy="541880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684300-A13D-496A-9CB4-5B04E47A08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63" t="12632" r="63132" b="35719"/>
          <a:stretch/>
        </p:blipFill>
        <p:spPr>
          <a:xfrm>
            <a:off x="6872437" y="719596"/>
            <a:ext cx="4501415" cy="541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316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ADCDF7-9C68-4C78-8319-BC09297D9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68" t="31578" r="64079" b="17194"/>
          <a:stretch/>
        </p:blipFill>
        <p:spPr>
          <a:xfrm>
            <a:off x="7036067" y="721894"/>
            <a:ext cx="4312118" cy="5378266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F4D7251-B08A-4035-A2E9-70C40F35F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4" y="719220"/>
            <a:ext cx="4228699" cy="541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9472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5763B5-07B8-4550-BD6F-94CF8AEC51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47" t="23018" r="64316" b="26035"/>
          <a:stretch/>
        </p:blipFill>
        <p:spPr>
          <a:xfrm>
            <a:off x="6949441" y="705049"/>
            <a:ext cx="4434040" cy="5455207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FC989DCB-2D8F-45C8-AB4E-D80723D428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r="2690"/>
          <a:stretch/>
        </p:blipFill>
        <p:spPr bwMode="auto">
          <a:xfrm>
            <a:off x="735691" y="701396"/>
            <a:ext cx="4434040" cy="545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952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E43004-F4F7-4A91-8178-FCC0D6681563}"/>
              </a:ext>
            </a:extLst>
          </p:cNvPr>
          <p:cNvSpPr/>
          <p:nvPr/>
        </p:nvSpPr>
        <p:spPr>
          <a:xfrm>
            <a:off x="739806" y="781525"/>
            <a:ext cx="6096000" cy="21522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Антонина М. (44 года) 22.04.22 г.  после работы заехала в  банк с целью  оформления  кредита на покупку машины. Вскоре женщина вышла из банка  довольная и счастливая. Через полгода женщина просрочила  платёж по кредиту на 1 неделю. Банк выставил женщине большие проценты. Женщина долго плакала, объясняла, что она    не знала о таких условиях.  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208576A-C4A0-47B7-A1CD-2514F931C68E}"/>
              </a:ext>
            </a:extLst>
          </p:cNvPr>
          <p:cNvSpPr/>
          <p:nvPr/>
        </p:nvSpPr>
        <p:spPr>
          <a:xfrm>
            <a:off x="5196397" y="2944879"/>
            <a:ext cx="6096000" cy="3143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2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Александр Ж. – (50 лет) проживает один. Три года назад он  официально оформил развод с женой. После развода супруги остались в  дружеских    отношениях.  Каждый месяц Александр обращается с просьбой  к  бывшей жене одолжить  ему  денег  до зарплаты. На вопрос женщины (Почему  тебе постоянно не хватает  денег?) мужчина ответил: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-Не могу себе отказать в покупке хороших вещей, дорогого парфюма, машину тоже каждый день нужно заправлять, питаться тоже хочется вкусно….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24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AE6B9EA-F7F9-444B-98CD-61B88FE1693E}"/>
              </a:ext>
            </a:extLst>
          </p:cNvPr>
          <p:cNvSpPr/>
          <p:nvPr/>
        </p:nvSpPr>
        <p:spPr>
          <a:xfrm>
            <a:off x="730929" y="808158"/>
            <a:ext cx="6096000" cy="21522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3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Светлана Петровна К. (38 лет) в августе 2018 года отправилась из Екатеринбурга на отдых в 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Доминикану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через  Москву. Прилетев в Москву, женщина села ожидать своего рейса в этом же терминале. За 50 минут до вылета самолета Светлана Петровна спросила у диспетчера, в каком направлении находится ее стойка на посадку.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Услашала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ответ: «Самолёт улетел».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F48A227-D736-43F1-A277-2BD6AB641107}"/>
              </a:ext>
            </a:extLst>
          </p:cNvPr>
          <p:cNvSpPr/>
          <p:nvPr/>
        </p:nvSpPr>
        <p:spPr>
          <a:xfrm>
            <a:off x="5160885" y="3304860"/>
            <a:ext cx="6096000" cy="27449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4.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Евгений Петрович М. (68 лет)- слесарь 6 разряда, выйдя на пенсию, освоил многочисленные функции своего телефона. Часто  изучал информацию из интернета. В один из дней  на номер телефона  мужчины поступило сообщение с сайта Сбербанка о выплатах пенсионеру на сумму 230 000 руб. Евгений Петрович сначала насторожился и удивился, но потом обрадовался и выполнил все предложенные ему  шаги. Произошло списание  накопленной пенсионером на карте суммы.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90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780C09-AC3F-46DA-BD2D-B50B603B0890}"/>
              </a:ext>
            </a:extLst>
          </p:cNvPr>
          <p:cNvSpPr/>
          <p:nvPr/>
        </p:nvSpPr>
        <p:spPr>
          <a:xfrm>
            <a:off x="704295" y="739875"/>
            <a:ext cx="6096000" cy="24486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5.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Анна Васильевна Л. (57 лет) часто выносит к мусорным бакам  в мешках свои  старые  вещи. Как-то раз ее встретила соседка по квартире. Между женщинами состоялся разговор. Анна Васильевна жаловалась, что совсем обносилась, а одежда стоит очень дорого, денег не хватает ни на что… Нина Николаевна в ответ на слова соседки сказала: «Анна, ты бывшая портниха. Не уж-то из старых вещей не соорудишь себе новые?!»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F0EBCF-4B18-469B-8DF3-76CB9C884ABD}"/>
              </a:ext>
            </a:extLst>
          </p:cNvPr>
          <p:cNvSpPr/>
          <p:nvPr/>
        </p:nvSpPr>
        <p:spPr>
          <a:xfrm>
            <a:off x="5356194" y="380980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Ситуация 6.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Светлана П. (22 года) и Петр И. (24) -молодожёны. Они отправились в свадебное путешествие в ОАЭ. На одной из экскурсий молодые люди продолжительное время стояли, обнявшись друг с другом и целовались. Кто-то из экскурсантов указал на это представителям полиции. Молодых людей </a:t>
            </a:r>
            <a:r>
              <a:rPr lang="ru-RU" dirty="0">
                <a:solidFill>
                  <a:srgbClr val="1C1C1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препроводили в участок, где им пришлось  побыть «гостями» несколько часов.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777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A83FD7-F846-4610-8D18-D91E6BD9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41" y="633418"/>
            <a:ext cx="10617692" cy="559116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5ADC3-B455-496F-8CFC-F464C1EF1922}"/>
              </a:ext>
            </a:extLst>
          </p:cNvPr>
          <p:cNvSpPr/>
          <p:nvPr/>
        </p:nvSpPr>
        <p:spPr>
          <a:xfrm>
            <a:off x="4617866" y="985422"/>
            <a:ext cx="362505" cy="3817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4500C2-A09C-444B-AB56-E2500B8E8D17}"/>
              </a:ext>
            </a:extLst>
          </p:cNvPr>
          <p:cNvSpPr/>
          <p:nvPr/>
        </p:nvSpPr>
        <p:spPr>
          <a:xfrm>
            <a:off x="7937375" y="994300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130EB1-6C19-4595-8F11-B2C5B6841E96}"/>
              </a:ext>
            </a:extLst>
          </p:cNvPr>
          <p:cNvSpPr/>
          <p:nvPr/>
        </p:nvSpPr>
        <p:spPr>
          <a:xfrm>
            <a:off x="1251748" y="3520665"/>
            <a:ext cx="319597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9FEACC-D6E2-468D-8CAE-83C793FCB16F}"/>
              </a:ext>
            </a:extLst>
          </p:cNvPr>
          <p:cNvSpPr/>
          <p:nvPr/>
        </p:nvSpPr>
        <p:spPr>
          <a:xfrm>
            <a:off x="1225117" y="967667"/>
            <a:ext cx="390618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44B7FF-3F4D-46E1-94E8-8155CAD249DC}"/>
              </a:ext>
            </a:extLst>
          </p:cNvPr>
          <p:cNvSpPr/>
          <p:nvPr/>
        </p:nvSpPr>
        <p:spPr>
          <a:xfrm>
            <a:off x="7937375" y="3519997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4C8FEA-BCD2-47B9-831E-C10EC9D635E6}"/>
              </a:ext>
            </a:extLst>
          </p:cNvPr>
          <p:cNvSpPr/>
          <p:nvPr/>
        </p:nvSpPr>
        <p:spPr>
          <a:xfrm>
            <a:off x="129613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CE43F3-0481-434D-9761-0F3F05D502E9}"/>
              </a:ext>
            </a:extLst>
          </p:cNvPr>
          <p:cNvSpPr/>
          <p:nvPr/>
        </p:nvSpPr>
        <p:spPr>
          <a:xfrm>
            <a:off x="465337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CAFB938-856D-4EEC-B22F-7EE7AF3F6B66}"/>
              </a:ext>
            </a:extLst>
          </p:cNvPr>
          <p:cNvSpPr/>
          <p:nvPr/>
        </p:nvSpPr>
        <p:spPr>
          <a:xfrm>
            <a:off x="7937375" y="1451833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72F4B67-F58B-492C-9ADB-A8B5ACA034D8}"/>
              </a:ext>
            </a:extLst>
          </p:cNvPr>
          <p:cNvSpPr/>
          <p:nvPr/>
        </p:nvSpPr>
        <p:spPr>
          <a:xfrm>
            <a:off x="1259887" y="39929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A84F74D-7B8E-46BC-80F1-D0D5B07BE688}"/>
              </a:ext>
            </a:extLst>
          </p:cNvPr>
          <p:cNvSpPr/>
          <p:nvPr/>
        </p:nvSpPr>
        <p:spPr>
          <a:xfrm>
            <a:off x="4617865" y="4000392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E5C694E-22D1-4ABF-87CC-B1E6F4F243F4}"/>
              </a:ext>
            </a:extLst>
          </p:cNvPr>
          <p:cNvSpPr/>
          <p:nvPr/>
        </p:nvSpPr>
        <p:spPr>
          <a:xfrm>
            <a:off x="7937375" y="39787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BC07AAC-D6D3-4D58-A060-CB0665BB27B9}"/>
              </a:ext>
            </a:extLst>
          </p:cNvPr>
          <p:cNvSpPr/>
          <p:nvPr/>
        </p:nvSpPr>
        <p:spPr>
          <a:xfrm>
            <a:off x="8245653" y="4352486"/>
            <a:ext cx="2576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притча связана с ситуациями?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2805172-05E7-46C4-B381-767A4DA236F5}"/>
              </a:ext>
            </a:extLst>
          </p:cNvPr>
          <p:cNvSpPr/>
          <p:nvPr/>
        </p:nvSpPr>
        <p:spPr>
          <a:xfrm>
            <a:off x="1510462" y="1674118"/>
            <a:ext cx="2576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ошибки допущены в каждой ситуации? (назвать кратко)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92B2D2-AD30-4832-8313-D9F3B63FE579}"/>
              </a:ext>
            </a:extLst>
          </p:cNvPr>
          <p:cNvSpPr/>
          <p:nvPr/>
        </p:nvSpPr>
        <p:spPr>
          <a:xfrm>
            <a:off x="8104571" y="1721935"/>
            <a:ext cx="2576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кроются истоки этих ошибок?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0EDC527-81A0-4ED0-87BB-340295FB9AE6}"/>
              </a:ext>
            </a:extLst>
          </p:cNvPr>
          <p:cNvSpPr/>
          <p:nvPr/>
        </p:nvSpPr>
        <p:spPr>
          <a:xfrm>
            <a:off x="4813695" y="1607695"/>
            <a:ext cx="2576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Каковы причины  этих ошибок? (назвать кратко и точно)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7818F23-71BB-4BED-A5AE-2F781AA10FA3}"/>
              </a:ext>
            </a:extLst>
          </p:cNvPr>
          <p:cNvSpPr/>
          <p:nvPr/>
        </p:nvSpPr>
        <p:spPr>
          <a:xfrm>
            <a:off x="1433260" y="4315852"/>
            <a:ext cx="25769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отношение эти ситуации имеют к   НШ?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1B78DD5-802F-4B81-8D76-464D94FD25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1" t="8356" r="37091" b="11096"/>
          <a:stretch/>
        </p:blipFill>
        <p:spPr bwMode="auto">
          <a:xfrm>
            <a:off x="5307648" y="4142671"/>
            <a:ext cx="1505678" cy="142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72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A83FD7-F846-4610-8D18-D91E6BD9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54" y="724415"/>
            <a:ext cx="10617692" cy="559116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FC262A8-D017-4DE3-A214-22F778C48292}"/>
              </a:ext>
            </a:extLst>
          </p:cNvPr>
          <p:cNvSpPr/>
          <p:nvPr/>
        </p:nvSpPr>
        <p:spPr>
          <a:xfrm>
            <a:off x="4617865" y="3511119"/>
            <a:ext cx="362505" cy="3817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05ADC3-B455-496F-8CFC-F464C1EF1922}"/>
              </a:ext>
            </a:extLst>
          </p:cNvPr>
          <p:cNvSpPr/>
          <p:nvPr/>
        </p:nvSpPr>
        <p:spPr>
          <a:xfrm>
            <a:off x="4617866" y="985422"/>
            <a:ext cx="362505" cy="3817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4500C2-A09C-444B-AB56-E2500B8E8D17}"/>
              </a:ext>
            </a:extLst>
          </p:cNvPr>
          <p:cNvSpPr/>
          <p:nvPr/>
        </p:nvSpPr>
        <p:spPr>
          <a:xfrm>
            <a:off x="7937375" y="994300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130EB1-6C19-4595-8F11-B2C5B6841E96}"/>
              </a:ext>
            </a:extLst>
          </p:cNvPr>
          <p:cNvSpPr/>
          <p:nvPr/>
        </p:nvSpPr>
        <p:spPr>
          <a:xfrm>
            <a:off x="1251748" y="3520665"/>
            <a:ext cx="319597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79FEACC-D6E2-468D-8CAE-83C793FCB16F}"/>
              </a:ext>
            </a:extLst>
          </p:cNvPr>
          <p:cNvSpPr/>
          <p:nvPr/>
        </p:nvSpPr>
        <p:spPr>
          <a:xfrm>
            <a:off x="1225117" y="967667"/>
            <a:ext cx="390618" cy="3906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E44B7FF-3F4D-46E1-94E8-8155CAD249DC}"/>
              </a:ext>
            </a:extLst>
          </p:cNvPr>
          <p:cNvSpPr/>
          <p:nvPr/>
        </p:nvSpPr>
        <p:spPr>
          <a:xfrm>
            <a:off x="7937375" y="3519997"/>
            <a:ext cx="334392" cy="37286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4C8FEA-BCD2-47B9-831E-C10EC9D635E6}"/>
              </a:ext>
            </a:extLst>
          </p:cNvPr>
          <p:cNvSpPr/>
          <p:nvPr/>
        </p:nvSpPr>
        <p:spPr>
          <a:xfrm>
            <a:off x="129613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CE43F3-0481-434D-9761-0F3F05D502E9}"/>
              </a:ext>
            </a:extLst>
          </p:cNvPr>
          <p:cNvSpPr/>
          <p:nvPr/>
        </p:nvSpPr>
        <p:spPr>
          <a:xfrm>
            <a:off x="4653377" y="1455938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CAFB938-856D-4EEC-B22F-7EE7AF3F6B66}"/>
              </a:ext>
            </a:extLst>
          </p:cNvPr>
          <p:cNvSpPr/>
          <p:nvPr/>
        </p:nvSpPr>
        <p:spPr>
          <a:xfrm>
            <a:off x="7937375" y="1451833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72F4B67-F58B-492C-9ADB-A8B5ACA034D8}"/>
              </a:ext>
            </a:extLst>
          </p:cNvPr>
          <p:cNvSpPr/>
          <p:nvPr/>
        </p:nvSpPr>
        <p:spPr>
          <a:xfrm>
            <a:off x="1259887" y="39929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A84F74D-7B8E-46BC-80F1-D0D5B07BE688}"/>
              </a:ext>
            </a:extLst>
          </p:cNvPr>
          <p:cNvSpPr/>
          <p:nvPr/>
        </p:nvSpPr>
        <p:spPr>
          <a:xfrm>
            <a:off x="4617865" y="4000392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E5C694E-22D1-4ABF-87CC-B1E6F4F243F4}"/>
              </a:ext>
            </a:extLst>
          </p:cNvPr>
          <p:cNvSpPr/>
          <p:nvPr/>
        </p:nvSpPr>
        <p:spPr>
          <a:xfrm>
            <a:off x="7937375" y="3978794"/>
            <a:ext cx="2885245" cy="17133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BC07AAC-D6D3-4D58-A060-CB0665BB27B9}"/>
              </a:ext>
            </a:extLst>
          </p:cNvPr>
          <p:cNvSpPr/>
          <p:nvPr/>
        </p:nvSpPr>
        <p:spPr>
          <a:xfrm>
            <a:off x="1486897" y="1609106"/>
            <a:ext cx="2576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Антонина М. (44 года) – кредит в банке  на автомобиль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A96D8A9-F83E-4518-B261-E8BB8E61BB81}"/>
              </a:ext>
            </a:extLst>
          </p:cNvPr>
          <p:cNvSpPr/>
          <p:nvPr/>
        </p:nvSpPr>
        <p:spPr>
          <a:xfrm>
            <a:off x="4836477" y="1656859"/>
            <a:ext cx="25560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Ж. (50 лет)-одинокий мужчина- деньги  в долг у бывшей  жены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B6DBA2-89EA-46F5-8D67-FF3EDBEE09BB}"/>
              </a:ext>
            </a:extLst>
          </p:cNvPr>
          <p:cNvSpPr/>
          <p:nvPr/>
        </p:nvSpPr>
        <p:spPr>
          <a:xfrm>
            <a:off x="8063731" y="1656859"/>
            <a:ext cx="2641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Светлана Петровна К. (38 лет) –поездка в 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Доминикану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на отдых</a:t>
            </a:r>
            <a:endParaRPr lang="ru-RU" b="1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5AA106E-49AE-4204-9B90-380A8D799654}"/>
              </a:ext>
            </a:extLst>
          </p:cNvPr>
          <p:cNvSpPr/>
          <p:nvPr/>
        </p:nvSpPr>
        <p:spPr>
          <a:xfrm>
            <a:off x="1296137" y="4164651"/>
            <a:ext cx="2739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Евгений Петрович М. (68 лет)- слесарь-пенсионер- выплаты Сбербанка </a:t>
            </a:r>
            <a:endParaRPr lang="ru-RU" b="1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4DE85CD-E72F-4A71-9094-2DF188D575EA}"/>
              </a:ext>
            </a:extLst>
          </p:cNvPr>
          <p:cNvSpPr/>
          <p:nvPr/>
        </p:nvSpPr>
        <p:spPr>
          <a:xfrm>
            <a:off x="4617865" y="4164651"/>
            <a:ext cx="27746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Анна Васильевна Л. (57 лет) -  выброс вещей на мусорку</a:t>
            </a:r>
            <a:endParaRPr lang="ru-RU" b="1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19FD841-0083-4E21-93B2-E464AD0E5C88}"/>
              </a:ext>
            </a:extLst>
          </p:cNvPr>
          <p:cNvSpPr/>
          <p:nvPr/>
        </p:nvSpPr>
        <p:spPr>
          <a:xfrm>
            <a:off x="7975843" y="4164651"/>
            <a:ext cx="2729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Светлана П. (22 года) и Петр И. (24) – молодожёны- поездка в ОАЭ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05505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832</TotalTime>
  <Words>1970</Words>
  <Application>Microsoft Office PowerPoint</Application>
  <PresentationFormat>Широкоэкранный</PresentationFormat>
  <Paragraphs>197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Arial</vt:lpstr>
      <vt:lpstr>Calibri</vt:lpstr>
      <vt:lpstr>Garamond</vt:lpstr>
      <vt:lpstr>Georgia</vt:lpstr>
      <vt:lpstr>Open Sans</vt:lpstr>
      <vt:lpstr>PT Sans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Никуленок</dc:creator>
  <cp:lastModifiedBy>Ирина Никуленок</cp:lastModifiedBy>
  <cp:revision>8</cp:revision>
  <dcterms:created xsi:type="dcterms:W3CDTF">2022-10-10T06:24:02Z</dcterms:created>
  <dcterms:modified xsi:type="dcterms:W3CDTF">2023-01-03T06:06:04Z</dcterms:modified>
</cp:coreProperties>
</file>