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79" r:id="rId5"/>
    <p:sldId id="260" r:id="rId6"/>
    <p:sldId id="280" r:id="rId7"/>
    <p:sldId id="287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658" y="67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E03B-395E-4FBC-A573-06CAA8D89338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D459E-4B76-496D-B899-C01CDED4A6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46146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E03B-395E-4FBC-A573-06CAA8D89338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D459E-4B76-496D-B899-C01CDED4A6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22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E03B-395E-4FBC-A573-06CAA8D89338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D459E-4B76-496D-B899-C01CDED4A6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63391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E03B-395E-4FBC-A573-06CAA8D89338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D459E-4B76-496D-B899-C01CDED4A6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4447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E03B-395E-4FBC-A573-06CAA8D89338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D459E-4B76-496D-B899-C01CDED4A6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687538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E03B-395E-4FBC-A573-06CAA8D89338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D459E-4B76-496D-B899-C01CDED4A6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688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E03B-395E-4FBC-A573-06CAA8D89338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D459E-4B76-496D-B899-C01CDED4A6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24303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E03B-395E-4FBC-A573-06CAA8D89338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D459E-4B76-496D-B899-C01CDED4A6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63897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E03B-395E-4FBC-A573-06CAA8D89338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D459E-4B76-496D-B899-C01CDED4A6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98743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E03B-395E-4FBC-A573-06CAA8D89338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D459E-4B76-496D-B899-C01CDED4A6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15268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E03B-395E-4FBC-A573-06CAA8D89338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D459E-4B76-496D-B899-C01CDED4A6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27245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E03B-395E-4FBC-A573-06CAA8D89338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D459E-4B76-496D-B899-C01CDED4A6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48118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E03B-395E-4FBC-A573-06CAA8D89338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D459E-4B76-496D-B899-C01CDED4A6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58146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E03B-395E-4FBC-A573-06CAA8D89338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D459E-4B76-496D-B899-C01CDED4A6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44004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E03B-395E-4FBC-A573-06CAA8D89338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D459E-4B76-496D-B899-C01CDED4A6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28266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E03B-395E-4FBC-A573-06CAA8D89338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D459E-4B76-496D-B899-C01CDED4A6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21019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20E03B-395E-4FBC-A573-06CAA8D89338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92D459E-4B76-496D-B899-C01CDED4A6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560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ransition>
    <p:wipe dir="d"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83432" y="116632"/>
            <a:ext cx="9505056" cy="257573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Наибольший 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общий делитель </a:t>
            </a:r>
            <a:b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(НОД)</a:t>
            </a:r>
            <a:b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Учебная презентация по математике, 5 класс</a:t>
            </a:r>
            <a:endParaRPr lang="ru-RU" sz="2000" b="1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06367"/>
            <a:ext cx="9037004" cy="3451633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8796300" y="5489848"/>
            <a:ext cx="3384376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Гладышева Олеся Александровна</a:t>
            </a:r>
          </a:p>
          <a:p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Вилючинск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СОШ № 2</a:t>
            </a:r>
            <a:endParaRPr lang="ru-RU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99459" y="58904"/>
            <a:ext cx="4789196" cy="168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1732" y="397732"/>
            <a:ext cx="3043230" cy="1285083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Повторение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19536" y="1723643"/>
            <a:ext cx="8280920" cy="708609"/>
          </a:xfrm>
        </p:spPr>
        <p:txBody>
          <a:bodyPr numCol="1">
            <a:normAutofit/>
          </a:bodyPr>
          <a:lstStyle/>
          <a:p>
            <a:pPr>
              <a:buNone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Разложите на множители число 720</a:t>
            </a:r>
            <a:endParaRPr lang="ru-RU" b="1" i="1" dirty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/>
          </a:p>
        </p:txBody>
      </p:sp>
      <p:cxnSp>
        <p:nvCxnSpPr>
          <p:cNvPr id="5" name="Прямая соединительная линия 4"/>
          <p:cNvCxnSpPr>
            <a:cxnSpLocks/>
            <a:stCxn id="13" idx="0"/>
            <a:endCxn id="13" idx="2"/>
          </p:cNvCxnSpPr>
          <p:nvPr/>
        </p:nvCxnSpPr>
        <p:spPr>
          <a:xfrm>
            <a:off x="2898983" y="2455494"/>
            <a:ext cx="0" cy="35052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Содержимое 2"/>
          <p:cNvSpPr txBox="1">
            <a:spLocks/>
          </p:cNvSpPr>
          <p:nvPr/>
        </p:nvSpPr>
        <p:spPr>
          <a:xfrm>
            <a:off x="4961496" y="5410241"/>
            <a:ext cx="6031048" cy="926542"/>
          </a:xfrm>
          <a:prstGeom prst="rect">
            <a:avLst/>
          </a:prstGeom>
        </p:spPr>
        <p:txBody>
          <a:bodyPr vert="horz" lIns="91440" tIns="45720" rIns="91440" bIns="45720" numCol="1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ru-RU" sz="3600" b="1" i="1" dirty="0">
                <a:solidFill>
                  <a:srgbClr val="002060"/>
                </a:solidFill>
              </a:rPr>
              <a:t>720 = 2·2·2·2·3·3·5 = 2</a:t>
            </a:r>
            <a:r>
              <a:rPr lang="ru-RU" sz="3600" b="1" i="1" baseline="30000" dirty="0">
                <a:solidFill>
                  <a:srgbClr val="002060"/>
                </a:solidFill>
              </a:rPr>
              <a:t>4</a:t>
            </a:r>
            <a:r>
              <a:rPr lang="ru-RU" sz="3600" b="1" i="1" dirty="0">
                <a:solidFill>
                  <a:srgbClr val="002060"/>
                </a:solidFill>
              </a:rPr>
              <a:t>·3</a:t>
            </a:r>
            <a:r>
              <a:rPr lang="ru-RU" sz="3600" b="1" i="1" baseline="30000" dirty="0">
                <a:solidFill>
                  <a:srgbClr val="002060"/>
                </a:solidFill>
              </a:rPr>
              <a:t>2</a:t>
            </a:r>
            <a:r>
              <a:rPr lang="ru-RU" sz="3600" b="1" i="1" dirty="0">
                <a:solidFill>
                  <a:srgbClr val="002060"/>
                </a:solidFill>
              </a:rPr>
              <a:t>·5</a:t>
            </a:r>
            <a:endParaRPr lang="ru-RU" sz="3600" dirty="0"/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7779123"/>
              </p:ext>
            </p:extLst>
          </p:nvPr>
        </p:nvGraphicFramePr>
        <p:xfrm>
          <a:off x="2063552" y="2455494"/>
          <a:ext cx="1670863" cy="3505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0676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467798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720</a:t>
                      </a:r>
                    </a:p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360</a:t>
                      </a:r>
                    </a:p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180</a:t>
                      </a:r>
                    </a:p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90</a:t>
                      </a:r>
                    </a:p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45</a:t>
                      </a:r>
                    </a:p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15</a:t>
                      </a:r>
                    </a:p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52764" y="50893"/>
            <a:ext cx="3533541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40216" y="73378"/>
            <a:ext cx="364333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8105" y="537802"/>
            <a:ext cx="5952463" cy="99412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dirty="0">
                <a:solidFill>
                  <a:srgbClr val="C00000"/>
                </a:solidFill>
              </a:rPr>
              <a:t>Найдите делители каждого </a:t>
            </a:r>
            <a:br>
              <a:rPr lang="ru-RU" sz="3200" dirty="0">
                <a:solidFill>
                  <a:srgbClr val="C00000"/>
                </a:solidFill>
              </a:rPr>
            </a:br>
            <a:r>
              <a:rPr lang="ru-RU" sz="3200" dirty="0">
                <a:solidFill>
                  <a:srgbClr val="C00000"/>
                </a:solidFill>
              </a:rPr>
              <a:t>из чисел 24 и 60</a:t>
            </a:r>
            <a:endParaRPr lang="ru-RU" sz="32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19535" y="1701845"/>
            <a:ext cx="8229600" cy="18722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/>
              <a:t>Д (24): 1, 2, 3, 4, 6, 8, 12, 24. 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800" dirty="0"/>
              <a:t>Д (60): 1, 2, 3, 4, 5, 6, 10, 12, 15, 20, 30, 60.</a:t>
            </a:r>
            <a:br>
              <a:rPr lang="ru-RU" sz="2800" dirty="0"/>
            </a:b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072098" y="3574053"/>
            <a:ext cx="6422272" cy="9941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solidFill>
                  <a:srgbClr val="C00000"/>
                </a:solidFill>
              </a:rPr>
              <a:t>Найдите общие делители чисел 24 и 60</a:t>
            </a:r>
            <a:endParaRPr lang="ru-RU" sz="36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077111" y="4943241"/>
            <a:ext cx="8229600" cy="18722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dirty="0"/>
              <a:t>Д (24): 1,  2,  3,  4,  6, 8, 12, 24. 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800" dirty="0"/>
              <a:t>Д (60): 1,  2,  3,  4, 5, 6, 10, 12, 15, 20, 30, 60.</a:t>
            </a:r>
            <a:br>
              <a:rPr lang="ru-RU" sz="2800" dirty="0"/>
            </a:br>
            <a:endParaRPr lang="ru-RU" sz="2800" i="1" dirty="0">
              <a:solidFill>
                <a:srgbClr val="C00000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215680" y="5407814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190248" y="6453336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622335" y="5414703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599028" y="6453336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058686" y="5407814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058686" y="6464843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511825" y="5407814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481775" y="6450988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982451" y="5414703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684637" y="5416743"/>
            <a:ext cx="349698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137981" y="6450988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6139218" y="6440384"/>
            <a:ext cx="354473" cy="363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5487" y="99469"/>
            <a:ext cx="3533541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48662" y="83978"/>
            <a:ext cx="364333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823199" y="988126"/>
            <a:ext cx="6422272" cy="9941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solidFill>
                  <a:srgbClr val="C00000"/>
                </a:solidFill>
              </a:rPr>
              <a:t>Какой делитель является наибольшим?</a:t>
            </a:r>
            <a:endParaRPr lang="ru-RU" sz="36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024417" y="2243276"/>
            <a:ext cx="8229600" cy="18722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dirty="0"/>
              <a:t>Д (24): 1,  2,  3,  4,  6, 8, 12,  24. 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800" dirty="0"/>
              <a:t>Д (60): 1,  2,  3,  4, 5, 6, 10, 12,  15, 20, 30, 60.</a:t>
            </a:r>
            <a:br>
              <a:rPr lang="ru-RU" sz="2800" dirty="0"/>
            </a:br>
            <a:endParaRPr lang="ru-RU" sz="2800" i="1" dirty="0">
              <a:solidFill>
                <a:srgbClr val="C00000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190248" y="2708920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190247" y="3717032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599028" y="2720350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599028" y="3717032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031287" y="2708920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031287" y="3717032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481775" y="2708920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387783" y="3739511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866428" y="2720350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684637" y="2708920"/>
            <a:ext cx="349698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154461" y="3739511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6119526" y="3739512"/>
            <a:ext cx="354473" cy="363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5493997" y="2243277"/>
            <a:ext cx="639830" cy="655199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5976846" y="3194889"/>
            <a:ext cx="639830" cy="655199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Заголовок 1"/>
          <p:cNvSpPr txBox="1">
            <a:spLocks/>
          </p:cNvSpPr>
          <p:nvPr/>
        </p:nvSpPr>
        <p:spPr>
          <a:xfrm>
            <a:off x="551384" y="4284135"/>
            <a:ext cx="11233248" cy="23852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Наибольшим общим делителем (НОД) </a:t>
            </a:r>
            <a:r>
              <a:rPr lang="ru-RU" sz="3200" dirty="0"/>
              <a:t>чисел </a:t>
            </a:r>
            <a:r>
              <a:rPr lang="en-US" sz="3200" dirty="0"/>
              <a:t>a</a:t>
            </a:r>
            <a:r>
              <a:rPr lang="ru-RU" sz="3200" dirty="0"/>
              <a:t> и </a:t>
            </a:r>
            <a:r>
              <a:rPr lang="en-US" sz="3200" dirty="0"/>
              <a:t>b </a:t>
            </a:r>
            <a:r>
              <a:rPr lang="ru-RU" sz="3200" dirty="0"/>
              <a:t>называется наибольшее число, на которое одновременно делятся без остатка числа </a:t>
            </a:r>
            <a:r>
              <a:rPr lang="en-US" sz="3200" dirty="0"/>
              <a:t>a</a:t>
            </a:r>
            <a:r>
              <a:rPr lang="ru-RU" sz="3200" dirty="0"/>
              <a:t> и </a:t>
            </a:r>
            <a:r>
              <a:rPr lang="en-US" sz="3200" dirty="0"/>
              <a:t>b </a:t>
            </a:r>
            <a:endParaRPr lang="ru-RU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27800885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  <p:bldP spid="22" grpId="0" animBg="1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35360" y="142853"/>
            <a:ext cx="350046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61727" y="142853"/>
            <a:ext cx="364333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00129" y="620688"/>
            <a:ext cx="5698976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найти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dirty="0"/>
              <a:t>НОД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19536" y="2132856"/>
            <a:ext cx="8229600" cy="4248472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b="1" dirty="0"/>
              <a:t>Разложить числа на простые множители</a:t>
            </a:r>
          </a:p>
          <a:p>
            <a:pPr marL="514350" indent="-514350">
              <a:buAutoNum type="arabicPeriod"/>
            </a:pPr>
            <a:endParaRPr lang="ru-RU" b="1" dirty="0"/>
          </a:p>
          <a:p>
            <a:pPr marL="514350" indent="-514350">
              <a:buAutoNum type="arabicPeriod"/>
            </a:pPr>
            <a:r>
              <a:rPr lang="ru-RU" b="1" dirty="0"/>
              <a:t>Среди множителей, входящих в разложение этих чисел, выделить совпадающие множители</a:t>
            </a:r>
          </a:p>
          <a:p>
            <a:pPr marL="514350" indent="-514350">
              <a:buAutoNum type="arabicPeriod"/>
            </a:pPr>
            <a:endParaRPr lang="ru-RU" b="1" dirty="0"/>
          </a:p>
          <a:p>
            <a:pPr marL="514350" indent="-514350">
              <a:buAutoNum type="arabicPeriod"/>
            </a:pPr>
            <a:r>
              <a:rPr lang="ru-RU" b="1" dirty="0"/>
              <a:t>Найти произведение этих множителей</a:t>
            </a:r>
          </a:p>
          <a:p>
            <a:pPr marL="0" indent="0">
              <a:buNone/>
            </a:pPr>
            <a:endParaRPr lang="ru-RU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3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3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3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2008" y="158374"/>
            <a:ext cx="4499992" cy="1701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9537" y="158374"/>
            <a:ext cx="2462299" cy="72008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Пример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775520" y="880127"/>
            <a:ext cx="5918216" cy="9941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solidFill>
                  <a:srgbClr val="C00000"/>
                </a:solidFill>
              </a:rPr>
              <a:t>Найти НОД чисел 24 и 60</a:t>
            </a:r>
            <a:endParaRPr lang="ru-RU" sz="36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4487238"/>
              </p:ext>
            </p:extLst>
          </p:nvPr>
        </p:nvGraphicFramePr>
        <p:xfrm>
          <a:off x="2495600" y="2912634"/>
          <a:ext cx="1440160" cy="252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956526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24</a:t>
                      </a:r>
                    </a:p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12</a:t>
                      </a:r>
                    </a:p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1495944"/>
              </p:ext>
            </p:extLst>
          </p:nvPr>
        </p:nvGraphicFramePr>
        <p:xfrm>
          <a:off x="4587102" y="2954793"/>
          <a:ext cx="1580906" cy="252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08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60</a:t>
                      </a:r>
                    </a:p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30</a:t>
                      </a:r>
                    </a:p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15</a:t>
                      </a:r>
                    </a:p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10" name="Объект 5"/>
          <p:cNvSpPr txBox="1">
            <a:spLocks/>
          </p:cNvSpPr>
          <p:nvPr/>
        </p:nvSpPr>
        <p:spPr>
          <a:xfrm>
            <a:off x="2084882" y="1784376"/>
            <a:ext cx="2502220" cy="69187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/>
              <a:t>НОД (24,60)=</a:t>
            </a:r>
          </a:p>
          <a:p>
            <a:pPr marL="0" indent="0">
              <a:buNone/>
            </a:pPr>
            <a:endParaRPr lang="ru-RU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215680" y="2996952"/>
            <a:ext cx="0" cy="2445522"/>
          </a:xfrm>
          <a:prstGeom prst="line">
            <a:avLst/>
          </a:prstGeom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905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447928" y="3140968"/>
            <a:ext cx="0" cy="2232248"/>
          </a:xfrm>
          <a:prstGeom prst="line">
            <a:avLst/>
          </a:prstGeom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905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Овал 18"/>
          <p:cNvSpPr/>
          <p:nvPr/>
        </p:nvSpPr>
        <p:spPr>
          <a:xfrm>
            <a:off x="5486500" y="2865589"/>
            <a:ext cx="637964" cy="59255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5486500" y="3483412"/>
            <a:ext cx="637964" cy="54202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3254252" y="2930590"/>
            <a:ext cx="637964" cy="54202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3273538" y="3461408"/>
            <a:ext cx="637964" cy="54202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3251161" y="4451941"/>
            <a:ext cx="637964" cy="54202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5471159" y="4050705"/>
            <a:ext cx="637964" cy="54202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5" name="Объект 5"/>
          <p:cNvSpPr txBox="1">
            <a:spLocks/>
          </p:cNvSpPr>
          <p:nvPr/>
        </p:nvSpPr>
        <p:spPr>
          <a:xfrm>
            <a:off x="4539031" y="1783180"/>
            <a:ext cx="2502220" cy="6918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/>
              <a:t>2·2·3 = </a:t>
            </a:r>
            <a:r>
              <a:rPr lang="ru-RU" dirty="0">
                <a:solidFill>
                  <a:srgbClr val="C00000"/>
                </a:solidFill>
              </a:rPr>
              <a:t>12</a:t>
            </a:r>
          </a:p>
          <a:p>
            <a:pPr marL="0" indent="0">
              <a:buNone/>
            </a:pPr>
            <a:endParaRPr lang="ru-RU" dirty="0"/>
          </a:p>
        </p:txBody>
      </p: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xmlns="" id="{6E2A71FB-9C89-059F-767B-E9D6B7D62F1D}"/>
              </a:ext>
            </a:extLst>
          </p:cNvPr>
          <p:cNvCxnSpPr>
            <a:cxnSpLocks/>
          </p:cNvCxnSpPr>
          <p:nvPr/>
        </p:nvCxnSpPr>
        <p:spPr>
          <a:xfrm>
            <a:off x="3818889" y="3030926"/>
            <a:ext cx="1667611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xmlns="" id="{01FE9490-D2EC-6BAC-9AD9-FF53AB3A464B}"/>
              </a:ext>
            </a:extLst>
          </p:cNvPr>
          <p:cNvCxnSpPr>
            <a:cxnSpLocks/>
            <a:endCxn id="20" idx="1"/>
          </p:cNvCxnSpPr>
          <p:nvPr/>
        </p:nvCxnSpPr>
        <p:spPr>
          <a:xfrm>
            <a:off x="3818889" y="3522303"/>
            <a:ext cx="1761039" cy="4048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xmlns="" id="{6BDEC0D1-9920-17C3-F64F-C54CCFFF414A}"/>
              </a:ext>
            </a:extLst>
          </p:cNvPr>
          <p:cNvCxnSpPr>
            <a:cxnSpLocks/>
            <a:endCxn id="24" idx="2"/>
          </p:cNvCxnSpPr>
          <p:nvPr/>
        </p:nvCxnSpPr>
        <p:spPr>
          <a:xfrm flipV="1">
            <a:off x="3818889" y="4321719"/>
            <a:ext cx="1652270" cy="27101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1062625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3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3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10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xmlns="" id="{5872E273-825B-AED3-72EB-313F2AF711CC}"/>
              </a:ext>
            </a:extLst>
          </p:cNvPr>
          <p:cNvSpPr txBox="1">
            <a:spLocks/>
          </p:cNvSpPr>
          <p:nvPr/>
        </p:nvSpPr>
        <p:spPr>
          <a:xfrm>
            <a:off x="695400" y="332656"/>
            <a:ext cx="10887000" cy="9941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dirty="0">
                <a:solidFill>
                  <a:srgbClr val="C00000"/>
                </a:solidFill>
              </a:rPr>
              <a:t>Взаимно простые числа</a:t>
            </a:r>
            <a:endParaRPr lang="ru-RU" sz="48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DA2185E2-1DDE-843A-C1D3-362A0E9C6F86}"/>
              </a:ext>
            </a:extLst>
          </p:cNvPr>
          <p:cNvSpPr txBox="1">
            <a:spLocks/>
          </p:cNvSpPr>
          <p:nvPr/>
        </p:nvSpPr>
        <p:spPr>
          <a:xfrm>
            <a:off x="336994" y="1326778"/>
            <a:ext cx="11447637" cy="16651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dirty="0"/>
              <a:t>Числа, наибольший общий делитель которых равен 1, называют </a:t>
            </a:r>
            <a:r>
              <a:rPr lang="ru-RU" sz="4000" b="1" i="1" dirty="0"/>
              <a:t>взаимно простыми</a:t>
            </a:r>
            <a:endParaRPr lang="ru-RU" sz="54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xmlns="" id="{89902EF8-FCF6-A9A4-85E2-19B5935273EB}"/>
              </a:ext>
            </a:extLst>
          </p:cNvPr>
          <p:cNvSpPr txBox="1">
            <a:spLocks/>
          </p:cNvSpPr>
          <p:nvPr/>
        </p:nvSpPr>
        <p:spPr>
          <a:xfrm>
            <a:off x="191345" y="2852936"/>
            <a:ext cx="11593286" cy="16651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dirty="0"/>
              <a:t>Два простых числа всегда являются </a:t>
            </a:r>
            <a:r>
              <a:rPr lang="ru-RU" sz="4000" b="1" i="1" dirty="0"/>
              <a:t>взаимно простыми</a:t>
            </a:r>
            <a:endParaRPr lang="ru-RU" sz="54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xmlns="" id="{980AB26C-897A-863E-F0CD-C44995E3F7C1}"/>
              </a:ext>
            </a:extLst>
          </p:cNvPr>
          <p:cNvSpPr txBox="1">
            <a:spLocks/>
          </p:cNvSpPr>
          <p:nvPr/>
        </p:nvSpPr>
        <p:spPr>
          <a:xfrm>
            <a:off x="299357" y="4221088"/>
            <a:ext cx="11593286" cy="16651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dirty="0"/>
              <a:t>Например, числа 6 и 8 являются </a:t>
            </a:r>
            <a:r>
              <a:rPr lang="ru-RU" sz="4000"/>
              <a:t>взаимно простыми, так как НОД(6;8) = 1</a:t>
            </a:r>
            <a:endParaRPr lang="ru-RU" sz="54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C6ACDE2D-9463-6946-B540-AB04D2093554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6117" y="321197"/>
            <a:ext cx="2808311" cy="1017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F8110BED-8216-B8D0-3863-936A2FA06FEE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7138" y="321197"/>
            <a:ext cx="3028745" cy="994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112936910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603</TotalTime>
  <Words>316</Words>
  <Application>Microsoft Office PowerPoint</Application>
  <PresentationFormat>Широкоэкранный</PresentationFormat>
  <Paragraphs>66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Times New Roman</vt:lpstr>
      <vt:lpstr>Trebuchet MS</vt:lpstr>
      <vt:lpstr>Wingdings 3</vt:lpstr>
      <vt:lpstr>Грань</vt:lpstr>
      <vt:lpstr>Наибольший общий делитель   (НОД)  Учебная презентация по математике, 5 класс</vt:lpstr>
      <vt:lpstr>Повторение</vt:lpstr>
      <vt:lpstr>Найдите делители каждого  из чисел 24 и 60</vt:lpstr>
      <vt:lpstr>Презентация PowerPoint</vt:lpstr>
      <vt:lpstr>Как найти НОД </vt:lpstr>
      <vt:lpstr>Пример</vt:lpstr>
      <vt:lpstr>Презентация PowerPoint</vt:lpstr>
    </vt:vector>
  </TitlesOfParts>
  <Company>Kraftway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Наибольший общий делитель.</dc:title>
  <dc:creator>User</dc:creator>
  <cp:lastModifiedBy>Учетная запись Майкрософт</cp:lastModifiedBy>
  <cp:revision>42</cp:revision>
  <dcterms:created xsi:type="dcterms:W3CDTF">2011-01-17T23:32:21Z</dcterms:created>
  <dcterms:modified xsi:type="dcterms:W3CDTF">2023-01-03T06:10:39Z</dcterms:modified>
</cp:coreProperties>
</file>