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88" r:id="rId2"/>
    <p:sldId id="258" r:id="rId3"/>
    <p:sldId id="259" r:id="rId4"/>
    <p:sldId id="279" r:id="rId5"/>
    <p:sldId id="260" r:id="rId6"/>
    <p:sldId id="280" r:id="rId7"/>
    <p:sldId id="287" r:id="rId8"/>
    <p:sldId id="282" r:id="rId9"/>
    <p:sldId id="283" r:id="rId10"/>
    <p:sldId id="284" r:id="rId11"/>
    <p:sldId id="285" r:id="rId12"/>
    <p:sldId id="28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1711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052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0036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694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8726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121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0370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88918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3470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51454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33436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83460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880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90080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74263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27287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0E03B-395E-4FBC-A573-06CAA8D89338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92D459E-4B76-496D-B899-C01CDED4A6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9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3432" y="116632"/>
            <a:ext cx="9505056" cy="257573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Наименьшее общее кратное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(НОК)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Учебная презентация по математике, 5 класс</a:t>
            </a:r>
            <a:endParaRPr lang="ru-RU" sz="20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19" y="3284984"/>
            <a:ext cx="8712968" cy="339987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796300" y="5489848"/>
            <a:ext cx="3384376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Гладышева Олеся Александровна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Вилючинск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СОШ № 2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430165"/>
      </p:ext>
    </p:extLst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5851" y="27570"/>
            <a:ext cx="353354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9481" y="116070"/>
            <a:ext cx="364333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23199" y="988126"/>
            <a:ext cx="6422272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rgbClr val="C00000"/>
                </a:solidFill>
              </a:rPr>
              <a:t>Какое кратное является наименьшим?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719737" y="3861048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151785" y="2636912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Заголовок 1"/>
          <p:cNvSpPr txBox="1">
            <a:spLocks/>
          </p:cNvSpPr>
          <p:nvPr/>
        </p:nvSpPr>
        <p:spPr>
          <a:xfrm>
            <a:off x="479376" y="4293096"/>
            <a:ext cx="11089232" cy="20872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/>
              <a:t>Наименьшее общее кратное (НОК) </a:t>
            </a:r>
            <a:r>
              <a:rPr lang="ru-RU" sz="3600" dirty="0"/>
              <a:t>чисел </a:t>
            </a:r>
            <a:r>
              <a:rPr lang="en-US" sz="3600" dirty="0"/>
              <a:t>a</a:t>
            </a:r>
            <a:r>
              <a:rPr lang="ru-RU" sz="3600" dirty="0"/>
              <a:t> и </a:t>
            </a:r>
            <a:r>
              <a:rPr lang="en-US" sz="3600" dirty="0"/>
              <a:t>b</a:t>
            </a:r>
            <a:r>
              <a:rPr lang="ru-RU" sz="3600" dirty="0"/>
              <a:t> –</a:t>
            </a:r>
            <a:r>
              <a:rPr lang="en-US" sz="3600" dirty="0"/>
              <a:t> </a:t>
            </a:r>
            <a:r>
              <a:rPr lang="ru-RU" sz="3600" dirty="0"/>
              <a:t>это наименьшее число, которое кратно </a:t>
            </a:r>
            <a:r>
              <a:rPr lang="en-US" sz="3600" dirty="0"/>
              <a:t>a</a:t>
            </a:r>
            <a:r>
              <a:rPr lang="ru-RU" sz="3600" dirty="0"/>
              <a:t> и </a:t>
            </a:r>
            <a:r>
              <a:rPr lang="en-US" sz="3600" dirty="0"/>
              <a:t>b </a:t>
            </a:r>
            <a:endParaRPr lang="ru-RU" sz="4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2207568" y="2139924"/>
            <a:ext cx="8229600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К (2): 2, 4,  6,  8, 10, 12, 14, 16, 18, …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К (3): 3,  6,  9, 12, 15, 18, 21, … </a:t>
            </a:r>
            <a:endParaRPr lang="ru-RU" i="1" dirty="0">
              <a:solidFill>
                <a:srgbClr val="C00000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4736389" y="3864705"/>
            <a:ext cx="36748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682220" y="2664513"/>
            <a:ext cx="43204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7430722" y="2702874"/>
            <a:ext cx="537486" cy="604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898245" y="3851098"/>
            <a:ext cx="36748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3975885" y="2135566"/>
            <a:ext cx="639830" cy="655199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564905" y="3302990"/>
            <a:ext cx="639830" cy="655199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75211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1" grpId="0"/>
      <p:bldP spid="21" grpId="0"/>
      <p:bldP spid="33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35360" y="142853"/>
            <a:ext cx="350046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2702" y="170138"/>
            <a:ext cx="364333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9774" y="633244"/>
            <a:ext cx="5698976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найти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dirty="0"/>
              <a:t>НОК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47528" y="1792441"/>
            <a:ext cx="8229600" cy="453650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/>
              <a:t>Разложить числа на простые множители</a:t>
            </a:r>
          </a:p>
          <a:p>
            <a:pPr marL="514350" indent="-514350">
              <a:buAutoNum type="arabicPeriod"/>
            </a:pPr>
            <a:endParaRPr lang="ru-RU" b="1" dirty="0"/>
          </a:p>
          <a:p>
            <a:pPr marL="514350" indent="-514350">
              <a:buAutoNum type="arabicPeriod"/>
            </a:pPr>
            <a:r>
              <a:rPr lang="ru-RU" b="1" dirty="0"/>
              <a:t>Выписать множители, входящие в разложение одного из чисел</a:t>
            </a:r>
          </a:p>
          <a:p>
            <a:pPr marL="514350" indent="-514350">
              <a:buAutoNum type="arabicPeriod"/>
            </a:pPr>
            <a:endParaRPr lang="ru-RU" b="1" dirty="0"/>
          </a:p>
          <a:p>
            <a:pPr marL="514350" indent="-514350">
              <a:buAutoNum type="arabicPeriod"/>
            </a:pPr>
            <a:r>
              <a:rPr lang="ru-RU" b="1" dirty="0"/>
              <a:t>Дополнить разложение теми множителями из разложения других чисел, которые не вошли в выписанное разложение</a:t>
            </a:r>
          </a:p>
          <a:p>
            <a:pPr marL="514350" indent="-514350">
              <a:buAutoNum type="arabicPeriod"/>
            </a:pPr>
            <a:endParaRPr lang="ru-RU" b="1" dirty="0"/>
          </a:p>
          <a:p>
            <a:pPr marL="514350" indent="-514350">
              <a:buAutoNum type="arabicPeriod"/>
            </a:pPr>
            <a:r>
              <a:rPr lang="ru-RU" b="1" dirty="0"/>
              <a:t>Найти произведение получившихся множителей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9769790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9194" y="-1914"/>
            <a:ext cx="4499992" cy="1701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7" y="158374"/>
            <a:ext cx="2462299" cy="72008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75520" y="880127"/>
            <a:ext cx="5918216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rgbClr val="C00000"/>
                </a:solidFill>
              </a:rPr>
              <a:t>Найти НОК чисел 60 и 75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348553"/>
              </p:ext>
            </p:extLst>
          </p:nvPr>
        </p:nvGraphicFramePr>
        <p:xfrm>
          <a:off x="2495600" y="2912634"/>
          <a:ext cx="1440160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5652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046573"/>
              </p:ext>
            </p:extLst>
          </p:nvPr>
        </p:nvGraphicFramePr>
        <p:xfrm>
          <a:off x="4587102" y="2954793"/>
          <a:ext cx="1580906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08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75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Объект 5"/>
          <p:cNvSpPr txBox="1">
            <a:spLocks/>
          </p:cNvSpPr>
          <p:nvPr/>
        </p:nvSpPr>
        <p:spPr>
          <a:xfrm>
            <a:off x="2084882" y="1784376"/>
            <a:ext cx="2502220" cy="691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НОК (60,75)=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15680" y="2996952"/>
            <a:ext cx="0" cy="2445522"/>
          </a:xfrm>
          <a:prstGeom prst="line">
            <a:avLst/>
          </a:prstGeom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85265" y="2996952"/>
            <a:ext cx="0" cy="2232248"/>
          </a:xfrm>
          <a:prstGeom prst="line">
            <a:avLst/>
          </a:prstGeom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3254252" y="2930590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273538" y="3461408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239663" y="4511834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488383" y="4049643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Объект 5"/>
          <p:cNvSpPr txBox="1">
            <a:spLocks/>
          </p:cNvSpPr>
          <p:nvPr/>
        </p:nvSpPr>
        <p:spPr>
          <a:xfrm>
            <a:off x="4539030" y="1783180"/>
            <a:ext cx="3395330" cy="808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/>
              <a:t>2·2·3·5·5 = </a:t>
            </a:r>
            <a:r>
              <a:rPr lang="ru-RU" sz="3600" dirty="0">
                <a:solidFill>
                  <a:srgbClr val="C00000"/>
                </a:solidFill>
              </a:rPr>
              <a:t>300</a:t>
            </a:r>
          </a:p>
          <a:p>
            <a:pPr marL="0" indent="0">
              <a:buNone/>
            </a:pPr>
            <a:endParaRPr lang="ru-RU" sz="3600" dirty="0"/>
          </a:p>
        </p:txBody>
      </p:sp>
      <p:sp>
        <p:nvSpPr>
          <p:cNvPr id="18" name="Овал 17"/>
          <p:cNvSpPr/>
          <p:nvPr/>
        </p:nvSpPr>
        <p:spPr>
          <a:xfrm>
            <a:off x="3251161" y="3992226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xmlns="" id="{EDF5A9B3-D0B9-668D-EFB0-72F6820211DA}"/>
              </a:ext>
            </a:extLst>
          </p:cNvPr>
          <p:cNvCxnSpPr/>
          <p:nvPr/>
        </p:nvCxnSpPr>
        <p:spPr>
          <a:xfrm flipV="1">
            <a:off x="3911502" y="3284984"/>
            <a:ext cx="1747692" cy="10081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xmlns="" id="{F71908B5-0519-AB07-FD3F-7D062D1E4D18}"/>
              </a:ext>
            </a:extLst>
          </p:cNvPr>
          <p:cNvCxnSpPr>
            <a:cxnSpLocks/>
          </p:cNvCxnSpPr>
          <p:nvPr/>
        </p:nvCxnSpPr>
        <p:spPr>
          <a:xfrm flipV="1">
            <a:off x="3896913" y="3789040"/>
            <a:ext cx="1762281" cy="9580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082696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  <p:bldP spid="21" grpId="0" animBg="1"/>
      <p:bldP spid="22" grpId="0" animBg="1"/>
      <p:bldP spid="23" grpId="0" animBg="1"/>
      <p:bldP spid="24" grpId="0" animBg="1"/>
      <p:bldP spid="25" grpId="0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99459" y="58904"/>
            <a:ext cx="4789196" cy="168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1732" y="397732"/>
            <a:ext cx="3043230" cy="128508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Повторение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9536" y="1723643"/>
            <a:ext cx="8280920" cy="708609"/>
          </a:xfrm>
        </p:spPr>
        <p:txBody>
          <a:bodyPr numCol="1">
            <a:normAutofit/>
          </a:bodyPr>
          <a:lstStyle/>
          <a:p>
            <a:pPr>
              <a:buNone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Разложите на множители число 720</a:t>
            </a:r>
            <a:endParaRPr lang="ru-RU" b="1" i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>
            <a:cxnSpLocks/>
            <a:stCxn id="13" idx="0"/>
            <a:endCxn id="13" idx="2"/>
          </p:cNvCxnSpPr>
          <p:nvPr/>
        </p:nvCxnSpPr>
        <p:spPr>
          <a:xfrm>
            <a:off x="2898983" y="2455494"/>
            <a:ext cx="0" cy="35052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Содержимое 2"/>
          <p:cNvSpPr txBox="1">
            <a:spLocks/>
          </p:cNvSpPr>
          <p:nvPr/>
        </p:nvSpPr>
        <p:spPr>
          <a:xfrm>
            <a:off x="4961496" y="5410241"/>
            <a:ext cx="6031048" cy="926542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720 = 2·2·2·2·3·3·5 = 2</a:t>
            </a:r>
            <a:r>
              <a:rPr lang="ru-RU" sz="3600" b="1" i="1" baseline="30000" dirty="0">
                <a:solidFill>
                  <a:srgbClr val="002060"/>
                </a:solidFill>
              </a:rPr>
              <a:t>4</a:t>
            </a:r>
            <a:r>
              <a:rPr lang="ru-RU" sz="3600" b="1" i="1" dirty="0">
                <a:solidFill>
                  <a:srgbClr val="002060"/>
                </a:solidFill>
              </a:rPr>
              <a:t>·3</a:t>
            </a:r>
            <a:r>
              <a:rPr lang="ru-RU" sz="3600" b="1" i="1" baseline="30000" dirty="0">
                <a:solidFill>
                  <a:srgbClr val="002060"/>
                </a:solidFill>
              </a:rPr>
              <a:t>2</a:t>
            </a:r>
            <a:r>
              <a:rPr lang="ru-RU" sz="3600" b="1" i="1" dirty="0">
                <a:solidFill>
                  <a:srgbClr val="002060"/>
                </a:solidFill>
              </a:rPr>
              <a:t>·5</a:t>
            </a:r>
            <a:endParaRPr lang="ru-RU" sz="36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779123"/>
              </p:ext>
            </p:extLst>
          </p:nvPr>
        </p:nvGraphicFramePr>
        <p:xfrm>
          <a:off x="2063552" y="2455494"/>
          <a:ext cx="1670863" cy="3505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67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6779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720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360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180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90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45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52764" y="50893"/>
            <a:ext cx="353354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216" y="73378"/>
            <a:ext cx="364333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8105" y="537802"/>
            <a:ext cx="5952463" cy="99412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Найдите делители каждого </a:t>
            </a:r>
            <a:br>
              <a:rPr lang="ru-RU" sz="3200" dirty="0">
                <a:solidFill>
                  <a:srgbClr val="C00000"/>
                </a:solidFill>
              </a:rPr>
            </a:br>
            <a:r>
              <a:rPr lang="ru-RU" sz="3200" dirty="0">
                <a:solidFill>
                  <a:srgbClr val="C00000"/>
                </a:solidFill>
              </a:rPr>
              <a:t>из чисел 24 и 60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9535" y="1701845"/>
            <a:ext cx="8229600" cy="18722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Д (24): 1, 2, 3, 4, 6, 8, 12, 24.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Д (60): 1, 2, 3, 4, 5, 6, 10, 12, 15, 20, 30, 60.</a:t>
            </a:r>
            <a:br>
              <a:rPr lang="ru-RU" sz="2800" dirty="0"/>
            </a:b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72098" y="3574053"/>
            <a:ext cx="6422272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rgbClr val="C00000"/>
                </a:solidFill>
              </a:rPr>
              <a:t>Найдите общие делители чисел 24 и 60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077111" y="4943241"/>
            <a:ext cx="8229600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/>
              <a:t>Д (24): 1,  2,  3,  4,  6, 8, 12, 24.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Д (60): 1,  2,  3,  4, 5, 6, 10, 12, 15, 20, 30, 60.</a:t>
            </a:r>
            <a:br>
              <a:rPr lang="ru-RU" sz="2800" dirty="0"/>
            </a:br>
            <a:endParaRPr lang="ru-RU" sz="2800" i="1" dirty="0">
              <a:solidFill>
                <a:srgbClr val="C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215680" y="5407814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190248" y="6453336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622335" y="5414703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99028" y="6453336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058686" y="5407814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058686" y="6464843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511825" y="5407814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481775" y="6450988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982451" y="5414703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684637" y="5416743"/>
            <a:ext cx="34969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137981" y="6450988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6139218" y="6440384"/>
            <a:ext cx="354473" cy="363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5487" y="99469"/>
            <a:ext cx="353354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8662" y="83978"/>
            <a:ext cx="364333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23199" y="988126"/>
            <a:ext cx="6422272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rgbClr val="C00000"/>
                </a:solidFill>
              </a:rPr>
              <a:t>Какой делитель является наибольшим?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024417" y="2243276"/>
            <a:ext cx="8229600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/>
              <a:t>Д (24): 1,  2,  3,  4,  6, 8, 12,  24.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Д (60): 1,  2,  3,  4, 5, 6, 10, 12,  15, 20, 30, 60.</a:t>
            </a:r>
            <a:br>
              <a:rPr lang="ru-RU" sz="2800" dirty="0"/>
            </a:br>
            <a:endParaRPr lang="ru-RU" sz="2800" i="1" dirty="0">
              <a:solidFill>
                <a:srgbClr val="C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190248" y="2708920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190247" y="3717032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599028" y="2720350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99028" y="3717032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031287" y="2708920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031287" y="3717032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481775" y="2708920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387783" y="3739511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866428" y="2720350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684637" y="2708920"/>
            <a:ext cx="34969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154461" y="3739511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6119526" y="3739512"/>
            <a:ext cx="354473" cy="363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5493997" y="2243277"/>
            <a:ext cx="639830" cy="655199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976846" y="3194889"/>
            <a:ext cx="639830" cy="655199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551384" y="4284135"/>
            <a:ext cx="11233248" cy="2385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Наибольшим общим делителем (НОД) </a:t>
            </a:r>
            <a:r>
              <a:rPr lang="ru-RU" sz="3200" dirty="0"/>
              <a:t>чисел </a:t>
            </a:r>
            <a:r>
              <a:rPr lang="en-US" sz="3200" dirty="0"/>
              <a:t>a</a:t>
            </a:r>
            <a:r>
              <a:rPr lang="ru-RU" sz="3200" dirty="0"/>
              <a:t> и </a:t>
            </a:r>
            <a:r>
              <a:rPr lang="en-US" sz="3200" dirty="0"/>
              <a:t>b </a:t>
            </a:r>
            <a:r>
              <a:rPr lang="ru-RU" sz="3200" dirty="0"/>
              <a:t>называется наибольшее число, на которое одновременно делятся без остатка числа </a:t>
            </a:r>
            <a:r>
              <a:rPr lang="en-US" sz="3200" dirty="0"/>
              <a:t>a</a:t>
            </a:r>
            <a:r>
              <a:rPr lang="ru-RU" sz="3200" dirty="0"/>
              <a:t> и </a:t>
            </a:r>
            <a:r>
              <a:rPr lang="en-US" sz="3200" dirty="0"/>
              <a:t>b 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780088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22" grpId="0" animBg="1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35360" y="142853"/>
            <a:ext cx="350046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1727" y="142853"/>
            <a:ext cx="364333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0129" y="620688"/>
            <a:ext cx="5698976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найти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dirty="0"/>
              <a:t>НОД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9536" y="2132856"/>
            <a:ext cx="8229600" cy="42484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/>
              <a:t>Разложить числа на простые множители</a:t>
            </a:r>
          </a:p>
          <a:p>
            <a:pPr marL="514350" indent="-514350">
              <a:buAutoNum type="arabicPeriod"/>
            </a:pPr>
            <a:endParaRPr lang="ru-RU" b="1" dirty="0"/>
          </a:p>
          <a:p>
            <a:pPr marL="514350" indent="-514350">
              <a:buAutoNum type="arabicPeriod"/>
            </a:pPr>
            <a:r>
              <a:rPr lang="ru-RU" b="1" dirty="0"/>
              <a:t>Среди множителей, входящих в разложение этих чисел, выделить совпадающие множители</a:t>
            </a:r>
          </a:p>
          <a:p>
            <a:pPr marL="514350" indent="-514350">
              <a:buAutoNum type="arabicPeriod"/>
            </a:pPr>
            <a:endParaRPr lang="ru-RU" b="1" dirty="0"/>
          </a:p>
          <a:p>
            <a:pPr marL="514350" indent="-514350">
              <a:buAutoNum type="arabicPeriod"/>
            </a:pPr>
            <a:r>
              <a:rPr lang="ru-RU" b="1" dirty="0"/>
              <a:t>Найти произведение этих множителей</a:t>
            </a:r>
          </a:p>
          <a:p>
            <a:pPr marL="0" indent="0">
              <a:buNone/>
            </a:pP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2008" y="158374"/>
            <a:ext cx="4499992" cy="1701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7" y="158374"/>
            <a:ext cx="2462299" cy="72008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75520" y="880127"/>
            <a:ext cx="5918216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rgbClr val="C00000"/>
                </a:solidFill>
              </a:rPr>
              <a:t>Найти НОД чисел 24 и 60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487238"/>
              </p:ext>
            </p:extLst>
          </p:nvPr>
        </p:nvGraphicFramePr>
        <p:xfrm>
          <a:off x="2495600" y="2912634"/>
          <a:ext cx="1440160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95652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495944"/>
              </p:ext>
            </p:extLst>
          </p:nvPr>
        </p:nvGraphicFramePr>
        <p:xfrm>
          <a:off x="4587102" y="2954793"/>
          <a:ext cx="1580906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08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Объект 5"/>
          <p:cNvSpPr txBox="1">
            <a:spLocks/>
          </p:cNvSpPr>
          <p:nvPr/>
        </p:nvSpPr>
        <p:spPr>
          <a:xfrm>
            <a:off x="2084882" y="1784376"/>
            <a:ext cx="2502220" cy="691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НОД (24,60)=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15680" y="2996952"/>
            <a:ext cx="0" cy="2445522"/>
          </a:xfrm>
          <a:prstGeom prst="line">
            <a:avLst/>
          </a:prstGeom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447928" y="3140968"/>
            <a:ext cx="0" cy="2232248"/>
          </a:xfrm>
          <a:prstGeom prst="line">
            <a:avLst/>
          </a:prstGeom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5486500" y="2865589"/>
            <a:ext cx="637964" cy="59255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486500" y="3483412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254252" y="2930590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273538" y="3461408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251161" y="4451941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471159" y="4050705"/>
            <a:ext cx="637964" cy="542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Объект 5"/>
          <p:cNvSpPr txBox="1">
            <a:spLocks/>
          </p:cNvSpPr>
          <p:nvPr/>
        </p:nvSpPr>
        <p:spPr>
          <a:xfrm>
            <a:off x="4539031" y="1783180"/>
            <a:ext cx="2502220" cy="691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2·2·3 = </a:t>
            </a:r>
            <a:r>
              <a:rPr lang="ru-RU" dirty="0">
                <a:solidFill>
                  <a:srgbClr val="C00000"/>
                </a:solidFill>
              </a:rPr>
              <a:t>12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6E2A71FB-9C89-059F-767B-E9D6B7D62F1D}"/>
              </a:ext>
            </a:extLst>
          </p:cNvPr>
          <p:cNvCxnSpPr>
            <a:cxnSpLocks/>
          </p:cNvCxnSpPr>
          <p:nvPr/>
        </p:nvCxnSpPr>
        <p:spPr>
          <a:xfrm>
            <a:off x="3818889" y="3030926"/>
            <a:ext cx="1667611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01FE9490-D2EC-6BAC-9AD9-FF53AB3A464B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3818889" y="3522303"/>
            <a:ext cx="1761039" cy="404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6BDEC0D1-9920-17C3-F64F-C54CCFFF414A}"/>
              </a:ext>
            </a:extLst>
          </p:cNvPr>
          <p:cNvCxnSpPr>
            <a:cxnSpLocks/>
            <a:endCxn id="24" idx="2"/>
          </p:cNvCxnSpPr>
          <p:nvPr/>
        </p:nvCxnSpPr>
        <p:spPr>
          <a:xfrm flipV="1">
            <a:off x="3818889" y="4321719"/>
            <a:ext cx="1652270" cy="2710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06262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3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5872E273-825B-AED3-72EB-313F2AF711CC}"/>
              </a:ext>
            </a:extLst>
          </p:cNvPr>
          <p:cNvSpPr txBox="1">
            <a:spLocks/>
          </p:cNvSpPr>
          <p:nvPr/>
        </p:nvSpPr>
        <p:spPr>
          <a:xfrm>
            <a:off x="695400" y="332656"/>
            <a:ext cx="10887000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>
                <a:solidFill>
                  <a:srgbClr val="C00000"/>
                </a:solidFill>
              </a:rPr>
              <a:t>Взаимно простые числа</a:t>
            </a:r>
            <a:endParaRPr lang="ru-RU" sz="4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DA2185E2-1DDE-843A-C1D3-362A0E9C6F86}"/>
              </a:ext>
            </a:extLst>
          </p:cNvPr>
          <p:cNvSpPr txBox="1">
            <a:spLocks/>
          </p:cNvSpPr>
          <p:nvPr/>
        </p:nvSpPr>
        <p:spPr>
          <a:xfrm>
            <a:off x="336994" y="1326778"/>
            <a:ext cx="11447637" cy="166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Числа, наибольший общий делитель которых равен 1, называют </a:t>
            </a:r>
            <a:r>
              <a:rPr lang="ru-RU" sz="4000" b="1" i="1" dirty="0"/>
              <a:t>взаимно простыми</a:t>
            </a:r>
            <a:endParaRPr lang="ru-RU" sz="54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89902EF8-FCF6-A9A4-85E2-19B5935273EB}"/>
              </a:ext>
            </a:extLst>
          </p:cNvPr>
          <p:cNvSpPr txBox="1">
            <a:spLocks/>
          </p:cNvSpPr>
          <p:nvPr/>
        </p:nvSpPr>
        <p:spPr>
          <a:xfrm>
            <a:off x="191345" y="2852936"/>
            <a:ext cx="11593286" cy="166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Два простых числа всегда являются </a:t>
            </a:r>
            <a:r>
              <a:rPr lang="ru-RU" sz="4000" b="1" i="1" dirty="0"/>
              <a:t>взаимно простыми</a:t>
            </a:r>
            <a:endParaRPr lang="ru-RU" sz="54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980AB26C-897A-863E-F0CD-C44995E3F7C1}"/>
              </a:ext>
            </a:extLst>
          </p:cNvPr>
          <p:cNvSpPr txBox="1">
            <a:spLocks/>
          </p:cNvSpPr>
          <p:nvPr/>
        </p:nvSpPr>
        <p:spPr>
          <a:xfrm>
            <a:off x="299357" y="4221088"/>
            <a:ext cx="11593286" cy="16651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Например, числа 6 и 8 являются </a:t>
            </a:r>
            <a:r>
              <a:rPr lang="ru-RU" sz="4000"/>
              <a:t>взаимно простыми, так как НОД(6;8) = 1</a:t>
            </a:r>
            <a:endParaRPr lang="ru-RU" sz="54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6ACDE2D-9463-6946-B540-AB04D2093554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6117" y="321197"/>
            <a:ext cx="2808311" cy="101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8110BED-8216-B8D0-3863-936A2FA06FEE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7138" y="321197"/>
            <a:ext cx="3028745" cy="99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1293691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5480" y="260648"/>
            <a:ext cx="9361040" cy="244827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Наименьшее </a:t>
            </a:r>
            <a:b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общее кратное</a:t>
            </a:r>
            <a:b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(НОК)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2908393"/>
            <a:ext cx="1008112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963427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52764" y="73155"/>
            <a:ext cx="353354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2571" y="85552"/>
            <a:ext cx="364333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8105" y="537802"/>
            <a:ext cx="5952463" cy="99412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Найдите кратные каждого </a:t>
            </a:r>
            <a:br>
              <a:rPr lang="ru-RU" sz="3200" dirty="0">
                <a:solidFill>
                  <a:srgbClr val="C00000"/>
                </a:solidFill>
              </a:rPr>
            </a:br>
            <a:r>
              <a:rPr lang="ru-RU" sz="3200" dirty="0">
                <a:solidFill>
                  <a:srgbClr val="C00000"/>
                </a:solidFill>
              </a:rPr>
              <a:t>из чисел 2 и 3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9535" y="1701845"/>
            <a:ext cx="8229600" cy="18722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К (2): 2, 4, 6, 8, 10, 12, 14, 16, 18, …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К (3): 3, 6, 9, 12, 15, 18, 21, … 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72098" y="3574053"/>
            <a:ext cx="6422272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rgbClr val="C00000"/>
                </a:solidFill>
              </a:rPr>
              <a:t>Найдите общие кратные чисел 2 и 3</a:t>
            </a:r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077111" y="4943241"/>
            <a:ext cx="8229600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/>
              <a:t>К (2): 2, 4, 6, 8, 10, 12, 14, 16, 18, …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К (3): 3, 6, 9, 12, 15, 18, 21, … </a:t>
            </a:r>
            <a:endParaRPr lang="ru-RU" sz="2800" i="1" dirty="0">
              <a:solidFill>
                <a:srgbClr val="C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670732" y="5445224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287689" y="6453336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079776" y="6453336"/>
            <a:ext cx="36004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982450" y="5445224"/>
            <a:ext cx="39347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231904" y="6490414"/>
            <a:ext cx="28803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528048" y="5445224"/>
            <a:ext cx="49661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135928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596</TotalTime>
  <Words>544</Words>
  <Application>Microsoft Office PowerPoint</Application>
  <PresentationFormat>Широкоэкранный</PresentationFormat>
  <Paragraphs>108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Грань</vt:lpstr>
      <vt:lpstr>Наименьшее общее кратное  (НОК)  Учебная презентация по математике, 5 класс</vt:lpstr>
      <vt:lpstr>Повторение</vt:lpstr>
      <vt:lpstr>Найдите делители каждого  из чисел 24 и 60</vt:lpstr>
      <vt:lpstr>Презентация PowerPoint</vt:lpstr>
      <vt:lpstr>Как найти НОД </vt:lpstr>
      <vt:lpstr>Пример</vt:lpstr>
      <vt:lpstr>Презентация PowerPoint</vt:lpstr>
      <vt:lpstr>Наименьшее  общее кратное (НОК)</vt:lpstr>
      <vt:lpstr>Найдите кратные каждого  из чисел 2 и 3</vt:lpstr>
      <vt:lpstr>Презентация PowerPoint</vt:lpstr>
      <vt:lpstr>Как найти НОК </vt:lpstr>
      <vt:lpstr>Пример</vt:lpstr>
    </vt:vector>
  </TitlesOfParts>
  <Company>Kraftway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Наибольший общий делитель.</dc:title>
  <dc:creator>User</dc:creator>
  <cp:lastModifiedBy>Учетная запись Майкрософт</cp:lastModifiedBy>
  <cp:revision>41</cp:revision>
  <dcterms:created xsi:type="dcterms:W3CDTF">2011-01-17T23:32:21Z</dcterms:created>
  <dcterms:modified xsi:type="dcterms:W3CDTF">2023-01-03T06:10:26Z</dcterms:modified>
</cp:coreProperties>
</file>