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notesMasterIdLst>
    <p:notesMasterId r:id="rId42"/>
  </p:notesMasterIdLst>
  <p:sldIdLst>
    <p:sldId id="288" r:id="rId2"/>
    <p:sldId id="257" r:id="rId3"/>
    <p:sldId id="278" r:id="rId4"/>
    <p:sldId id="286" r:id="rId5"/>
    <p:sldId id="287" r:id="rId6"/>
    <p:sldId id="264" r:id="rId7"/>
    <p:sldId id="258" r:id="rId8"/>
    <p:sldId id="289" r:id="rId9"/>
    <p:sldId id="259" r:id="rId10"/>
    <p:sldId id="260" r:id="rId11"/>
    <p:sldId id="261" r:id="rId12"/>
    <p:sldId id="273" r:id="rId13"/>
    <p:sldId id="262" r:id="rId14"/>
    <p:sldId id="292" r:id="rId15"/>
    <p:sldId id="265" r:id="rId16"/>
    <p:sldId id="293" r:id="rId17"/>
    <p:sldId id="294" r:id="rId18"/>
    <p:sldId id="296" r:id="rId19"/>
    <p:sldId id="297" r:id="rId20"/>
    <p:sldId id="298" r:id="rId21"/>
    <p:sldId id="299" r:id="rId22"/>
    <p:sldId id="300" r:id="rId23"/>
    <p:sldId id="268" r:id="rId24"/>
    <p:sldId id="266" r:id="rId25"/>
    <p:sldId id="267" r:id="rId26"/>
    <p:sldId id="269" r:id="rId27"/>
    <p:sldId id="304" r:id="rId28"/>
    <p:sldId id="305" r:id="rId29"/>
    <p:sldId id="301" r:id="rId30"/>
    <p:sldId id="275" r:id="rId31"/>
    <p:sldId id="302" r:id="rId32"/>
    <p:sldId id="303" r:id="rId33"/>
    <p:sldId id="271" r:id="rId34"/>
    <p:sldId id="306" r:id="rId35"/>
    <p:sldId id="270" r:id="rId36"/>
    <p:sldId id="307" r:id="rId37"/>
    <p:sldId id="272" r:id="rId38"/>
    <p:sldId id="274" r:id="rId39"/>
    <p:sldId id="308" r:id="rId40"/>
    <p:sldId id="309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99" autoAdjust="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3600" b="1" dirty="0">
                <a:solidFill>
                  <a:schemeClr val="tx1"/>
                </a:solidFill>
              </a:rPr>
              <a:t>ТЕМА</a:t>
            </a:r>
          </a:p>
          <a:p>
            <a:pPr>
              <a:defRPr/>
            </a:pPr>
            <a:r>
              <a:rPr lang="ru-RU" sz="2800" b="1" dirty="0">
                <a:solidFill>
                  <a:srgbClr val="FF0000"/>
                </a:solidFill>
              </a:rPr>
              <a:t>ТП и ТР( о чем текст?)</a:t>
            </a:r>
          </a:p>
          <a:p>
            <a:pPr>
              <a:defRPr/>
            </a:pPr>
            <a:r>
              <a:rPr lang="ru-RU" sz="2800" b="1" dirty="0">
                <a:solidFill>
                  <a:srgbClr val="FF0000"/>
                </a:solidFill>
              </a:rPr>
              <a:t>ТО (о чём? о ком?)</a:t>
            </a:r>
          </a:p>
        </c:rich>
      </c:tx>
      <c:layout>
        <c:manualLayout>
          <c:xMode val="edge"/>
          <c:yMode val="edge"/>
          <c:x val="0.1913068240531921"/>
          <c:y val="0.637499960783713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E2F-47E2-A7E6-761E9523F01F}"/>
              </c:ext>
            </c:extLst>
          </c:dPt>
          <c:dPt>
            <c:idx val="1"/>
            <c:bubble3D val="0"/>
            <c:spPr>
              <a:solidFill>
                <a:schemeClr val="accent6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E2F-47E2-A7E6-761E9523F01F}"/>
              </c:ext>
            </c:extLst>
          </c:dPt>
          <c:dPt>
            <c:idx val="2"/>
            <c:bubble3D val="0"/>
            <c:spPr>
              <a:solidFill>
                <a:schemeClr val="accent6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ECA-4C64-B81A-B71166E10222}"/>
              </c:ext>
            </c:extLst>
          </c:dPt>
          <c:dPt>
            <c:idx val="3"/>
            <c:bubble3D val="0"/>
            <c:spPr>
              <a:solidFill>
                <a:schemeClr val="accent6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ECA-4C64-B81A-B71166E10222}"/>
              </c:ext>
            </c:extLst>
          </c:dPt>
          <c:cat>
            <c:strRef>
              <c:f>Лист1!$A$2:$A$5</c:f>
              <c:strCache>
                <c:ptCount val="2"/>
                <c:pt idx="0">
                  <c:v>ПРЕДМЕТ</c:v>
                </c:pt>
                <c:pt idx="1">
                  <c:v>ТЕМА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2F-47E2-A7E6-761E9523F0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3600" b="1" dirty="0">
                <a:solidFill>
                  <a:schemeClr val="tx1"/>
                </a:solidFill>
              </a:rPr>
              <a:t>ТЕМА</a:t>
            </a:r>
            <a:r>
              <a:rPr lang="ru-RU" sz="3600" b="1" dirty="0"/>
              <a:t>- </a:t>
            </a:r>
            <a:r>
              <a:rPr lang="ru-RU" sz="3600" b="1" dirty="0">
                <a:solidFill>
                  <a:srgbClr val="FF0000"/>
                </a:solidFill>
              </a:rPr>
              <a:t>о любви</a:t>
            </a:r>
          </a:p>
        </c:rich>
      </c:tx>
      <c:layout>
        <c:manualLayout>
          <c:xMode val="edge"/>
          <c:yMode val="edge"/>
          <c:x val="0.29579293799212597"/>
          <c:y val="0.7242187054491446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E2F-47E2-A7E6-761E9523F01F}"/>
              </c:ext>
            </c:extLst>
          </c:dPt>
          <c:dPt>
            <c:idx val="1"/>
            <c:bubble3D val="0"/>
            <c:spPr>
              <a:solidFill>
                <a:schemeClr val="accent6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E2F-47E2-A7E6-761E9523F01F}"/>
              </c:ext>
            </c:extLst>
          </c:dPt>
          <c:dPt>
            <c:idx val="2"/>
            <c:bubble3D val="0"/>
            <c:spPr>
              <a:solidFill>
                <a:schemeClr val="accent6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0FB-4A29-98B2-60815AE21D38}"/>
              </c:ext>
            </c:extLst>
          </c:dPt>
          <c:dPt>
            <c:idx val="3"/>
            <c:bubble3D val="0"/>
            <c:spPr>
              <a:solidFill>
                <a:schemeClr val="accent6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0FB-4A29-98B2-60815AE21D38}"/>
              </c:ext>
            </c:extLst>
          </c:dPt>
          <c:cat>
            <c:strRef>
              <c:f>Лист1!$A$2:$A$5</c:f>
              <c:strCache>
                <c:ptCount val="2"/>
                <c:pt idx="0">
                  <c:v>ПРЕДМЕТ</c:v>
                </c:pt>
                <c:pt idx="1">
                  <c:v>ТЕМА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2F-47E2-A7E6-761E9523F0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D1B52D-817D-4274-9F0B-8A1E437CCF9A}" type="doc">
      <dgm:prSet loTypeId="urn:microsoft.com/office/officeart/2005/8/layout/hierarchy1" loCatId="hierarchy" qsTypeId="urn:microsoft.com/office/officeart/2005/8/quickstyle/3d4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A412C7AE-3830-41DC-BA5E-EBBB35E1506A}">
      <dgm:prSet phldrT="[Текст]" custT="1"/>
      <dgm:spPr/>
      <dgm:t>
        <a:bodyPr/>
        <a:lstStyle/>
        <a:p>
          <a:r>
            <a:rPr lang="ru-RU" sz="3600" b="1" dirty="0"/>
            <a:t>Понимание</a:t>
          </a:r>
        </a:p>
      </dgm:t>
    </dgm:pt>
    <dgm:pt modelId="{BBC29BE4-B858-44EA-BF60-BFE53F52907C}" type="parTrans" cxnId="{21315FCF-D16E-484E-B9E7-F70F632976B1}">
      <dgm:prSet/>
      <dgm:spPr/>
      <dgm:t>
        <a:bodyPr/>
        <a:lstStyle/>
        <a:p>
          <a:endParaRPr lang="ru-RU"/>
        </a:p>
      </dgm:t>
    </dgm:pt>
    <dgm:pt modelId="{5D0E03C9-A44A-4177-9B78-24B0AB155431}" type="sibTrans" cxnId="{21315FCF-D16E-484E-B9E7-F70F632976B1}">
      <dgm:prSet/>
      <dgm:spPr/>
      <dgm:t>
        <a:bodyPr/>
        <a:lstStyle/>
        <a:p>
          <a:endParaRPr lang="ru-RU"/>
        </a:p>
      </dgm:t>
    </dgm:pt>
    <dgm:pt modelId="{1549DE98-6723-495A-AEB7-3D5AA969D095}">
      <dgm:prSet phldrT="[Текст]"/>
      <dgm:spPr/>
      <dgm:t>
        <a:bodyPr/>
        <a:lstStyle/>
        <a:p>
          <a:r>
            <a:rPr lang="ru-RU" dirty="0"/>
            <a:t>через определение предмета текста</a:t>
          </a:r>
        </a:p>
      </dgm:t>
    </dgm:pt>
    <dgm:pt modelId="{D9AA3697-87A6-4BDB-AB50-ED0C2505F9A9}" type="parTrans" cxnId="{E838627C-C097-443F-8D59-2EE8B912F2B0}">
      <dgm:prSet/>
      <dgm:spPr/>
      <dgm:t>
        <a:bodyPr/>
        <a:lstStyle/>
        <a:p>
          <a:endParaRPr lang="ru-RU"/>
        </a:p>
      </dgm:t>
    </dgm:pt>
    <dgm:pt modelId="{CDFBA052-5F06-4133-A70D-ABE6904ADD26}" type="sibTrans" cxnId="{E838627C-C097-443F-8D59-2EE8B912F2B0}">
      <dgm:prSet/>
      <dgm:spPr/>
      <dgm:t>
        <a:bodyPr/>
        <a:lstStyle/>
        <a:p>
          <a:endParaRPr lang="ru-RU"/>
        </a:p>
      </dgm:t>
    </dgm:pt>
    <dgm:pt modelId="{3CFB58ED-3DFD-4E78-9F05-F61236567C33}">
      <dgm:prSet phldrT="[Текст]"/>
      <dgm:spPr/>
      <dgm:t>
        <a:bodyPr/>
        <a:lstStyle/>
        <a:p>
          <a:r>
            <a:rPr lang="ru-RU" dirty="0"/>
            <a:t>через героев</a:t>
          </a:r>
        </a:p>
      </dgm:t>
    </dgm:pt>
    <dgm:pt modelId="{04AC36F9-F527-4405-8A7E-68656DB4732B}" type="parTrans" cxnId="{2BD529F4-A846-44B7-8EFC-71DF83EDD63F}">
      <dgm:prSet/>
      <dgm:spPr/>
      <dgm:t>
        <a:bodyPr/>
        <a:lstStyle/>
        <a:p>
          <a:endParaRPr lang="ru-RU"/>
        </a:p>
      </dgm:t>
    </dgm:pt>
    <dgm:pt modelId="{AD1627EC-4367-4F41-99EB-91D572FEA64F}" type="sibTrans" cxnId="{2BD529F4-A846-44B7-8EFC-71DF83EDD63F}">
      <dgm:prSet/>
      <dgm:spPr/>
      <dgm:t>
        <a:bodyPr/>
        <a:lstStyle/>
        <a:p>
          <a:endParaRPr lang="ru-RU"/>
        </a:p>
      </dgm:t>
    </dgm:pt>
    <dgm:pt modelId="{5951A93B-8200-4609-86E5-30500973A102}" type="pres">
      <dgm:prSet presAssocID="{A6D1B52D-817D-4274-9F0B-8A1E437CCF9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00DFE08-1F87-4615-80A8-4744B7FE4245}" type="pres">
      <dgm:prSet presAssocID="{A412C7AE-3830-41DC-BA5E-EBBB35E1506A}" presName="hierRoot1" presStyleCnt="0"/>
      <dgm:spPr/>
    </dgm:pt>
    <dgm:pt modelId="{B02C8BA6-0D84-4AC6-AC95-29BC5E12F1F0}" type="pres">
      <dgm:prSet presAssocID="{A412C7AE-3830-41DC-BA5E-EBBB35E1506A}" presName="composite" presStyleCnt="0"/>
      <dgm:spPr/>
    </dgm:pt>
    <dgm:pt modelId="{AA88D9A4-04A3-4E08-8222-E600E26EDEA2}" type="pres">
      <dgm:prSet presAssocID="{A412C7AE-3830-41DC-BA5E-EBBB35E1506A}" presName="background" presStyleLbl="node0" presStyleIdx="0" presStyleCnt="1"/>
      <dgm:spPr/>
    </dgm:pt>
    <dgm:pt modelId="{1D52DC6C-09CE-4F14-83C9-12AD8D42823E}" type="pres">
      <dgm:prSet presAssocID="{A412C7AE-3830-41DC-BA5E-EBBB35E1506A}" presName="text" presStyleLbl="fgAcc0" presStyleIdx="0" presStyleCnt="1" custScaleX="111908" custScaleY="66622">
        <dgm:presLayoutVars>
          <dgm:chPref val="3"/>
        </dgm:presLayoutVars>
      </dgm:prSet>
      <dgm:spPr/>
    </dgm:pt>
    <dgm:pt modelId="{F0007617-FADE-4A0A-A1A2-13D6D3CCD1AE}" type="pres">
      <dgm:prSet presAssocID="{A412C7AE-3830-41DC-BA5E-EBBB35E1506A}" presName="hierChild2" presStyleCnt="0"/>
      <dgm:spPr/>
    </dgm:pt>
    <dgm:pt modelId="{882804F7-F8C8-4E04-AFA9-597F91CDEACA}" type="pres">
      <dgm:prSet presAssocID="{D9AA3697-87A6-4BDB-AB50-ED0C2505F9A9}" presName="Name10" presStyleLbl="parChTrans1D2" presStyleIdx="0" presStyleCnt="2"/>
      <dgm:spPr/>
    </dgm:pt>
    <dgm:pt modelId="{6999C26D-D93E-4069-8843-00B1403E7126}" type="pres">
      <dgm:prSet presAssocID="{1549DE98-6723-495A-AEB7-3D5AA969D095}" presName="hierRoot2" presStyleCnt="0"/>
      <dgm:spPr/>
    </dgm:pt>
    <dgm:pt modelId="{30A3FD5E-C075-4645-B8D1-1CAE048BBA63}" type="pres">
      <dgm:prSet presAssocID="{1549DE98-6723-495A-AEB7-3D5AA969D095}" presName="composite2" presStyleCnt="0"/>
      <dgm:spPr/>
    </dgm:pt>
    <dgm:pt modelId="{E0672396-1792-413E-81E0-0AC67C93E030}" type="pres">
      <dgm:prSet presAssocID="{1549DE98-6723-495A-AEB7-3D5AA969D095}" presName="background2" presStyleLbl="node2" presStyleIdx="0" presStyleCnt="2"/>
      <dgm:spPr/>
    </dgm:pt>
    <dgm:pt modelId="{3B382BC6-2FE8-4FB1-BABD-6EF4CACC5263}" type="pres">
      <dgm:prSet presAssocID="{1549DE98-6723-495A-AEB7-3D5AA969D095}" presName="text2" presStyleLbl="fgAcc2" presStyleIdx="0" presStyleCnt="2" custScaleY="72078" custLinFactNeighborX="-578" custLinFactNeighborY="1612">
        <dgm:presLayoutVars>
          <dgm:chPref val="3"/>
        </dgm:presLayoutVars>
      </dgm:prSet>
      <dgm:spPr/>
    </dgm:pt>
    <dgm:pt modelId="{CD026957-D4FF-45D3-819D-9CA3A6144B51}" type="pres">
      <dgm:prSet presAssocID="{1549DE98-6723-495A-AEB7-3D5AA969D095}" presName="hierChild3" presStyleCnt="0"/>
      <dgm:spPr/>
    </dgm:pt>
    <dgm:pt modelId="{4BDF54CC-4B69-4ECC-B810-938E488F9D13}" type="pres">
      <dgm:prSet presAssocID="{04AC36F9-F527-4405-8A7E-68656DB4732B}" presName="Name10" presStyleLbl="parChTrans1D2" presStyleIdx="1" presStyleCnt="2"/>
      <dgm:spPr/>
    </dgm:pt>
    <dgm:pt modelId="{0808EF05-4431-4B41-8CBF-77715CAC08F1}" type="pres">
      <dgm:prSet presAssocID="{3CFB58ED-3DFD-4E78-9F05-F61236567C33}" presName="hierRoot2" presStyleCnt="0"/>
      <dgm:spPr/>
    </dgm:pt>
    <dgm:pt modelId="{0B1449A9-658F-4131-9221-E3DBC2E43967}" type="pres">
      <dgm:prSet presAssocID="{3CFB58ED-3DFD-4E78-9F05-F61236567C33}" presName="composite2" presStyleCnt="0"/>
      <dgm:spPr/>
    </dgm:pt>
    <dgm:pt modelId="{552EA044-20BA-43B3-8876-D33060B051C2}" type="pres">
      <dgm:prSet presAssocID="{3CFB58ED-3DFD-4E78-9F05-F61236567C33}" presName="background2" presStyleLbl="node2" presStyleIdx="1" presStyleCnt="2"/>
      <dgm:spPr/>
    </dgm:pt>
    <dgm:pt modelId="{D7C05028-FDC6-42E4-9918-0AA6AB8666A4}" type="pres">
      <dgm:prSet presAssocID="{3CFB58ED-3DFD-4E78-9F05-F61236567C33}" presName="text2" presStyleLbl="fgAcc2" presStyleIdx="1" presStyleCnt="2" custScaleY="72078">
        <dgm:presLayoutVars>
          <dgm:chPref val="3"/>
        </dgm:presLayoutVars>
      </dgm:prSet>
      <dgm:spPr/>
    </dgm:pt>
    <dgm:pt modelId="{205FB50E-86AB-4052-ABAA-1896DBE64735}" type="pres">
      <dgm:prSet presAssocID="{3CFB58ED-3DFD-4E78-9F05-F61236567C33}" presName="hierChild3" presStyleCnt="0"/>
      <dgm:spPr/>
    </dgm:pt>
  </dgm:ptLst>
  <dgm:cxnLst>
    <dgm:cxn modelId="{976CCB13-80D4-44B2-A3AE-BD1E73680FC6}" type="presOf" srcId="{04AC36F9-F527-4405-8A7E-68656DB4732B}" destId="{4BDF54CC-4B69-4ECC-B810-938E488F9D13}" srcOrd="0" destOrd="0" presId="urn:microsoft.com/office/officeart/2005/8/layout/hierarchy1"/>
    <dgm:cxn modelId="{3D707C31-442B-440B-BE4B-3A267406B8CF}" type="presOf" srcId="{A6D1B52D-817D-4274-9F0B-8A1E437CCF9A}" destId="{5951A93B-8200-4609-86E5-30500973A102}" srcOrd="0" destOrd="0" presId="urn:microsoft.com/office/officeart/2005/8/layout/hierarchy1"/>
    <dgm:cxn modelId="{E838627C-C097-443F-8D59-2EE8B912F2B0}" srcId="{A412C7AE-3830-41DC-BA5E-EBBB35E1506A}" destId="{1549DE98-6723-495A-AEB7-3D5AA969D095}" srcOrd="0" destOrd="0" parTransId="{D9AA3697-87A6-4BDB-AB50-ED0C2505F9A9}" sibTransId="{CDFBA052-5F06-4133-A70D-ABE6904ADD26}"/>
    <dgm:cxn modelId="{58D2ED92-7CB8-4562-A6B1-1CB44902331F}" type="presOf" srcId="{D9AA3697-87A6-4BDB-AB50-ED0C2505F9A9}" destId="{882804F7-F8C8-4E04-AFA9-597F91CDEACA}" srcOrd="0" destOrd="0" presId="urn:microsoft.com/office/officeart/2005/8/layout/hierarchy1"/>
    <dgm:cxn modelId="{5FAE43A5-0E8D-4475-89E0-04CF9B65CEBD}" type="presOf" srcId="{A412C7AE-3830-41DC-BA5E-EBBB35E1506A}" destId="{1D52DC6C-09CE-4F14-83C9-12AD8D42823E}" srcOrd="0" destOrd="0" presId="urn:microsoft.com/office/officeart/2005/8/layout/hierarchy1"/>
    <dgm:cxn modelId="{21315FCF-D16E-484E-B9E7-F70F632976B1}" srcId="{A6D1B52D-817D-4274-9F0B-8A1E437CCF9A}" destId="{A412C7AE-3830-41DC-BA5E-EBBB35E1506A}" srcOrd="0" destOrd="0" parTransId="{BBC29BE4-B858-44EA-BF60-BFE53F52907C}" sibTransId="{5D0E03C9-A44A-4177-9B78-24B0AB155431}"/>
    <dgm:cxn modelId="{D91FECD9-AFB4-45BD-8F67-1B9695B0FBFD}" type="presOf" srcId="{1549DE98-6723-495A-AEB7-3D5AA969D095}" destId="{3B382BC6-2FE8-4FB1-BABD-6EF4CACC5263}" srcOrd="0" destOrd="0" presId="urn:microsoft.com/office/officeart/2005/8/layout/hierarchy1"/>
    <dgm:cxn modelId="{05039EEA-7572-4387-80C8-B17A43C640BD}" type="presOf" srcId="{3CFB58ED-3DFD-4E78-9F05-F61236567C33}" destId="{D7C05028-FDC6-42E4-9918-0AA6AB8666A4}" srcOrd="0" destOrd="0" presId="urn:microsoft.com/office/officeart/2005/8/layout/hierarchy1"/>
    <dgm:cxn modelId="{2BD529F4-A846-44B7-8EFC-71DF83EDD63F}" srcId="{A412C7AE-3830-41DC-BA5E-EBBB35E1506A}" destId="{3CFB58ED-3DFD-4E78-9F05-F61236567C33}" srcOrd="1" destOrd="0" parTransId="{04AC36F9-F527-4405-8A7E-68656DB4732B}" sibTransId="{AD1627EC-4367-4F41-99EB-91D572FEA64F}"/>
    <dgm:cxn modelId="{3EF87890-3D6E-4FB0-AE17-ACDFA0F51627}" type="presParOf" srcId="{5951A93B-8200-4609-86E5-30500973A102}" destId="{400DFE08-1F87-4615-80A8-4744B7FE4245}" srcOrd="0" destOrd="0" presId="urn:microsoft.com/office/officeart/2005/8/layout/hierarchy1"/>
    <dgm:cxn modelId="{04CEF1AE-C778-4D67-A57B-530F9C9F96BB}" type="presParOf" srcId="{400DFE08-1F87-4615-80A8-4744B7FE4245}" destId="{B02C8BA6-0D84-4AC6-AC95-29BC5E12F1F0}" srcOrd="0" destOrd="0" presId="urn:microsoft.com/office/officeart/2005/8/layout/hierarchy1"/>
    <dgm:cxn modelId="{B31B7642-650D-4967-9B62-440F5DFD9CEE}" type="presParOf" srcId="{B02C8BA6-0D84-4AC6-AC95-29BC5E12F1F0}" destId="{AA88D9A4-04A3-4E08-8222-E600E26EDEA2}" srcOrd="0" destOrd="0" presId="urn:microsoft.com/office/officeart/2005/8/layout/hierarchy1"/>
    <dgm:cxn modelId="{9E20FA06-7020-407A-A477-E028A76E7FE5}" type="presParOf" srcId="{B02C8BA6-0D84-4AC6-AC95-29BC5E12F1F0}" destId="{1D52DC6C-09CE-4F14-83C9-12AD8D42823E}" srcOrd="1" destOrd="0" presId="urn:microsoft.com/office/officeart/2005/8/layout/hierarchy1"/>
    <dgm:cxn modelId="{DF93F689-03B0-4773-861F-8B2223DAA18C}" type="presParOf" srcId="{400DFE08-1F87-4615-80A8-4744B7FE4245}" destId="{F0007617-FADE-4A0A-A1A2-13D6D3CCD1AE}" srcOrd="1" destOrd="0" presId="urn:microsoft.com/office/officeart/2005/8/layout/hierarchy1"/>
    <dgm:cxn modelId="{13D36315-3442-485E-8408-A0084474CAE7}" type="presParOf" srcId="{F0007617-FADE-4A0A-A1A2-13D6D3CCD1AE}" destId="{882804F7-F8C8-4E04-AFA9-597F91CDEACA}" srcOrd="0" destOrd="0" presId="urn:microsoft.com/office/officeart/2005/8/layout/hierarchy1"/>
    <dgm:cxn modelId="{40A19FC0-21D3-44E9-885A-43832364740B}" type="presParOf" srcId="{F0007617-FADE-4A0A-A1A2-13D6D3CCD1AE}" destId="{6999C26D-D93E-4069-8843-00B1403E7126}" srcOrd="1" destOrd="0" presId="urn:microsoft.com/office/officeart/2005/8/layout/hierarchy1"/>
    <dgm:cxn modelId="{9959E660-AF90-46A0-A0DD-9014C1A7FE8D}" type="presParOf" srcId="{6999C26D-D93E-4069-8843-00B1403E7126}" destId="{30A3FD5E-C075-4645-B8D1-1CAE048BBA63}" srcOrd="0" destOrd="0" presId="urn:microsoft.com/office/officeart/2005/8/layout/hierarchy1"/>
    <dgm:cxn modelId="{77849D91-F78D-4DD5-BA86-470C3403D2AF}" type="presParOf" srcId="{30A3FD5E-C075-4645-B8D1-1CAE048BBA63}" destId="{E0672396-1792-413E-81E0-0AC67C93E030}" srcOrd="0" destOrd="0" presId="urn:microsoft.com/office/officeart/2005/8/layout/hierarchy1"/>
    <dgm:cxn modelId="{C0711270-42A8-42B3-8BDF-E029A510BA3D}" type="presParOf" srcId="{30A3FD5E-C075-4645-B8D1-1CAE048BBA63}" destId="{3B382BC6-2FE8-4FB1-BABD-6EF4CACC5263}" srcOrd="1" destOrd="0" presId="urn:microsoft.com/office/officeart/2005/8/layout/hierarchy1"/>
    <dgm:cxn modelId="{DA676373-3ED8-40F2-8B06-9DE72B983524}" type="presParOf" srcId="{6999C26D-D93E-4069-8843-00B1403E7126}" destId="{CD026957-D4FF-45D3-819D-9CA3A6144B51}" srcOrd="1" destOrd="0" presId="urn:microsoft.com/office/officeart/2005/8/layout/hierarchy1"/>
    <dgm:cxn modelId="{7D38D105-7C08-4952-8505-85360E60039F}" type="presParOf" srcId="{F0007617-FADE-4A0A-A1A2-13D6D3CCD1AE}" destId="{4BDF54CC-4B69-4ECC-B810-938E488F9D13}" srcOrd="2" destOrd="0" presId="urn:microsoft.com/office/officeart/2005/8/layout/hierarchy1"/>
    <dgm:cxn modelId="{893EEA24-54AE-47E3-850A-1A60C8E091C3}" type="presParOf" srcId="{F0007617-FADE-4A0A-A1A2-13D6D3CCD1AE}" destId="{0808EF05-4431-4B41-8CBF-77715CAC08F1}" srcOrd="3" destOrd="0" presId="urn:microsoft.com/office/officeart/2005/8/layout/hierarchy1"/>
    <dgm:cxn modelId="{6AD42778-DD0A-4C57-9C4E-0DDFD4D03F92}" type="presParOf" srcId="{0808EF05-4431-4B41-8CBF-77715CAC08F1}" destId="{0B1449A9-658F-4131-9221-E3DBC2E43967}" srcOrd="0" destOrd="0" presId="urn:microsoft.com/office/officeart/2005/8/layout/hierarchy1"/>
    <dgm:cxn modelId="{2747AFF8-2EBF-4E79-A87D-BDBD22A7E033}" type="presParOf" srcId="{0B1449A9-658F-4131-9221-E3DBC2E43967}" destId="{552EA044-20BA-43B3-8876-D33060B051C2}" srcOrd="0" destOrd="0" presId="urn:microsoft.com/office/officeart/2005/8/layout/hierarchy1"/>
    <dgm:cxn modelId="{74CC9076-82AA-4FDE-9B16-7C0236FCBB4F}" type="presParOf" srcId="{0B1449A9-658F-4131-9221-E3DBC2E43967}" destId="{D7C05028-FDC6-42E4-9918-0AA6AB8666A4}" srcOrd="1" destOrd="0" presId="urn:microsoft.com/office/officeart/2005/8/layout/hierarchy1"/>
    <dgm:cxn modelId="{97D02AF7-6FC0-4858-8A2F-641E71638B84}" type="presParOf" srcId="{0808EF05-4431-4B41-8CBF-77715CAC08F1}" destId="{205FB50E-86AB-4052-ABAA-1896DBE6473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DF54CC-4B69-4ECC-B810-938E488F9D13}">
      <dsp:nvSpPr>
        <dsp:cNvPr id="0" name=""/>
        <dsp:cNvSpPr/>
      </dsp:nvSpPr>
      <dsp:spPr>
        <a:xfrm>
          <a:off x="3829113" y="1455317"/>
          <a:ext cx="2100938" cy="9998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1372"/>
              </a:lnTo>
              <a:lnTo>
                <a:pt x="2100938" y="681372"/>
              </a:lnTo>
              <a:lnTo>
                <a:pt x="2100938" y="999855"/>
              </a:lnTo>
            </a:path>
          </a:pathLst>
        </a:custGeom>
        <a:noFill/>
        <a:ln w="15875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2804F7-F8C8-4E04-AFA9-597F91CDEACA}">
      <dsp:nvSpPr>
        <dsp:cNvPr id="0" name=""/>
        <dsp:cNvSpPr/>
      </dsp:nvSpPr>
      <dsp:spPr>
        <a:xfrm>
          <a:off x="1708304" y="1455317"/>
          <a:ext cx="2120809" cy="1000770"/>
        </a:xfrm>
        <a:custGeom>
          <a:avLst/>
          <a:gdLst/>
          <a:ahLst/>
          <a:cxnLst/>
          <a:rect l="0" t="0" r="0" b="0"/>
          <a:pathLst>
            <a:path>
              <a:moveTo>
                <a:pt x="2120809" y="0"/>
              </a:moveTo>
              <a:lnTo>
                <a:pt x="2120809" y="682287"/>
              </a:lnTo>
              <a:lnTo>
                <a:pt x="0" y="682287"/>
              </a:lnTo>
              <a:lnTo>
                <a:pt x="0" y="1000770"/>
              </a:lnTo>
            </a:path>
          </a:pathLst>
        </a:custGeom>
        <a:noFill/>
        <a:ln w="15875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88D9A4-04A3-4E08-8222-E600E26EDEA2}">
      <dsp:nvSpPr>
        <dsp:cNvPr id="0" name=""/>
        <dsp:cNvSpPr/>
      </dsp:nvSpPr>
      <dsp:spPr>
        <a:xfrm>
          <a:off x="1905471" y="915"/>
          <a:ext cx="3847284" cy="145440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52DC6C-09CE-4F14-83C9-12AD8D42823E}">
      <dsp:nvSpPr>
        <dsp:cNvPr id="0" name=""/>
        <dsp:cNvSpPr/>
      </dsp:nvSpPr>
      <dsp:spPr>
        <a:xfrm>
          <a:off x="2287460" y="363804"/>
          <a:ext cx="3847284" cy="14544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/>
            <a:t>Понимание</a:t>
          </a:r>
        </a:p>
      </dsp:txBody>
      <dsp:txXfrm>
        <a:off x="2330058" y="406402"/>
        <a:ext cx="3762088" cy="1369206"/>
      </dsp:txXfrm>
    </dsp:sp>
    <dsp:sp modelId="{E0672396-1792-413E-81E0-0AC67C93E030}">
      <dsp:nvSpPr>
        <dsp:cNvPr id="0" name=""/>
        <dsp:cNvSpPr/>
      </dsp:nvSpPr>
      <dsp:spPr>
        <a:xfrm>
          <a:off x="-10645" y="2456088"/>
          <a:ext cx="3437898" cy="157351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382BC6-2FE8-4FB1-BABD-6EF4CACC5263}">
      <dsp:nvSpPr>
        <dsp:cNvPr id="0" name=""/>
        <dsp:cNvSpPr/>
      </dsp:nvSpPr>
      <dsp:spPr>
        <a:xfrm>
          <a:off x="371343" y="2818977"/>
          <a:ext cx="3437898" cy="15735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через определение предмета текста</a:t>
          </a:r>
        </a:p>
      </dsp:txBody>
      <dsp:txXfrm>
        <a:off x="417430" y="2865064"/>
        <a:ext cx="3345724" cy="1481336"/>
      </dsp:txXfrm>
    </dsp:sp>
    <dsp:sp modelId="{552EA044-20BA-43B3-8876-D33060B051C2}">
      <dsp:nvSpPr>
        <dsp:cNvPr id="0" name=""/>
        <dsp:cNvSpPr/>
      </dsp:nvSpPr>
      <dsp:spPr>
        <a:xfrm>
          <a:off x="4211102" y="2455173"/>
          <a:ext cx="3437898" cy="157351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C05028-FDC6-42E4-9918-0AA6AB8666A4}">
      <dsp:nvSpPr>
        <dsp:cNvPr id="0" name=""/>
        <dsp:cNvSpPr/>
      </dsp:nvSpPr>
      <dsp:spPr>
        <a:xfrm>
          <a:off x="4593091" y="2818062"/>
          <a:ext cx="3437898" cy="15735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через героев</a:t>
          </a:r>
        </a:p>
      </dsp:txBody>
      <dsp:txXfrm>
        <a:off x="4639178" y="2864149"/>
        <a:ext cx="3345724" cy="14813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0.52577</cdr:x>
      <cdr:y>0.31278</cdr:y>
    </cdr:from>
    <cdr:to>
      <cdr:x>0.71401</cdr:x>
      <cdr:y>0.64461</cdr:y>
    </cdr:to>
    <cdr:sp macro="" textlink="">
      <cdr:nvSpPr>
        <cdr:cNvPr id="2" name="Прямоугольник 1">
          <a:extLst xmlns:a="http://schemas.openxmlformats.org/drawingml/2006/main">
            <a:ext uri="{FF2B5EF4-FFF2-40B4-BE49-F238E27FC236}">
              <a16:creationId xmlns:a16="http://schemas.microsoft.com/office/drawing/2014/main" id="{322FD943-7724-461A-8FAD-81E782118B06}"/>
            </a:ext>
          </a:extLst>
        </cdr:cNvPr>
        <cdr:cNvSpPr/>
      </cdr:nvSpPr>
      <cdr:spPr>
        <a:xfrm xmlns:a="http://schemas.openxmlformats.org/drawingml/2006/main" rot="16200000">
          <a:off x="3030141" y="1997307"/>
          <a:ext cx="1798077" cy="119319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2400" b="1" dirty="0">
              <a:solidFill>
                <a:schemeClr val="tx1"/>
              </a:solidFill>
            </a:rPr>
            <a:t>ПРЕДМЕТ</a:t>
          </a:r>
          <a:r>
            <a:rPr lang="ru-RU" sz="2000" b="1" dirty="0">
              <a:solidFill>
                <a:srgbClr val="FF0000"/>
              </a:solidFill>
            </a:rPr>
            <a:t>(конкретная часть темы)</a:t>
          </a:r>
        </a:p>
      </cdr:txBody>
    </cdr:sp>
  </cdr:relSizeAnchor>
  <cdr:relSizeAnchor xmlns:cdr="http://schemas.openxmlformats.org/drawingml/2006/chartDrawing">
    <cdr:from>
      <cdr:x>0.76858</cdr:x>
      <cdr:y>0.72712</cdr:y>
    </cdr:from>
    <cdr:to>
      <cdr:x>0.90838</cdr:x>
      <cdr:y>0.77542</cdr:y>
    </cdr:to>
    <cdr:sp macro="" textlink="">
      <cdr:nvSpPr>
        <cdr:cNvPr id="3" name="Стрелка: вправо 2">
          <a:extLst xmlns:a="http://schemas.openxmlformats.org/drawingml/2006/main">
            <a:ext uri="{FF2B5EF4-FFF2-40B4-BE49-F238E27FC236}">
              <a16:creationId xmlns:a16="http://schemas.microsoft.com/office/drawing/2014/main" id="{72883706-435B-4FF6-B492-3A439EC6C52E}"/>
            </a:ext>
          </a:extLst>
        </cdr:cNvPr>
        <cdr:cNvSpPr/>
      </cdr:nvSpPr>
      <cdr:spPr>
        <a:xfrm xmlns:a="http://schemas.openxmlformats.org/drawingml/2006/main">
          <a:off x="4871651" y="3940040"/>
          <a:ext cx="886160" cy="261704"/>
        </a:xfrm>
        <a:prstGeom xmlns:a="http://schemas.openxmlformats.org/drawingml/2006/main" prst="rightArrow">
          <a:avLst>
            <a:gd name="adj1" fmla="val 50000"/>
            <a:gd name="adj2" fmla="val 149304"/>
          </a:avLst>
        </a:prstGeom>
      </cdr:spPr>
      <cdr:style>
        <a:lnRef xmlns:a="http://schemas.openxmlformats.org/drawingml/2006/main" idx="2">
          <a:schemeClr val="accent6">
            <a:shade val="50000"/>
          </a:schemeClr>
        </a:lnRef>
        <a:fillRef xmlns:a="http://schemas.openxmlformats.org/drawingml/2006/main" idx="1">
          <a:schemeClr val="accent6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0.50602</cdr:x>
      <cdr:y>0.17999</cdr:y>
    </cdr:from>
    <cdr:to>
      <cdr:x>0.549</cdr:x>
      <cdr:y>0.54613</cdr:y>
    </cdr:to>
    <cdr:sp macro="" textlink="">
      <cdr:nvSpPr>
        <cdr:cNvPr id="2" name="Прямоугольник 1">
          <a:extLst xmlns:a="http://schemas.openxmlformats.org/drawingml/2006/main">
            <a:ext uri="{FF2B5EF4-FFF2-40B4-BE49-F238E27FC236}">
              <a16:creationId xmlns:a16="http://schemas.microsoft.com/office/drawing/2014/main" id="{322FD943-7724-461A-8FAD-81E782118B06}"/>
            </a:ext>
          </a:extLst>
        </cdr:cNvPr>
        <cdr:cNvSpPr/>
      </cdr:nvSpPr>
      <cdr:spPr>
        <a:xfrm xmlns:a="http://schemas.openxmlformats.org/drawingml/2006/main" rot="16200000">
          <a:off x="3295596" y="1792618"/>
          <a:ext cx="1984009" cy="34933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2400" b="1" dirty="0">
              <a:solidFill>
                <a:schemeClr val="tx1"/>
              </a:solidFill>
            </a:rPr>
            <a:t>ПРЕДМЕТ-</a:t>
          </a:r>
        </a:p>
      </cdr:txBody>
    </cdr:sp>
  </cdr:relSizeAnchor>
  <cdr:relSizeAnchor xmlns:cdr="http://schemas.openxmlformats.org/drawingml/2006/chartDrawing">
    <cdr:from>
      <cdr:x>0.55768</cdr:x>
      <cdr:y>0.18339</cdr:y>
    </cdr:from>
    <cdr:to>
      <cdr:x>0.63162</cdr:x>
      <cdr:y>0.55052</cdr:y>
    </cdr:to>
    <cdr:sp macro="" textlink="">
      <cdr:nvSpPr>
        <cdr:cNvPr id="4" name="Прямоугольник 3">
          <a:extLst xmlns:a="http://schemas.openxmlformats.org/drawingml/2006/main">
            <a:ext uri="{FF2B5EF4-FFF2-40B4-BE49-F238E27FC236}">
              <a16:creationId xmlns:a16="http://schemas.microsoft.com/office/drawing/2014/main" id="{243B4D51-DDB0-414C-BDCF-BEB653BED5C4}"/>
            </a:ext>
          </a:extLst>
        </cdr:cNvPr>
        <cdr:cNvSpPr/>
      </cdr:nvSpPr>
      <cdr:spPr>
        <a:xfrm xmlns:a="http://schemas.openxmlformats.org/drawingml/2006/main" rot="16200000">
          <a:off x="3838647" y="1687868"/>
          <a:ext cx="1989350" cy="60103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000" b="1" dirty="0">
              <a:solidFill>
                <a:srgbClr val="FF0000"/>
              </a:solidFill>
            </a:rPr>
            <a:t>о материнской любви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D1331-6426-44F4-8A31-CFB68D4FA167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9DA3D7-E81B-48E1-9582-B2F3B0550C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304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9DA3D7-E81B-48E1-9582-B2F3B0550CD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716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9057EF-5D25-4335-AA35-BE865018F79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961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9DA3D7-E81B-48E1-9582-B2F3B0550CD2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948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9DA3D7-E81B-48E1-9582-B2F3B0550CD2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966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9DA3D7-E81B-48E1-9582-B2F3B0550CD2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940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B1F3974-C29C-4051-89E0-6E1A352B39C1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1EB17699-B687-47AA-8380-9CF938EDA08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530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F3974-C29C-4051-89E0-6E1A352B39C1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17699-B687-47AA-8380-9CF938EDA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948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F3974-C29C-4051-89E0-6E1A352B39C1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17699-B687-47AA-8380-9CF938EDA08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56372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F3974-C29C-4051-89E0-6E1A352B39C1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17699-B687-47AA-8380-9CF938EDA08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61619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F3974-C29C-4051-89E0-6E1A352B39C1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17699-B687-47AA-8380-9CF938EDA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4715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F3974-C29C-4051-89E0-6E1A352B39C1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17699-B687-47AA-8380-9CF938EDA08D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12550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F3974-C29C-4051-89E0-6E1A352B39C1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17699-B687-47AA-8380-9CF938EDA08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95493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F3974-C29C-4051-89E0-6E1A352B39C1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17699-B687-47AA-8380-9CF938EDA08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93511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F3974-C29C-4051-89E0-6E1A352B39C1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17699-B687-47AA-8380-9CF938EDA08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7129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F3974-C29C-4051-89E0-6E1A352B39C1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17699-B687-47AA-8380-9CF938EDA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922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F3974-C29C-4051-89E0-6E1A352B39C1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17699-B687-47AA-8380-9CF938EDA08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6471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F3974-C29C-4051-89E0-6E1A352B39C1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17699-B687-47AA-8380-9CF938EDA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103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F3974-C29C-4051-89E0-6E1A352B39C1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17699-B687-47AA-8380-9CF938EDA08D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5667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F3974-C29C-4051-89E0-6E1A352B39C1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17699-B687-47AA-8380-9CF938EDA08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9525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F3974-C29C-4051-89E0-6E1A352B39C1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17699-B687-47AA-8380-9CF938EDA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49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F3974-C29C-4051-89E0-6E1A352B39C1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17699-B687-47AA-8380-9CF938EDA08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6082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F3974-C29C-4051-89E0-6E1A352B39C1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17699-B687-47AA-8380-9CF938EDA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094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B1F3974-C29C-4051-89E0-6E1A352B39C1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EB17699-B687-47AA-8380-9CF938EDA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01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37" r:id="rId15"/>
    <p:sldLayoutId id="2147483838" r:id="rId16"/>
    <p:sldLayoutId id="214748383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2CD582-61B9-4BE1-A884-6F68E326D9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54442" y="1974430"/>
            <a:ext cx="7295950" cy="2722879"/>
          </a:xfrm>
        </p:spPr>
        <p:txBody>
          <a:bodyPr/>
          <a:lstStyle/>
          <a:p>
            <a:br>
              <a:rPr lang="ru-RU" dirty="0"/>
            </a:br>
            <a:br>
              <a:rPr lang="ru-RU" dirty="0"/>
            </a:b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</a:t>
            </a:r>
            <a:b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</a:t>
            </a:r>
            <a:b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Дня  педагогических  практик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436C525-F6CA-4457-AF78-76D0F68144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92398" y="4883570"/>
            <a:ext cx="6815669" cy="579120"/>
          </a:xfrm>
        </p:spPr>
        <p:txBody>
          <a:bodyPr>
            <a:normAutofit fontScale="92500" lnSpcReduction="10000"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22.11.2022 г.</a:t>
            </a:r>
          </a:p>
        </p:txBody>
      </p:sp>
      <p:sp>
        <p:nvSpPr>
          <p:cNvPr id="5" name="Текст 2">
            <a:extLst>
              <a:ext uri="{FF2B5EF4-FFF2-40B4-BE49-F238E27FC236}">
                <a16:creationId xmlns:a16="http://schemas.microsoft.com/office/drawing/2014/main" id="{8591A0A9-C4B7-412F-8184-81719AF4991A}"/>
              </a:ext>
            </a:extLst>
          </p:cNvPr>
          <p:cNvSpPr txBox="1">
            <a:spLocks/>
          </p:cNvSpPr>
          <p:nvPr/>
        </p:nvSpPr>
        <p:spPr>
          <a:xfrm>
            <a:off x="3232087" y="294128"/>
            <a:ext cx="5432079" cy="66568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i="1" dirty="0"/>
              <a:t>МАОУ- Гимназия №47</a:t>
            </a:r>
          </a:p>
        </p:txBody>
      </p:sp>
      <p:graphicFrame>
        <p:nvGraphicFramePr>
          <p:cNvPr id="4" name="Таблица 5">
            <a:extLst>
              <a:ext uri="{FF2B5EF4-FFF2-40B4-BE49-F238E27FC236}">
                <a16:creationId xmlns:a16="http://schemas.microsoft.com/office/drawing/2014/main" id="{2A42D981-84AC-4454-934E-AFDF72957C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257415"/>
              </p:ext>
            </p:extLst>
          </p:nvPr>
        </p:nvGraphicFramePr>
        <p:xfrm>
          <a:off x="3232087" y="5984752"/>
          <a:ext cx="5830432" cy="579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30432">
                  <a:extLst>
                    <a:ext uri="{9D8B030D-6E8A-4147-A177-3AD203B41FA5}">
                      <a16:colId xmlns:a16="http://schemas.microsoft.com/office/drawing/2014/main" val="84103890"/>
                    </a:ext>
                  </a:extLst>
                </a:gridCol>
              </a:tblGrid>
              <a:tr h="330015">
                <a:tc>
                  <a:txBody>
                    <a:bodyPr/>
                    <a:lstStyle/>
                    <a:p>
                      <a:pPr algn="ctr"/>
                      <a:r>
                        <a:rPr lang="ru-RU" sz="3200" b="0" i="1" dirty="0" err="1"/>
                        <a:t>Никулёнок</a:t>
                      </a:r>
                      <a:r>
                        <a:rPr lang="ru-RU" sz="3200" b="0" i="1" dirty="0"/>
                        <a:t>    Ирина   Викторовна</a:t>
                      </a:r>
                      <a:endParaRPr lang="ru-RU" sz="3200" b="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3898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538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08372" y="489896"/>
            <a:ext cx="11319029" cy="60618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Цели урока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(планируемые результаты обучения):</a:t>
            </a:r>
          </a:p>
          <a:p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Личностные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: развитие у учащихся учебно-познавательного интереса к новому литературному произведению и пониманию смысла произведения.</a:t>
            </a:r>
          </a:p>
          <a:p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Метапредметные: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развитие у учащихся универсальных учебных действий: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_    самостоятельно читать текст;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	определять и формулировать тему;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	определять и формулировать предмет;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	выдвигать первичные версии смысла текста;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	соотносить версии с определением;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	выделять существенную информацию из художественного текста;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	анализировать полученную информацию;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	осуществлять синтез как составление целого из частей;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	формулировать вторичные версии смысла текста в виде суждений;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	проверять версии на полноту;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	обобщать версии;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	</a:t>
            </a: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формулировать основную мысль  текста;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	договариваться и приходить к общему решению в совместной деятельности;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8A9E957A-56D5-4CFB-A9CF-2F4AC1DFA869}"/>
              </a:ext>
            </a:extLst>
          </p:cNvPr>
          <p:cNvSpPr txBox="1">
            <a:spLocks/>
          </p:cNvSpPr>
          <p:nvPr/>
        </p:nvSpPr>
        <p:spPr>
          <a:xfrm>
            <a:off x="408372" y="489896"/>
            <a:ext cx="11319028" cy="5843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01243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08372" y="489896"/>
            <a:ext cx="11319029" cy="60618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Предметные: 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	определять жанр произведения (рассказ);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	находить части рассказа;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	находить главных и второстепенных героев;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	устанавливать взаимоотношения между героями;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	анализировать поступки персонажей.</a:t>
            </a:r>
          </a:p>
          <a:p>
            <a:r>
              <a:rPr lang="ru-RU" sz="1400" b="1" u="sng" dirty="0">
                <a:latin typeface="Arial" panose="020B0604020202020204" pitchFamily="34" charset="0"/>
                <a:cs typeface="Arial" panose="020B0604020202020204" pitchFamily="34" charset="0"/>
              </a:rPr>
              <a:t>Материалы и оборудование: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•	Листы –гипотезы для формулирования первичных версий текста каждым учащимся (приложение 1)-26 шт.;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•	Листы –гипотезы для формулирования первичных версий текста в группе (приложение 1)- 6 шт.;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•	Тексты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В.Осеевой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«Сыновья»  (приложение 2) – 26;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•	Листы А3 для моделирования частей текста- до работы пустые (приложение 3) -3 шт.;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•	Аншлаги  (приложение 4):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          - автор /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В.Осеева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          - название произведения / Сыновья;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          - жанр / рассказ;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          - части рассказа / Начало. Основная часть. Концовка;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          - тема текста;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          - определение понятия «тема текста»: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          - предмет текста;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          - определение понятия «предмет текста»;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          - основная мысль текста;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          - определение понятия «основная мысль текста»;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          - знак Z (для указания места нового абзаца);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          - обобщение.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•	Маркеры.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•	Магниты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8A9E957A-56D5-4CFB-A9CF-2F4AC1DFA869}"/>
              </a:ext>
            </a:extLst>
          </p:cNvPr>
          <p:cNvSpPr txBox="1">
            <a:spLocks/>
          </p:cNvSpPr>
          <p:nvPr/>
        </p:nvSpPr>
        <p:spPr>
          <a:xfrm>
            <a:off x="408372" y="489896"/>
            <a:ext cx="11319028" cy="5843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53693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FDA9505E-65C6-49D8-AD8A-B37DAA9027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3351731"/>
              </p:ext>
            </p:extLst>
          </p:nvPr>
        </p:nvGraphicFramePr>
        <p:xfrm>
          <a:off x="-242535" y="656291"/>
          <a:ext cx="6338535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CDE44E0-EB79-48DF-8A43-2A9A679972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9569" y="2266993"/>
            <a:ext cx="2744919" cy="3690187"/>
          </a:xfrm>
          <a:prstGeom prst="rect">
            <a:avLst/>
          </a:prstGeom>
        </p:spPr>
      </p:pic>
      <p:sp>
        <p:nvSpPr>
          <p:cNvPr id="9" name="Пузырек для мыслей: облако 8">
            <a:extLst>
              <a:ext uri="{FF2B5EF4-FFF2-40B4-BE49-F238E27FC236}">
                <a16:creationId xmlns:a16="http://schemas.microsoft.com/office/drawing/2014/main" id="{F9B623B2-9BA3-4678-8A30-CB383A07067B}"/>
              </a:ext>
            </a:extLst>
          </p:cNvPr>
          <p:cNvSpPr/>
          <p:nvPr/>
        </p:nvSpPr>
        <p:spPr>
          <a:xfrm>
            <a:off x="4715744" y="656291"/>
            <a:ext cx="6338535" cy="1869540"/>
          </a:xfrm>
          <a:prstGeom prst="cloudCallout">
            <a:avLst>
              <a:gd name="adj1" fmla="val 24939"/>
              <a:gd name="adj2" fmla="val 150499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ОСНОВНАЯ МЫСЛЬ </a:t>
            </a:r>
            <a:r>
              <a:rPr lang="ru-RU" sz="2800" b="1" dirty="0">
                <a:solidFill>
                  <a:srgbClr val="FF0000"/>
                </a:solidFill>
              </a:rPr>
              <a:t>(</a:t>
            </a:r>
            <a:r>
              <a:rPr lang="ru-RU" sz="2000" b="1" dirty="0">
                <a:solidFill>
                  <a:srgbClr val="FF0000"/>
                </a:solidFill>
              </a:rPr>
              <a:t>СУЖДЕНИЕ   АВТОРА   О  ПРЕДМЕТЕ)</a:t>
            </a:r>
          </a:p>
        </p:txBody>
      </p:sp>
      <p:sp>
        <p:nvSpPr>
          <p:cNvPr id="5" name="Стрелка: вниз 4">
            <a:extLst>
              <a:ext uri="{FF2B5EF4-FFF2-40B4-BE49-F238E27FC236}">
                <a16:creationId xmlns:a16="http://schemas.microsoft.com/office/drawing/2014/main" id="{A7676224-EF98-452B-9CC7-4B59F453965D}"/>
              </a:ext>
            </a:extLst>
          </p:cNvPr>
          <p:cNvSpPr/>
          <p:nvPr/>
        </p:nvSpPr>
        <p:spPr>
          <a:xfrm rot="5400000">
            <a:off x="6388692" y="902296"/>
            <a:ext cx="261702" cy="4434102"/>
          </a:xfrm>
          <a:prstGeom prst="downArrow">
            <a:avLst>
              <a:gd name="adj1" fmla="val 50000"/>
              <a:gd name="adj2" fmla="val 261028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5B8B76-DD4D-435C-AF6C-645C72121DE4}"/>
              </a:ext>
            </a:extLst>
          </p:cNvPr>
          <p:cNvSpPr txBox="1"/>
          <p:nvPr/>
        </p:nvSpPr>
        <p:spPr>
          <a:xfrm>
            <a:off x="5411319" y="4112086"/>
            <a:ext cx="24736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абстрактные понятия </a:t>
            </a:r>
            <a:r>
              <a:rPr lang="ru-RU" dirty="0"/>
              <a:t>(о дружбе, любви, о природе, о  взаимопонимании, об одиночестве и т.д.)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4948F4A-F51E-4A4A-B631-AF7CE84E28E0}"/>
              </a:ext>
            </a:extLst>
          </p:cNvPr>
          <p:cNvSpPr/>
          <p:nvPr/>
        </p:nvSpPr>
        <p:spPr>
          <a:xfrm>
            <a:off x="8659568" y="5405285"/>
            <a:ext cx="2744920" cy="55189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Валентина Александровна Осеева</a:t>
            </a:r>
          </a:p>
        </p:txBody>
      </p:sp>
    </p:spTree>
    <p:extLst>
      <p:ext uri="{BB962C8B-B14F-4D97-AF65-F5344CB8AC3E}">
        <p14:creationId xmlns:p14="http://schemas.microsoft.com/office/powerpoint/2010/main" val="4752815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08372" y="489896"/>
            <a:ext cx="11319029" cy="60618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8A9E957A-56D5-4CFB-A9CF-2F4AC1DFA869}"/>
              </a:ext>
            </a:extLst>
          </p:cNvPr>
          <p:cNvSpPr txBox="1">
            <a:spLocks/>
          </p:cNvSpPr>
          <p:nvPr/>
        </p:nvSpPr>
        <p:spPr>
          <a:xfrm>
            <a:off x="408372" y="489896"/>
            <a:ext cx="11319028" cy="5843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01FE588-682E-4E65-9E02-E582D0997B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554" t="21618" r="21068" b="19871"/>
          <a:stretch/>
        </p:blipFill>
        <p:spPr>
          <a:xfrm>
            <a:off x="585925" y="621437"/>
            <a:ext cx="11017190" cy="5851016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DECE8CA-56CA-449D-B7BF-5619FC456EC3}"/>
              </a:ext>
            </a:extLst>
          </p:cNvPr>
          <p:cNvSpPr/>
          <p:nvPr/>
        </p:nvSpPr>
        <p:spPr>
          <a:xfrm>
            <a:off x="8531440" y="3950563"/>
            <a:ext cx="2281561" cy="17133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2C6AFE66-E122-44CF-B9BD-9AAD139514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7266" y="1473693"/>
            <a:ext cx="918979" cy="1238123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970844" y="1603022"/>
            <a:ext cx="417689" cy="2257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61A912E8-0D22-4A60-B114-769DE34BE55B}"/>
              </a:ext>
            </a:extLst>
          </p:cNvPr>
          <p:cNvCxnSpPr/>
          <p:nvPr/>
        </p:nvCxnSpPr>
        <p:spPr>
          <a:xfrm>
            <a:off x="2082297" y="2562131"/>
            <a:ext cx="62468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AA6058-EF52-43A8-AB7F-CDD4FFAD1521}"/>
              </a:ext>
            </a:extLst>
          </p:cNvPr>
          <p:cNvSpPr/>
          <p:nvPr/>
        </p:nvSpPr>
        <p:spPr>
          <a:xfrm>
            <a:off x="1593410" y="1328839"/>
            <a:ext cx="688063" cy="1448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2651A47-3786-4E7B-88A0-F6A14969AB4C}"/>
              </a:ext>
            </a:extLst>
          </p:cNvPr>
          <p:cNvSpPr/>
          <p:nvPr/>
        </p:nvSpPr>
        <p:spPr>
          <a:xfrm>
            <a:off x="2050609" y="2489704"/>
            <a:ext cx="688063" cy="1448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8EE372A-8631-4483-AA5F-73A6722E139A}"/>
              </a:ext>
            </a:extLst>
          </p:cNvPr>
          <p:cNvSpPr/>
          <p:nvPr/>
        </p:nvSpPr>
        <p:spPr>
          <a:xfrm>
            <a:off x="604032" y="1532375"/>
            <a:ext cx="839849" cy="186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075F00-6CDE-453D-8855-0CA1E4B3A31D}"/>
              </a:ext>
            </a:extLst>
          </p:cNvPr>
          <p:cNvSpPr/>
          <p:nvPr/>
        </p:nvSpPr>
        <p:spPr>
          <a:xfrm>
            <a:off x="1023041" y="5003800"/>
            <a:ext cx="914400" cy="270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4F1BDB6-7A3B-40B4-B453-A958FC97B78A}"/>
              </a:ext>
            </a:extLst>
          </p:cNvPr>
          <p:cNvSpPr/>
          <p:nvPr/>
        </p:nvSpPr>
        <p:spPr>
          <a:xfrm>
            <a:off x="1026134" y="1261624"/>
            <a:ext cx="2342708" cy="10676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u="sng" dirty="0"/>
              <a:t>ТЕМА</a:t>
            </a:r>
            <a:r>
              <a:rPr lang="ru-RU" sz="2400" b="1" dirty="0"/>
              <a:t>- то, о чём говорится в тексте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FB89425-710F-460C-BA05-0ADD931BC914}"/>
              </a:ext>
            </a:extLst>
          </p:cNvPr>
          <p:cNvSpPr/>
          <p:nvPr/>
        </p:nvSpPr>
        <p:spPr>
          <a:xfrm>
            <a:off x="1023041" y="2479305"/>
            <a:ext cx="2342708" cy="13393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u="sng" dirty="0"/>
              <a:t>ПРЕДМЕ</a:t>
            </a:r>
            <a:r>
              <a:rPr lang="ru-RU" sz="2400" b="1" dirty="0"/>
              <a:t>Т- конкретная часть текста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0897E0F-0334-4943-82D1-167D3A9F0C5F}"/>
              </a:ext>
            </a:extLst>
          </p:cNvPr>
          <p:cNvSpPr/>
          <p:nvPr/>
        </p:nvSpPr>
        <p:spPr>
          <a:xfrm>
            <a:off x="1044621" y="4089399"/>
            <a:ext cx="2342708" cy="19167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u="sng" dirty="0"/>
              <a:t>ОСНОВНАЯ МЫСЛЬ</a:t>
            </a:r>
            <a:r>
              <a:rPr lang="ru-RU" sz="2400" b="1" dirty="0"/>
              <a:t>- суждение автора о предмете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F8A2C6F-459D-491B-B1FE-FF5E28E0AAFB}"/>
              </a:ext>
            </a:extLst>
          </p:cNvPr>
          <p:cNvSpPr/>
          <p:nvPr/>
        </p:nvSpPr>
        <p:spPr>
          <a:xfrm>
            <a:off x="3455326" y="1261625"/>
            <a:ext cx="7765830" cy="49749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639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AA23190-E287-428F-932E-A1B950C06013}"/>
              </a:ext>
            </a:extLst>
          </p:cNvPr>
          <p:cNvSpPr/>
          <p:nvPr/>
        </p:nvSpPr>
        <p:spPr>
          <a:xfrm>
            <a:off x="500514" y="471638"/>
            <a:ext cx="11203806" cy="59772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ОТВЕТИТЬ  НА  ВОПРОСЫ</a:t>
            </a:r>
          </a:p>
          <a:p>
            <a:pPr algn="ctr"/>
            <a:endParaRPr lang="ru-RU" sz="4800" b="1" dirty="0"/>
          </a:p>
          <a:p>
            <a:pPr marL="742950" indent="-742950">
              <a:buAutoNum type="arabicPeriod"/>
            </a:pPr>
            <a:r>
              <a:rPr lang="ru-RU" sz="6000" dirty="0"/>
              <a:t>Как зазывается произведение?</a:t>
            </a:r>
          </a:p>
          <a:p>
            <a:pPr marL="742950" indent="-742950">
              <a:buAutoNum type="arabicPeriod"/>
            </a:pPr>
            <a:r>
              <a:rPr lang="ru-RU" sz="6000" dirty="0"/>
              <a:t>К какому жанру относится?</a:t>
            </a:r>
          </a:p>
          <a:p>
            <a:pPr marL="742950" indent="-742950">
              <a:buAutoNum type="arabicPeriod"/>
            </a:pP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0597588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08372" y="310718"/>
            <a:ext cx="11319029" cy="624100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u="sng" dirty="0"/>
              <a:t>Валентина Александровна  Осеева</a:t>
            </a:r>
            <a:endParaRPr lang="ru-RU" sz="2800" dirty="0"/>
          </a:p>
          <a:p>
            <a:r>
              <a:rPr lang="ru-RU" sz="2800" b="1" dirty="0"/>
              <a:t>                                                     Сыновья</a:t>
            </a:r>
            <a:endParaRPr lang="ru-RU" sz="2400" b="1" dirty="0"/>
          </a:p>
          <a:p>
            <a:r>
              <a:rPr lang="ru-RU" sz="2400" b="1" dirty="0"/>
              <a:t>          </a:t>
            </a:r>
            <a:r>
              <a:rPr lang="ru-RU" sz="2300" b="1" dirty="0"/>
              <a:t>Две женщины брали воду из колодца. Подошла к ним третья. И старенький старичок на камушек отдохнуть присел. Вот говорит одна женщина другой:</a:t>
            </a:r>
          </a:p>
          <a:p>
            <a:r>
              <a:rPr lang="ru-RU" sz="2300" b="1" dirty="0"/>
              <a:t>- Мой сынок ловок да силен, никто с ним не сладит.</a:t>
            </a:r>
          </a:p>
          <a:p>
            <a:r>
              <a:rPr lang="ru-RU" sz="2300" b="1" dirty="0"/>
              <a:t>- А мой поёт, как соловей. Ни у кого голоса такого нет, - говорит другая. А третья молчит.</a:t>
            </a:r>
          </a:p>
          <a:p>
            <a:r>
              <a:rPr lang="ru-RU" sz="2300" b="1" dirty="0"/>
              <a:t>- Что же ты про своего сына не скажешь? - спрашивают её соседки.</a:t>
            </a:r>
          </a:p>
          <a:p>
            <a:r>
              <a:rPr lang="ru-RU" sz="2300" b="1" dirty="0"/>
              <a:t>- Что ж сказать? - говорит женщина. - Ничего в нём особенного нету.</a:t>
            </a:r>
          </a:p>
          <a:p>
            <a:r>
              <a:rPr lang="ru-RU" sz="2300" b="1" dirty="0"/>
              <a:t>        Вот набрали женщины полные вёдра и пошли. А старичок - за ними. Идут женщины, останавливаются. Болят руки, плещется вода, ломит спину. Вдруг навстречу три мальчика выбегают. Один через голову кувыркается, колесом ходит - любуются им женщины. Другой песню поёт, соловьём заливается - заслушались его женщины. А третий к матери подбежал, взял у неё вёдра тяжёлые и потащил их. </a:t>
            </a:r>
          </a:p>
          <a:p>
            <a:r>
              <a:rPr lang="ru-RU" sz="2300" b="1" dirty="0"/>
              <a:t>        Спрашивают женщины старичка:</a:t>
            </a:r>
          </a:p>
          <a:p>
            <a:r>
              <a:rPr lang="ru-RU" sz="2300" b="1" dirty="0"/>
              <a:t>-  Ну что? Каковы наши сыновья?  ...</a:t>
            </a: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8A9E957A-56D5-4CFB-A9CF-2F4AC1DFA869}"/>
              </a:ext>
            </a:extLst>
          </p:cNvPr>
          <p:cNvSpPr txBox="1">
            <a:spLocks/>
          </p:cNvSpPr>
          <p:nvPr/>
        </p:nvSpPr>
        <p:spPr>
          <a:xfrm>
            <a:off x="408372" y="489896"/>
            <a:ext cx="11319028" cy="5843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002811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AA23190-E287-428F-932E-A1B950C06013}"/>
              </a:ext>
            </a:extLst>
          </p:cNvPr>
          <p:cNvSpPr/>
          <p:nvPr/>
        </p:nvSpPr>
        <p:spPr>
          <a:xfrm>
            <a:off x="500514" y="471638"/>
            <a:ext cx="11203806" cy="59772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ОТВЕТИТЬ  НА  ВОПРОСЫ</a:t>
            </a:r>
          </a:p>
          <a:p>
            <a:pPr algn="ctr"/>
            <a:endParaRPr lang="ru-RU" sz="4800" b="1" dirty="0"/>
          </a:p>
          <a:p>
            <a:pPr marL="742950" indent="-742950">
              <a:buAutoNum type="arabicPeriod"/>
            </a:pPr>
            <a:r>
              <a:rPr lang="ru-RU" sz="6000" dirty="0"/>
              <a:t>Как зазывается произведение?</a:t>
            </a:r>
          </a:p>
          <a:p>
            <a:pPr marL="742950" indent="-742950">
              <a:buAutoNum type="arabicPeriod"/>
            </a:pPr>
            <a:r>
              <a:rPr lang="ru-RU" sz="6000" dirty="0"/>
              <a:t>К какому жанру относится?</a:t>
            </a:r>
          </a:p>
        </p:txBody>
      </p:sp>
    </p:spTree>
    <p:extLst>
      <p:ext uri="{BB962C8B-B14F-4D97-AF65-F5344CB8AC3E}">
        <p14:creationId xmlns:p14="http://schemas.microsoft.com/office/powerpoint/2010/main" val="21155345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08372" y="489896"/>
            <a:ext cx="11319029" cy="60618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8A9E957A-56D5-4CFB-A9CF-2F4AC1DFA869}"/>
              </a:ext>
            </a:extLst>
          </p:cNvPr>
          <p:cNvSpPr txBox="1">
            <a:spLocks/>
          </p:cNvSpPr>
          <p:nvPr/>
        </p:nvSpPr>
        <p:spPr>
          <a:xfrm>
            <a:off x="408372" y="489896"/>
            <a:ext cx="11319028" cy="5843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01FE588-682E-4E65-9E02-E582D0997B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554" t="21618" r="21068" b="19871"/>
          <a:stretch/>
        </p:blipFill>
        <p:spPr>
          <a:xfrm>
            <a:off x="570778" y="621437"/>
            <a:ext cx="11017190" cy="5851016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DECE8CA-56CA-449D-B7BF-5619FC456EC3}"/>
              </a:ext>
            </a:extLst>
          </p:cNvPr>
          <p:cNvSpPr/>
          <p:nvPr/>
        </p:nvSpPr>
        <p:spPr>
          <a:xfrm>
            <a:off x="8531440" y="3950563"/>
            <a:ext cx="2281561" cy="17133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2C6AFE66-E122-44CF-B9BD-9AAD139514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1625" y="1473693"/>
            <a:ext cx="1107878" cy="1529389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970844" y="1603022"/>
            <a:ext cx="417689" cy="2257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61A912E8-0D22-4A60-B114-769DE34BE55B}"/>
              </a:ext>
            </a:extLst>
          </p:cNvPr>
          <p:cNvCxnSpPr/>
          <p:nvPr/>
        </p:nvCxnSpPr>
        <p:spPr>
          <a:xfrm>
            <a:off x="2082297" y="2562131"/>
            <a:ext cx="62468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AA6058-EF52-43A8-AB7F-CDD4FFAD1521}"/>
              </a:ext>
            </a:extLst>
          </p:cNvPr>
          <p:cNvSpPr/>
          <p:nvPr/>
        </p:nvSpPr>
        <p:spPr>
          <a:xfrm>
            <a:off x="1593410" y="1328839"/>
            <a:ext cx="688063" cy="1448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2651A47-3786-4E7B-88A0-F6A14969AB4C}"/>
              </a:ext>
            </a:extLst>
          </p:cNvPr>
          <p:cNvSpPr/>
          <p:nvPr/>
        </p:nvSpPr>
        <p:spPr>
          <a:xfrm>
            <a:off x="2050609" y="2489704"/>
            <a:ext cx="688063" cy="1448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8EE372A-8631-4483-AA5F-73A6722E139A}"/>
              </a:ext>
            </a:extLst>
          </p:cNvPr>
          <p:cNvSpPr/>
          <p:nvPr/>
        </p:nvSpPr>
        <p:spPr>
          <a:xfrm>
            <a:off x="604032" y="1532375"/>
            <a:ext cx="839849" cy="186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075F00-6CDE-453D-8855-0CA1E4B3A31D}"/>
              </a:ext>
            </a:extLst>
          </p:cNvPr>
          <p:cNvSpPr/>
          <p:nvPr/>
        </p:nvSpPr>
        <p:spPr>
          <a:xfrm>
            <a:off x="1023041" y="5003800"/>
            <a:ext cx="914400" cy="270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4F1BDB6-7A3B-40B4-B453-A958FC97B78A}"/>
              </a:ext>
            </a:extLst>
          </p:cNvPr>
          <p:cNvSpPr/>
          <p:nvPr/>
        </p:nvSpPr>
        <p:spPr>
          <a:xfrm>
            <a:off x="1026134" y="1261624"/>
            <a:ext cx="2342708" cy="10676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u="sng" dirty="0"/>
              <a:t>ТЕМА</a:t>
            </a:r>
            <a:r>
              <a:rPr lang="ru-RU" sz="2400" b="1" dirty="0"/>
              <a:t>- то, о чём говорится в тексте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FB89425-710F-460C-BA05-0ADD931BC914}"/>
              </a:ext>
            </a:extLst>
          </p:cNvPr>
          <p:cNvSpPr/>
          <p:nvPr/>
        </p:nvSpPr>
        <p:spPr>
          <a:xfrm>
            <a:off x="1023041" y="2479305"/>
            <a:ext cx="2342708" cy="13393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u="sng" dirty="0"/>
              <a:t>ПРЕДМЕ</a:t>
            </a:r>
            <a:r>
              <a:rPr lang="ru-RU" sz="2400" b="1" dirty="0"/>
              <a:t>Т- конкретная часть текста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0897E0F-0334-4943-82D1-167D3A9F0C5F}"/>
              </a:ext>
            </a:extLst>
          </p:cNvPr>
          <p:cNvSpPr/>
          <p:nvPr/>
        </p:nvSpPr>
        <p:spPr>
          <a:xfrm>
            <a:off x="1044621" y="4089399"/>
            <a:ext cx="2342708" cy="19167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u="sng" dirty="0"/>
              <a:t>ОСНОВНАЯ МЫСЛЬ</a:t>
            </a:r>
            <a:r>
              <a:rPr lang="ru-RU" sz="2400" b="1" dirty="0"/>
              <a:t>- суждение автора о предмете</a:t>
            </a:r>
          </a:p>
        </p:txBody>
      </p:sp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1521F02F-AC3A-43CC-93CB-B494309F8B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312734"/>
              </p:ext>
            </p:extLst>
          </p:nvPr>
        </p:nvGraphicFramePr>
        <p:xfrm>
          <a:off x="3543302" y="2928431"/>
          <a:ext cx="4243536" cy="33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4512">
                  <a:extLst>
                    <a:ext uri="{9D8B030D-6E8A-4147-A177-3AD203B41FA5}">
                      <a16:colId xmlns:a16="http://schemas.microsoft.com/office/drawing/2014/main" val="42176872"/>
                    </a:ext>
                  </a:extLst>
                </a:gridCol>
                <a:gridCol w="1414512">
                  <a:extLst>
                    <a:ext uri="{9D8B030D-6E8A-4147-A177-3AD203B41FA5}">
                      <a16:colId xmlns:a16="http://schemas.microsoft.com/office/drawing/2014/main" val="4198573666"/>
                    </a:ext>
                  </a:extLst>
                </a:gridCol>
                <a:gridCol w="1414512">
                  <a:extLst>
                    <a:ext uri="{9D8B030D-6E8A-4147-A177-3AD203B41FA5}">
                      <a16:colId xmlns:a16="http://schemas.microsoft.com/office/drawing/2014/main" val="27038815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Вступление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solidFill>
                            <a:schemeClr val="tx1"/>
                          </a:solidFill>
                        </a:rPr>
                        <a:t>Осн.часть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Заключение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3131591"/>
                  </a:ext>
                </a:extLst>
              </a:tr>
            </a:tbl>
          </a:graphicData>
        </a:graphic>
      </p:graphicFrame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D5A4FB8-836A-4D3A-806E-3977EA306BC7}"/>
              </a:ext>
            </a:extLst>
          </p:cNvPr>
          <p:cNvSpPr/>
          <p:nvPr/>
        </p:nvSpPr>
        <p:spPr>
          <a:xfrm>
            <a:off x="3686476" y="4908884"/>
            <a:ext cx="3888606" cy="365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045A9B99-EA6A-4ECC-AD8B-94A31B09CD51}"/>
              </a:ext>
            </a:extLst>
          </p:cNvPr>
          <p:cNvSpPr/>
          <p:nvPr/>
        </p:nvSpPr>
        <p:spPr>
          <a:xfrm>
            <a:off x="8123589" y="2820123"/>
            <a:ext cx="3017334" cy="55189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Валентина Александровна Осеева</a:t>
            </a:r>
          </a:p>
        </p:txBody>
      </p:sp>
    </p:spTree>
    <p:extLst>
      <p:ext uri="{BB962C8B-B14F-4D97-AF65-F5344CB8AC3E}">
        <p14:creationId xmlns:p14="http://schemas.microsoft.com/office/powerpoint/2010/main" val="22158931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05313" y="1477578"/>
            <a:ext cx="10128986" cy="4543894"/>
          </a:xfrm>
        </p:spPr>
        <p:txBody>
          <a:bodyPr>
            <a:normAutofit/>
          </a:bodyPr>
          <a:lstStyle/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Чтение текста.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Выдвижение первичных версий смысла текста.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Соотнесение версий с определением.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Формулировка вторичных версий смысла текста в виде суждений.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Проверка версий на полноту.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Обобщение версий.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297229" y="672899"/>
            <a:ext cx="8229600" cy="72231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Последовательность работы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1EFF0DBD-30C6-4399-AE15-DCCA904C1CCC}"/>
              </a:ext>
            </a:extLst>
          </p:cNvPr>
          <p:cNvSpPr/>
          <p:nvPr/>
        </p:nvSpPr>
        <p:spPr>
          <a:xfrm>
            <a:off x="660935" y="1477578"/>
            <a:ext cx="484471" cy="481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FCCC69C4-53EE-4D7B-9EDF-16BFCD6FAA5C}"/>
              </a:ext>
            </a:extLst>
          </p:cNvPr>
          <p:cNvSpPr/>
          <p:nvPr/>
        </p:nvSpPr>
        <p:spPr>
          <a:xfrm>
            <a:off x="686602" y="2159367"/>
            <a:ext cx="484471" cy="48171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000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40E972-EAB5-4A79-AD2B-27DCD6BD47E2}"/>
              </a:ext>
            </a:extLst>
          </p:cNvPr>
          <p:cNvSpPr txBox="1"/>
          <p:nvPr/>
        </p:nvSpPr>
        <p:spPr>
          <a:xfrm>
            <a:off x="714213" y="1004745"/>
            <a:ext cx="1076357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ru-RU" sz="3600" b="1" dirty="0"/>
              <a:t>Самостоятельное  формулирование  первичной  версии  смысла  (основной мысли) – на листах-гипотезах.</a:t>
            </a:r>
          </a:p>
          <a:p>
            <a:pPr marL="742950" indent="-742950">
              <a:buAutoNum type="arabicPeriod"/>
            </a:pPr>
            <a:r>
              <a:rPr lang="ru-RU" sz="3600" b="1" dirty="0"/>
              <a:t>Зачитывание и  обсуждение. первичных версий в группе. </a:t>
            </a:r>
          </a:p>
          <a:p>
            <a:pPr marL="742950" indent="-742950">
              <a:buAutoNum type="arabicPeriod"/>
            </a:pPr>
            <a:r>
              <a:rPr lang="ru-RU" sz="3600" b="1" dirty="0"/>
              <a:t>Выбор общей  первичной  версии в группе и запись  её  на  большом  листе-гипотезе.</a:t>
            </a:r>
          </a:p>
          <a:p>
            <a:pPr marL="742950" indent="-742950">
              <a:buAutoNum type="arabicPeriod"/>
            </a:pPr>
            <a:r>
              <a:rPr lang="ru-RU" sz="3600" b="1" dirty="0"/>
              <a:t>Размещение  первичных  версий   групп  на доске.</a:t>
            </a:r>
          </a:p>
        </p:txBody>
      </p:sp>
    </p:spTree>
    <p:extLst>
      <p:ext uri="{BB962C8B-B14F-4D97-AF65-F5344CB8AC3E}">
        <p14:creationId xmlns:p14="http://schemas.microsoft.com/office/powerpoint/2010/main" val="2749054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270A04D6-6F31-41BF-B780-596141F31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90547" y="6368105"/>
            <a:ext cx="3091184" cy="353993"/>
          </a:xfrm>
        </p:spPr>
        <p:txBody>
          <a:bodyPr>
            <a:noAutofit/>
          </a:bodyPr>
          <a:lstStyle/>
          <a:p>
            <a:r>
              <a:rPr lang="ru-RU" sz="2000" b="1" dirty="0"/>
              <a:t>МОТИВАЦИЯ</a:t>
            </a: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8A9E957A-56D5-4CFB-A9CF-2F4AC1DFA869}"/>
              </a:ext>
            </a:extLst>
          </p:cNvPr>
          <p:cNvSpPr txBox="1">
            <a:spLocks/>
          </p:cNvSpPr>
          <p:nvPr/>
        </p:nvSpPr>
        <p:spPr>
          <a:xfrm>
            <a:off x="408372" y="489895"/>
            <a:ext cx="11319028" cy="85951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Рассмотрите выполнение обучающимися начальной школы  заданий. 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Какая базовая способность не развита? 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46775" y="1349406"/>
            <a:ext cx="10442222" cy="489937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dirty="0"/>
              <a:t>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Длина прямоугольника 99 мм, ширина 55 мм. Найди площадь прямоугольника.</a:t>
            </a:r>
          </a:p>
          <a:p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8983" y="2932736"/>
            <a:ext cx="4079805" cy="23560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70996" y="3703835"/>
            <a:ext cx="6218001" cy="8138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ru-RU" sz="3200" dirty="0"/>
              <a:t> </a:t>
            </a:r>
            <a:r>
              <a:rPr lang="ru-RU" sz="4800" dirty="0"/>
              <a:t>(99 + 55) х 2 = 308 (мм)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254040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21A8872-7219-44A2-B787-82E16D2C2534}"/>
              </a:ext>
            </a:extLst>
          </p:cNvPr>
          <p:cNvSpPr/>
          <p:nvPr/>
        </p:nvSpPr>
        <p:spPr>
          <a:xfrm>
            <a:off x="733330" y="651850"/>
            <a:ext cx="2263367" cy="4255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ВЕРСИИ  №1</a:t>
            </a:r>
          </a:p>
        </p:txBody>
      </p:sp>
      <p:sp>
        <p:nvSpPr>
          <p:cNvPr id="3" name="Пузырек для мыслей: облако 2">
            <a:extLst>
              <a:ext uri="{FF2B5EF4-FFF2-40B4-BE49-F238E27FC236}">
                <a16:creationId xmlns:a16="http://schemas.microsoft.com/office/drawing/2014/main" id="{3CC23363-ABAF-490D-95F9-85782B66C53C}"/>
              </a:ext>
            </a:extLst>
          </p:cNvPr>
          <p:cNvSpPr/>
          <p:nvPr/>
        </p:nvSpPr>
        <p:spPr>
          <a:xfrm>
            <a:off x="733330" y="1176951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узырек для мыслей: облако 3">
            <a:extLst>
              <a:ext uri="{FF2B5EF4-FFF2-40B4-BE49-F238E27FC236}">
                <a16:creationId xmlns:a16="http://schemas.microsoft.com/office/drawing/2014/main" id="{7111840C-B00C-4F68-8399-35A4760F5B06}"/>
              </a:ext>
            </a:extLst>
          </p:cNvPr>
          <p:cNvSpPr/>
          <p:nvPr/>
        </p:nvSpPr>
        <p:spPr>
          <a:xfrm>
            <a:off x="733330" y="3677128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узырек для мыслей: облако 4">
            <a:extLst>
              <a:ext uri="{FF2B5EF4-FFF2-40B4-BE49-F238E27FC236}">
                <a16:creationId xmlns:a16="http://schemas.microsoft.com/office/drawing/2014/main" id="{36DD9E39-1FBF-4AD9-9F21-D94F12B21CFB}"/>
              </a:ext>
            </a:extLst>
          </p:cNvPr>
          <p:cNvSpPr/>
          <p:nvPr/>
        </p:nvSpPr>
        <p:spPr>
          <a:xfrm>
            <a:off x="831409" y="4517650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узырек для мыслей: облако 5">
            <a:extLst>
              <a:ext uri="{FF2B5EF4-FFF2-40B4-BE49-F238E27FC236}">
                <a16:creationId xmlns:a16="http://schemas.microsoft.com/office/drawing/2014/main" id="{B6A095A8-99D2-47BE-999F-0F42FA3C7683}"/>
              </a:ext>
            </a:extLst>
          </p:cNvPr>
          <p:cNvSpPr/>
          <p:nvPr/>
        </p:nvSpPr>
        <p:spPr>
          <a:xfrm>
            <a:off x="831409" y="1954070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узырек для мыслей: облако 6">
            <a:extLst>
              <a:ext uri="{FF2B5EF4-FFF2-40B4-BE49-F238E27FC236}">
                <a16:creationId xmlns:a16="http://schemas.microsoft.com/office/drawing/2014/main" id="{5C2D478F-DEBE-47CB-A8C4-47BB379ACE1C}"/>
              </a:ext>
            </a:extLst>
          </p:cNvPr>
          <p:cNvSpPr/>
          <p:nvPr/>
        </p:nvSpPr>
        <p:spPr>
          <a:xfrm>
            <a:off x="769543" y="2786204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узырек для мыслей: облако 7">
            <a:extLst>
              <a:ext uri="{FF2B5EF4-FFF2-40B4-BE49-F238E27FC236}">
                <a16:creationId xmlns:a16="http://schemas.microsoft.com/office/drawing/2014/main" id="{CC102CD6-297C-485E-9C2B-867858AB0630}"/>
              </a:ext>
            </a:extLst>
          </p:cNvPr>
          <p:cNvSpPr/>
          <p:nvPr/>
        </p:nvSpPr>
        <p:spPr>
          <a:xfrm>
            <a:off x="769543" y="5408574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2725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08372" y="489896"/>
            <a:ext cx="11319029" cy="60618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8A9E957A-56D5-4CFB-A9CF-2F4AC1DFA869}"/>
              </a:ext>
            </a:extLst>
          </p:cNvPr>
          <p:cNvSpPr txBox="1">
            <a:spLocks/>
          </p:cNvSpPr>
          <p:nvPr/>
        </p:nvSpPr>
        <p:spPr>
          <a:xfrm>
            <a:off x="408372" y="489896"/>
            <a:ext cx="11319028" cy="5843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01FE588-682E-4E65-9E02-E582D0997B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554" t="21618" r="21068" b="19871"/>
          <a:stretch/>
        </p:blipFill>
        <p:spPr>
          <a:xfrm>
            <a:off x="570778" y="621437"/>
            <a:ext cx="11017190" cy="5851016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DECE8CA-56CA-449D-B7BF-5619FC456EC3}"/>
              </a:ext>
            </a:extLst>
          </p:cNvPr>
          <p:cNvSpPr/>
          <p:nvPr/>
        </p:nvSpPr>
        <p:spPr>
          <a:xfrm>
            <a:off x="8531440" y="3950563"/>
            <a:ext cx="2281561" cy="17133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2C6AFE66-E122-44CF-B9BD-9AAD139514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1625" y="1473693"/>
            <a:ext cx="1107878" cy="1529389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970844" y="1603022"/>
            <a:ext cx="417689" cy="2257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61A912E8-0D22-4A60-B114-769DE34BE55B}"/>
              </a:ext>
            </a:extLst>
          </p:cNvPr>
          <p:cNvCxnSpPr/>
          <p:nvPr/>
        </p:nvCxnSpPr>
        <p:spPr>
          <a:xfrm>
            <a:off x="2082297" y="2562131"/>
            <a:ext cx="62468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AA6058-EF52-43A8-AB7F-CDD4FFAD1521}"/>
              </a:ext>
            </a:extLst>
          </p:cNvPr>
          <p:cNvSpPr/>
          <p:nvPr/>
        </p:nvSpPr>
        <p:spPr>
          <a:xfrm>
            <a:off x="1593410" y="1328839"/>
            <a:ext cx="688063" cy="1448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2651A47-3786-4E7B-88A0-F6A14969AB4C}"/>
              </a:ext>
            </a:extLst>
          </p:cNvPr>
          <p:cNvSpPr/>
          <p:nvPr/>
        </p:nvSpPr>
        <p:spPr>
          <a:xfrm>
            <a:off x="2050609" y="2489704"/>
            <a:ext cx="688063" cy="1448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8EE372A-8631-4483-AA5F-73A6722E139A}"/>
              </a:ext>
            </a:extLst>
          </p:cNvPr>
          <p:cNvSpPr/>
          <p:nvPr/>
        </p:nvSpPr>
        <p:spPr>
          <a:xfrm>
            <a:off x="604032" y="1532375"/>
            <a:ext cx="839849" cy="186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075F00-6CDE-453D-8855-0CA1E4B3A31D}"/>
              </a:ext>
            </a:extLst>
          </p:cNvPr>
          <p:cNvSpPr/>
          <p:nvPr/>
        </p:nvSpPr>
        <p:spPr>
          <a:xfrm>
            <a:off x="1023041" y="5003800"/>
            <a:ext cx="914400" cy="270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4F1BDB6-7A3B-40B4-B453-A958FC97B78A}"/>
              </a:ext>
            </a:extLst>
          </p:cNvPr>
          <p:cNvSpPr/>
          <p:nvPr/>
        </p:nvSpPr>
        <p:spPr>
          <a:xfrm>
            <a:off x="1026134" y="1261624"/>
            <a:ext cx="2342708" cy="10676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u="sng" dirty="0"/>
              <a:t>ТЕМА</a:t>
            </a:r>
            <a:r>
              <a:rPr lang="ru-RU" sz="2400" b="1" dirty="0"/>
              <a:t>- то, о чём говорится в тексте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FB89425-710F-460C-BA05-0ADD931BC914}"/>
              </a:ext>
            </a:extLst>
          </p:cNvPr>
          <p:cNvSpPr/>
          <p:nvPr/>
        </p:nvSpPr>
        <p:spPr>
          <a:xfrm>
            <a:off x="1023041" y="2479305"/>
            <a:ext cx="2342708" cy="13393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u="sng" dirty="0"/>
              <a:t>ПРЕДМЕ</a:t>
            </a:r>
            <a:r>
              <a:rPr lang="ru-RU" sz="2400" b="1" dirty="0"/>
              <a:t>Т- конкретная часть текста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0897E0F-0334-4943-82D1-167D3A9F0C5F}"/>
              </a:ext>
            </a:extLst>
          </p:cNvPr>
          <p:cNvSpPr/>
          <p:nvPr/>
        </p:nvSpPr>
        <p:spPr>
          <a:xfrm>
            <a:off x="1044621" y="4089399"/>
            <a:ext cx="2342708" cy="19167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u="sng" dirty="0"/>
              <a:t>ОСНОВНАЯ МЫСЛЬ</a:t>
            </a:r>
            <a:r>
              <a:rPr lang="ru-RU" sz="2400" b="1" dirty="0"/>
              <a:t>- суждение автора о предмете</a:t>
            </a:r>
          </a:p>
        </p:txBody>
      </p:sp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1521F02F-AC3A-43CC-93CB-B494309F8BE6}"/>
              </a:ext>
            </a:extLst>
          </p:cNvPr>
          <p:cNvGraphicFramePr>
            <a:graphicFrameLocks noGrp="1"/>
          </p:cNvGraphicFramePr>
          <p:nvPr/>
        </p:nvGraphicFramePr>
        <p:xfrm>
          <a:off x="3543302" y="2928431"/>
          <a:ext cx="4243536" cy="33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4512">
                  <a:extLst>
                    <a:ext uri="{9D8B030D-6E8A-4147-A177-3AD203B41FA5}">
                      <a16:colId xmlns:a16="http://schemas.microsoft.com/office/drawing/2014/main" val="42176872"/>
                    </a:ext>
                  </a:extLst>
                </a:gridCol>
                <a:gridCol w="1414512">
                  <a:extLst>
                    <a:ext uri="{9D8B030D-6E8A-4147-A177-3AD203B41FA5}">
                      <a16:colId xmlns:a16="http://schemas.microsoft.com/office/drawing/2014/main" val="4198573666"/>
                    </a:ext>
                  </a:extLst>
                </a:gridCol>
                <a:gridCol w="1414512">
                  <a:extLst>
                    <a:ext uri="{9D8B030D-6E8A-4147-A177-3AD203B41FA5}">
                      <a16:colId xmlns:a16="http://schemas.microsoft.com/office/drawing/2014/main" val="27038815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Вступление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solidFill>
                            <a:schemeClr val="tx1"/>
                          </a:solidFill>
                        </a:rPr>
                        <a:t>Осн.часть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Заключение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3131591"/>
                  </a:ext>
                </a:extLst>
              </a:tr>
            </a:tbl>
          </a:graphicData>
        </a:graphic>
      </p:graphicFrame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D5A4FB8-836A-4D3A-806E-3977EA306BC7}"/>
              </a:ext>
            </a:extLst>
          </p:cNvPr>
          <p:cNvSpPr/>
          <p:nvPr/>
        </p:nvSpPr>
        <p:spPr>
          <a:xfrm>
            <a:off x="3686476" y="4908884"/>
            <a:ext cx="3888606" cy="365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DC1DAFC-DBDE-4BD8-8A4E-8DE0278CA757}"/>
              </a:ext>
            </a:extLst>
          </p:cNvPr>
          <p:cNvSpPr/>
          <p:nvPr/>
        </p:nvSpPr>
        <p:spPr>
          <a:xfrm>
            <a:off x="8151625" y="2820123"/>
            <a:ext cx="3017334" cy="55189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Валентина Александровна Осеева</a:t>
            </a:r>
          </a:p>
        </p:txBody>
      </p:sp>
    </p:spTree>
    <p:extLst>
      <p:ext uri="{BB962C8B-B14F-4D97-AF65-F5344CB8AC3E}">
        <p14:creationId xmlns:p14="http://schemas.microsoft.com/office/powerpoint/2010/main" val="31895669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08372" y="310718"/>
            <a:ext cx="11319029" cy="624100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u="sng" dirty="0"/>
              <a:t>Валентина   Александровна  Осеева</a:t>
            </a:r>
            <a:endParaRPr lang="ru-RU" sz="2800" dirty="0"/>
          </a:p>
          <a:p>
            <a:r>
              <a:rPr lang="ru-RU" sz="2800" b="1" dirty="0"/>
              <a:t>                                                     Сыновья</a:t>
            </a:r>
            <a:endParaRPr lang="ru-RU" sz="2400" b="1" dirty="0"/>
          </a:p>
          <a:p>
            <a:r>
              <a:rPr lang="ru-RU" sz="2400" b="1" dirty="0"/>
              <a:t>         </a:t>
            </a:r>
            <a:r>
              <a:rPr lang="en-US" sz="3200" b="1" dirty="0">
                <a:solidFill>
                  <a:srgbClr val="C00000"/>
                </a:solidFill>
              </a:rPr>
              <a:t>Z</a:t>
            </a:r>
            <a:r>
              <a:rPr lang="ru-RU" sz="2400" b="1" dirty="0"/>
              <a:t> </a:t>
            </a:r>
            <a:r>
              <a:rPr lang="ru-RU" sz="2300" b="1" dirty="0"/>
              <a:t>Две женщины брали воду из колодца. Подошла к ним третья. И старенький старичок на камушек отдохнуть присел. Вот говорит одна женщина другой:</a:t>
            </a:r>
          </a:p>
          <a:p>
            <a:r>
              <a:rPr lang="ru-RU" sz="2300" b="1" dirty="0"/>
              <a:t>- Мой сынок ловок да силен, никто с ним не сладит.</a:t>
            </a:r>
          </a:p>
          <a:p>
            <a:r>
              <a:rPr lang="ru-RU" sz="2300" b="1" dirty="0"/>
              <a:t>- А мой поёт, как соловей. Ни у кого голоса такого нет, - говорит другая. А третья молчит.</a:t>
            </a:r>
          </a:p>
          <a:p>
            <a:r>
              <a:rPr lang="ru-RU" sz="2300" b="1" dirty="0"/>
              <a:t>- Что же ты про своего сына не скажешь? - спрашивают её соседки.</a:t>
            </a:r>
          </a:p>
          <a:p>
            <a:r>
              <a:rPr lang="ru-RU" sz="2300" b="1" dirty="0"/>
              <a:t>- Что ж сказать? - говорит женщина. - Ничего в нём особенного нету.</a:t>
            </a:r>
          </a:p>
          <a:p>
            <a:r>
              <a:rPr lang="en-US" sz="3200" b="1" dirty="0">
                <a:solidFill>
                  <a:srgbClr val="C00000"/>
                </a:solidFill>
              </a:rPr>
              <a:t>      Z</a:t>
            </a:r>
            <a:r>
              <a:rPr lang="ru-RU" sz="2300" b="1" dirty="0"/>
              <a:t>Вот набрали женщины полные вёдра и пошли. А старичок - за ними. Идут женщины, останавливаются. Болят руки, плещется вода, ломит спину. Вдруг навстречу три мальчика выбегают. Один через голову кувыркается, колесом ходит - любуются им женщины. Другой песню поёт, соловьём заливается - заслушались его женщины. А третий к матери подбежал, взял у неё вёдра тяжёлые и потащил их. </a:t>
            </a:r>
          </a:p>
          <a:p>
            <a:r>
              <a:rPr lang="ru-RU" sz="2300" b="1" dirty="0"/>
              <a:t> </a:t>
            </a:r>
            <a:r>
              <a:rPr lang="en-US" sz="2300" b="1" dirty="0"/>
              <a:t>       </a:t>
            </a:r>
            <a:r>
              <a:rPr lang="en-US" sz="3200" b="1" dirty="0">
                <a:solidFill>
                  <a:srgbClr val="C00000"/>
                </a:solidFill>
              </a:rPr>
              <a:t>Z</a:t>
            </a:r>
            <a:r>
              <a:rPr lang="ru-RU" sz="2300" b="1" dirty="0"/>
              <a:t>Спрашивают женщины старичка:</a:t>
            </a:r>
          </a:p>
          <a:p>
            <a:r>
              <a:rPr lang="ru-RU" sz="2300" b="1" dirty="0"/>
              <a:t>-  Ну что? Каковы наши сыновья?  ...</a:t>
            </a: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8A9E957A-56D5-4CFB-A9CF-2F4AC1DFA869}"/>
              </a:ext>
            </a:extLst>
          </p:cNvPr>
          <p:cNvSpPr txBox="1">
            <a:spLocks/>
          </p:cNvSpPr>
          <p:nvPr/>
        </p:nvSpPr>
        <p:spPr>
          <a:xfrm>
            <a:off x="408372" y="489896"/>
            <a:ext cx="11319028" cy="5843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308301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08372" y="310718"/>
            <a:ext cx="11319029" cy="624100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300" b="1" dirty="0"/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8A9E957A-56D5-4CFB-A9CF-2F4AC1DFA869}"/>
              </a:ext>
            </a:extLst>
          </p:cNvPr>
          <p:cNvSpPr txBox="1">
            <a:spLocks/>
          </p:cNvSpPr>
          <p:nvPr/>
        </p:nvSpPr>
        <p:spPr>
          <a:xfrm>
            <a:off x="408372" y="489896"/>
            <a:ext cx="11319028" cy="5843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E534393-159C-41C9-8F1A-43C34A5358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80" t="19288" r="65340" b="8090"/>
          <a:stretch/>
        </p:blipFill>
        <p:spPr>
          <a:xfrm>
            <a:off x="2920753" y="0"/>
            <a:ext cx="62410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9546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08372" y="310718"/>
            <a:ext cx="11319029" cy="624100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300" b="1" dirty="0"/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8A9E957A-56D5-4CFB-A9CF-2F4AC1DFA869}"/>
              </a:ext>
            </a:extLst>
          </p:cNvPr>
          <p:cNvSpPr txBox="1">
            <a:spLocks/>
          </p:cNvSpPr>
          <p:nvPr/>
        </p:nvSpPr>
        <p:spPr>
          <a:xfrm>
            <a:off x="408372" y="489896"/>
            <a:ext cx="11319028" cy="5843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75AA82D-EBF8-4B4B-9FC9-740EA6503D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607" t="19288" r="35413" b="8090"/>
          <a:stretch/>
        </p:blipFill>
        <p:spPr>
          <a:xfrm>
            <a:off x="2911875" y="38141"/>
            <a:ext cx="6232125" cy="681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6285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08372" y="310718"/>
            <a:ext cx="11319029" cy="624100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300" b="1" dirty="0"/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8A9E957A-56D5-4CFB-A9CF-2F4AC1DFA869}"/>
              </a:ext>
            </a:extLst>
          </p:cNvPr>
          <p:cNvSpPr txBox="1">
            <a:spLocks/>
          </p:cNvSpPr>
          <p:nvPr/>
        </p:nvSpPr>
        <p:spPr>
          <a:xfrm>
            <a:off x="408372" y="489896"/>
            <a:ext cx="11319028" cy="5843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7334292-A137-4BEE-8BFD-3EF22B38DE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826" t="19547" r="5339" b="8220"/>
          <a:stretch/>
        </p:blipFill>
        <p:spPr>
          <a:xfrm>
            <a:off x="2743199" y="0"/>
            <a:ext cx="6693763" cy="6880194"/>
          </a:xfrm>
          <a:prstGeom prst="rect">
            <a:avLst/>
          </a:prstGeom>
        </p:spPr>
      </p:pic>
      <p:sp>
        <p:nvSpPr>
          <p:cNvPr id="5" name="Сердце 4">
            <a:extLst>
              <a:ext uri="{FF2B5EF4-FFF2-40B4-BE49-F238E27FC236}">
                <a16:creationId xmlns:a16="http://schemas.microsoft.com/office/drawing/2014/main" id="{8658022A-93EA-4065-BACA-292E9DF720F4}"/>
              </a:ext>
            </a:extLst>
          </p:cNvPr>
          <p:cNvSpPr/>
          <p:nvPr/>
        </p:nvSpPr>
        <p:spPr>
          <a:xfrm>
            <a:off x="4544839" y="1620570"/>
            <a:ext cx="217283" cy="298764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ердце 5">
            <a:extLst>
              <a:ext uri="{FF2B5EF4-FFF2-40B4-BE49-F238E27FC236}">
                <a16:creationId xmlns:a16="http://schemas.microsoft.com/office/drawing/2014/main" id="{AC5279A1-2314-427D-9032-291F7A88FB2F}"/>
              </a:ext>
            </a:extLst>
          </p:cNvPr>
          <p:cNvSpPr/>
          <p:nvPr/>
        </p:nvSpPr>
        <p:spPr>
          <a:xfrm>
            <a:off x="7749767" y="1620570"/>
            <a:ext cx="217283" cy="298764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ердце 6">
            <a:extLst>
              <a:ext uri="{FF2B5EF4-FFF2-40B4-BE49-F238E27FC236}">
                <a16:creationId xmlns:a16="http://schemas.microsoft.com/office/drawing/2014/main" id="{BF649B11-596C-4AEF-8100-D8F9704500B7}"/>
              </a:ext>
            </a:extLst>
          </p:cNvPr>
          <p:cNvSpPr/>
          <p:nvPr/>
        </p:nvSpPr>
        <p:spPr>
          <a:xfrm>
            <a:off x="4544839" y="3936763"/>
            <a:ext cx="217283" cy="298764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96121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36485" y="308499"/>
            <a:ext cx="11319029" cy="624100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300" b="1" dirty="0"/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8A9E957A-56D5-4CFB-A9CF-2F4AC1DFA869}"/>
              </a:ext>
            </a:extLst>
          </p:cNvPr>
          <p:cNvSpPr txBox="1">
            <a:spLocks/>
          </p:cNvSpPr>
          <p:nvPr/>
        </p:nvSpPr>
        <p:spPr>
          <a:xfrm>
            <a:off x="408372" y="489896"/>
            <a:ext cx="11319028" cy="5843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DD0A293-2265-4287-98BE-DD8FAA6C06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53" t="19289" r="5412" b="8349"/>
          <a:stretch/>
        </p:blipFill>
        <p:spPr>
          <a:xfrm>
            <a:off x="115410" y="71020"/>
            <a:ext cx="11958221" cy="6711519"/>
          </a:xfrm>
          <a:prstGeom prst="rect">
            <a:avLst/>
          </a:prstGeom>
        </p:spPr>
      </p:pic>
      <p:sp>
        <p:nvSpPr>
          <p:cNvPr id="3" name="Сердце 2">
            <a:extLst>
              <a:ext uri="{FF2B5EF4-FFF2-40B4-BE49-F238E27FC236}">
                <a16:creationId xmlns:a16="http://schemas.microsoft.com/office/drawing/2014/main" id="{4E94D763-C6E3-44D3-B5BC-516497E54BDA}"/>
              </a:ext>
            </a:extLst>
          </p:cNvPr>
          <p:cNvSpPr/>
          <p:nvPr/>
        </p:nvSpPr>
        <p:spPr>
          <a:xfrm>
            <a:off x="9279802" y="1729212"/>
            <a:ext cx="217283" cy="298764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ердце 5">
            <a:extLst>
              <a:ext uri="{FF2B5EF4-FFF2-40B4-BE49-F238E27FC236}">
                <a16:creationId xmlns:a16="http://schemas.microsoft.com/office/drawing/2014/main" id="{B60CE91D-FF9D-4873-8313-1EA90506FC9B}"/>
              </a:ext>
            </a:extLst>
          </p:cNvPr>
          <p:cNvSpPr/>
          <p:nvPr/>
        </p:nvSpPr>
        <p:spPr>
          <a:xfrm>
            <a:off x="11117655" y="1729212"/>
            <a:ext cx="217283" cy="298764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ердце 6">
            <a:extLst>
              <a:ext uri="{FF2B5EF4-FFF2-40B4-BE49-F238E27FC236}">
                <a16:creationId xmlns:a16="http://schemas.microsoft.com/office/drawing/2014/main" id="{00BC2C35-48E7-499E-AC9F-FA8DD93EFF24}"/>
              </a:ext>
            </a:extLst>
          </p:cNvPr>
          <p:cNvSpPr/>
          <p:nvPr/>
        </p:nvSpPr>
        <p:spPr>
          <a:xfrm>
            <a:off x="9125892" y="3989974"/>
            <a:ext cx="217283" cy="298764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1AF47DBA-6CA1-4346-8899-A7D171D00FCE}"/>
              </a:ext>
            </a:extLst>
          </p:cNvPr>
          <p:cNvSpPr/>
          <p:nvPr/>
        </p:nvSpPr>
        <p:spPr>
          <a:xfrm>
            <a:off x="660935" y="1477578"/>
            <a:ext cx="484471" cy="481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46585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05313" y="1477578"/>
            <a:ext cx="10128986" cy="4543894"/>
          </a:xfrm>
        </p:spPr>
        <p:txBody>
          <a:bodyPr>
            <a:normAutofit/>
          </a:bodyPr>
          <a:lstStyle/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Чтение текста.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Выдвижение первичных версий смысла текста.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Соотнесение версий с определением.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Формулировка вторичных версий смысла текста в виде суждений.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Проверка версий на полноту.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Обобщение версий.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297229" y="672899"/>
            <a:ext cx="8229600" cy="72231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Последовательность работы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1EFF0DBD-30C6-4399-AE15-DCCA904C1CCC}"/>
              </a:ext>
            </a:extLst>
          </p:cNvPr>
          <p:cNvSpPr/>
          <p:nvPr/>
        </p:nvSpPr>
        <p:spPr>
          <a:xfrm>
            <a:off x="660935" y="1477578"/>
            <a:ext cx="484471" cy="481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FCCC69C4-53EE-4D7B-9EDF-16BFCD6FAA5C}"/>
              </a:ext>
            </a:extLst>
          </p:cNvPr>
          <p:cNvSpPr/>
          <p:nvPr/>
        </p:nvSpPr>
        <p:spPr>
          <a:xfrm>
            <a:off x="660934" y="2811551"/>
            <a:ext cx="484471" cy="48171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0A92EA9D-C56D-4BAE-B907-82CBCB22B2E9}"/>
              </a:ext>
            </a:extLst>
          </p:cNvPr>
          <p:cNvSpPr/>
          <p:nvPr/>
        </p:nvSpPr>
        <p:spPr>
          <a:xfrm>
            <a:off x="660934" y="2182239"/>
            <a:ext cx="484471" cy="481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059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05313" y="1477578"/>
            <a:ext cx="10128986" cy="4543894"/>
          </a:xfrm>
        </p:spPr>
        <p:txBody>
          <a:bodyPr>
            <a:normAutofit/>
          </a:bodyPr>
          <a:lstStyle/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Чтение текста.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Выдвижение первичных версий смысла текста.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Соотнесение версий с определением.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Формулировка вторичных версий смысла текста в виде суждений.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Проверка версий на полноту.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Обобщение версий.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297229" y="672899"/>
            <a:ext cx="8229600" cy="72231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Последовательность работы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1EFF0DBD-30C6-4399-AE15-DCCA904C1CCC}"/>
              </a:ext>
            </a:extLst>
          </p:cNvPr>
          <p:cNvSpPr/>
          <p:nvPr/>
        </p:nvSpPr>
        <p:spPr>
          <a:xfrm>
            <a:off x="660935" y="1477578"/>
            <a:ext cx="484471" cy="481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FCCC69C4-53EE-4D7B-9EDF-16BFCD6FAA5C}"/>
              </a:ext>
            </a:extLst>
          </p:cNvPr>
          <p:cNvSpPr/>
          <p:nvPr/>
        </p:nvSpPr>
        <p:spPr>
          <a:xfrm>
            <a:off x="660935" y="3508668"/>
            <a:ext cx="484471" cy="48171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0A92EA9D-C56D-4BAE-B907-82CBCB22B2E9}"/>
              </a:ext>
            </a:extLst>
          </p:cNvPr>
          <p:cNvSpPr/>
          <p:nvPr/>
        </p:nvSpPr>
        <p:spPr>
          <a:xfrm>
            <a:off x="660934" y="2182239"/>
            <a:ext cx="484471" cy="481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ED99CE8E-9307-404B-8AA3-50DE01CF4BB8}"/>
              </a:ext>
            </a:extLst>
          </p:cNvPr>
          <p:cNvSpPr/>
          <p:nvPr/>
        </p:nvSpPr>
        <p:spPr>
          <a:xfrm>
            <a:off x="660934" y="2804007"/>
            <a:ext cx="484471" cy="481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1370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21A8872-7219-44A2-B787-82E16D2C2534}"/>
              </a:ext>
            </a:extLst>
          </p:cNvPr>
          <p:cNvSpPr/>
          <p:nvPr/>
        </p:nvSpPr>
        <p:spPr>
          <a:xfrm>
            <a:off x="733330" y="651850"/>
            <a:ext cx="2263367" cy="4255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ВЕРСИИ  № 1</a:t>
            </a:r>
          </a:p>
        </p:txBody>
      </p:sp>
      <p:sp>
        <p:nvSpPr>
          <p:cNvPr id="3" name="Пузырек для мыслей: облако 2">
            <a:extLst>
              <a:ext uri="{FF2B5EF4-FFF2-40B4-BE49-F238E27FC236}">
                <a16:creationId xmlns:a16="http://schemas.microsoft.com/office/drawing/2014/main" id="{3CC23363-ABAF-490D-95F9-85782B66C53C}"/>
              </a:ext>
            </a:extLst>
          </p:cNvPr>
          <p:cNvSpPr/>
          <p:nvPr/>
        </p:nvSpPr>
        <p:spPr>
          <a:xfrm>
            <a:off x="669956" y="1175458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узырек для мыслей: облако 3">
            <a:extLst>
              <a:ext uri="{FF2B5EF4-FFF2-40B4-BE49-F238E27FC236}">
                <a16:creationId xmlns:a16="http://schemas.microsoft.com/office/drawing/2014/main" id="{7111840C-B00C-4F68-8399-35A4760F5B06}"/>
              </a:ext>
            </a:extLst>
          </p:cNvPr>
          <p:cNvSpPr/>
          <p:nvPr/>
        </p:nvSpPr>
        <p:spPr>
          <a:xfrm>
            <a:off x="733330" y="3677128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узырек для мыслей: облако 4">
            <a:extLst>
              <a:ext uri="{FF2B5EF4-FFF2-40B4-BE49-F238E27FC236}">
                <a16:creationId xmlns:a16="http://schemas.microsoft.com/office/drawing/2014/main" id="{36DD9E39-1FBF-4AD9-9F21-D94F12B21CFB}"/>
              </a:ext>
            </a:extLst>
          </p:cNvPr>
          <p:cNvSpPr/>
          <p:nvPr/>
        </p:nvSpPr>
        <p:spPr>
          <a:xfrm>
            <a:off x="712962" y="4586740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узырек для мыслей: облако 5">
            <a:extLst>
              <a:ext uri="{FF2B5EF4-FFF2-40B4-BE49-F238E27FC236}">
                <a16:creationId xmlns:a16="http://schemas.microsoft.com/office/drawing/2014/main" id="{B6A095A8-99D2-47BE-999F-0F42FA3C7683}"/>
              </a:ext>
            </a:extLst>
          </p:cNvPr>
          <p:cNvSpPr/>
          <p:nvPr/>
        </p:nvSpPr>
        <p:spPr>
          <a:xfrm>
            <a:off x="733330" y="1958927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узырек для мыслей: облако 6">
            <a:extLst>
              <a:ext uri="{FF2B5EF4-FFF2-40B4-BE49-F238E27FC236}">
                <a16:creationId xmlns:a16="http://schemas.microsoft.com/office/drawing/2014/main" id="{5C2D478F-DEBE-47CB-A8C4-47BB379ACE1C}"/>
              </a:ext>
            </a:extLst>
          </p:cNvPr>
          <p:cNvSpPr/>
          <p:nvPr/>
        </p:nvSpPr>
        <p:spPr>
          <a:xfrm>
            <a:off x="769543" y="2786204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узырек для мыслей: облако 7">
            <a:extLst>
              <a:ext uri="{FF2B5EF4-FFF2-40B4-BE49-F238E27FC236}">
                <a16:creationId xmlns:a16="http://schemas.microsoft.com/office/drawing/2014/main" id="{CC102CD6-297C-485E-9C2B-867858AB0630}"/>
              </a:ext>
            </a:extLst>
          </p:cNvPr>
          <p:cNvSpPr/>
          <p:nvPr/>
        </p:nvSpPr>
        <p:spPr>
          <a:xfrm>
            <a:off x="712962" y="5496352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9053E7F-B081-4364-AF13-CA61962E9E24}"/>
              </a:ext>
            </a:extLst>
          </p:cNvPr>
          <p:cNvSpPr/>
          <p:nvPr/>
        </p:nvSpPr>
        <p:spPr>
          <a:xfrm>
            <a:off x="3841685" y="651850"/>
            <a:ext cx="2343338" cy="4255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ВЕРСИИ  № 2</a:t>
            </a:r>
          </a:p>
        </p:txBody>
      </p:sp>
      <p:sp>
        <p:nvSpPr>
          <p:cNvPr id="10" name="Пузырек для мыслей: облако 9">
            <a:extLst>
              <a:ext uri="{FF2B5EF4-FFF2-40B4-BE49-F238E27FC236}">
                <a16:creationId xmlns:a16="http://schemas.microsoft.com/office/drawing/2014/main" id="{34D4D5E2-FDCF-4EED-B335-9DEF3D3D9517}"/>
              </a:ext>
            </a:extLst>
          </p:cNvPr>
          <p:cNvSpPr/>
          <p:nvPr/>
        </p:nvSpPr>
        <p:spPr>
          <a:xfrm>
            <a:off x="3957867" y="1175458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узырек для мыслей: облако 10">
            <a:extLst>
              <a:ext uri="{FF2B5EF4-FFF2-40B4-BE49-F238E27FC236}">
                <a16:creationId xmlns:a16="http://schemas.microsoft.com/office/drawing/2014/main" id="{95A87A53-0757-4041-97D0-ADDB0C7F3B87}"/>
              </a:ext>
            </a:extLst>
          </p:cNvPr>
          <p:cNvSpPr/>
          <p:nvPr/>
        </p:nvSpPr>
        <p:spPr>
          <a:xfrm>
            <a:off x="4043877" y="1985941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узырек для мыслей: облако 11">
            <a:extLst>
              <a:ext uri="{FF2B5EF4-FFF2-40B4-BE49-F238E27FC236}">
                <a16:creationId xmlns:a16="http://schemas.microsoft.com/office/drawing/2014/main" id="{877EC5F4-50F1-42DB-83B5-6C342E12D8AC}"/>
              </a:ext>
            </a:extLst>
          </p:cNvPr>
          <p:cNvSpPr/>
          <p:nvPr/>
        </p:nvSpPr>
        <p:spPr>
          <a:xfrm>
            <a:off x="4043877" y="2815600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узырек для мыслей: облако 12">
            <a:extLst>
              <a:ext uri="{FF2B5EF4-FFF2-40B4-BE49-F238E27FC236}">
                <a16:creationId xmlns:a16="http://schemas.microsoft.com/office/drawing/2014/main" id="{00067165-A342-4AEB-B801-62AA9C96B11F}"/>
              </a:ext>
            </a:extLst>
          </p:cNvPr>
          <p:cNvSpPr/>
          <p:nvPr/>
        </p:nvSpPr>
        <p:spPr>
          <a:xfrm>
            <a:off x="4084615" y="3715859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узырек для мыслей: облако 13">
            <a:extLst>
              <a:ext uri="{FF2B5EF4-FFF2-40B4-BE49-F238E27FC236}">
                <a16:creationId xmlns:a16="http://schemas.microsoft.com/office/drawing/2014/main" id="{C2AA59D4-E0E5-48F9-B2C0-62DE52256AB5}"/>
              </a:ext>
            </a:extLst>
          </p:cNvPr>
          <p:cNvSpPr/>
          <p:nvPr/>
        </p:nvSpPr>
        <p:spPr>
          <a:xfrm>
            <a:off x="4084615" y="4586740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узырек для мыслей: облако 14">
            <a:extLst>
              <a:ext uri="{FF2B5EF4-FFF2-40B4-BE49-F238E27FC236}">
                <a16:creationId xmlns:a16="http://schemas.microsoft.com/office/drawing/2014/main" id="{36A0E956-DA2E-47C7-93C8-B83558D20157}"/>
              </a:ext>
            </a:extLst>
          </p:cNvPr>
          <p:cNvSpPr/>
          <p:nvPr/>
        </p:nvSpPr>
        <p:spPr>
          <a:xfrm>
            <a:off x="4147994" y="5429210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: вправо 15">
            <a:extLst>
              <a:ext uri="{FF2B5EF4-FFF2-40B4-BE49-F238E27FC236}">
                <a16:creationId xmlns:a16="http://schemas.microsoft.com/office/drawing/2014/main" id="{7E63FDF3-81D5-4EFB-92AD-0534CA852ADF}"/>
              </a:ext>
            </a:extLst>
          </p:cNvPr>
          <p:cNvSpPr/>
          <p:nvPr/>
        </p:nvSpPr>
        <p:spPr>
          <a:xfrm>
            <a:off x="3146077" y="1373007"/>
            <a:ext cx="662409" cy="217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: вправо 16">
            <a:extLst>
              <a:ext uri="{FF2B5EF4-FFF2-40B4-BE49-F238E27FC236}">
                <a16:creationId xmlns:a16="http://schemas.microsoft.com/office/drawing/2014/main" id="{ADC9C106-6FF2-4C38-8D9C-BEDD61FFB933}"/>
              </a:ext>
            </a:extLst>
          </p:cNvPr>
          <p:cNvSpPr/>
          <p:nvPr/>
        </p:nvSpPr>
        <p:spPr>
          <a:xfrm>
            <a:off x="3146076" y="2122595"/>
            <a:ext cx="662409" cy="217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: вправо 17">
            <a:extLst>
              <a:ext uri="{FF2B5EF4-FFF2-40B4-BE49-F238E27FC236}">
                <a16:creationId xmlns:a16="http://schemas.microsoft.com/office/drawing/2014/main" id="{B6F07CD2-D233-41DA-AD05-8DA3C7E1B611}"/>
              </a:ext>
            </a:extLst>
          </p:cNvPr>
          <p:cNvSpPr/>
          <p:nvPr/>
        </p:nvSpPr>
        <p:spPr>
          <a:xfrm>
            <a:off x="3146078" y="2945328"/>
            <a:ext cx="662409" cy="217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: вправо 18">
            <a:extLst>
              <a:ext uri="{FF2B5EF4-FFF2-40B4-BE49-F238E27FC236}">
                <a16:creationId xmlns:a16="http://schemas.microsoft.com/office/drawing/2014/main" id="{76B98FAB-0C7F-4CB2-9853-E8DB2BB12404}"/>
              </a:ext>
            </a:extLst>
          </p:cNvPr>
          <p:cNvSpPr/>
          <p:nvPr/>
        </p:nvSpPr>
        <p:spPr>
          <a:xfrm>
            <a:off x="3141545" y="3874677"/>
            <a:ext cx="662409" cy="217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: вправо 19">
            <a:extLst>
              <a:ext uri="{FF2B5EF4-FFF2-40B4-BE49-F238E27FC236}">
                <a16:creationId xmlns:a16="http://schemas.microsoft.com/office/drawing/2014/main" id="{2113CD7A-5EC4-4097-8500-FF48C19E2073}"/>
              </a:ext>
            </a:extLst>
          </p:cNvPr>
          <p:cNvSpPr/>
          <p:nvPr/>
        </p:nvSpPr>
        <p:spPr>
          <a:xfrm>
            <a:off x="3146078" y="4784289"/>
            <a:ext cx="662409" cy="217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: вправо 20">
            <a:extLst>
              <a:ext uri="{FF2B5EF4-FFF2-40B4-BE49-F238E27FC236}">
                <a16:creationId xmlns:a16="http://schemas.microsoft.com/office/drawing/2014/main" id="{C960A7B6-DE25-448E-87C3-9D1678007EE0}"/>
              </a:ext>
            </a:extLst>
          </p:cNvPr>
          <p:cNvSpPr/>
          <p:nvPr/>
        </p:nvSpPr>
        <p:spPr>
          <a:xfrm>
            <a:off x="3164174" y="5626759"/>
            <a:ext cx="662409" cy="217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147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08372" y="489896"/>
            <a:ext cx="11319029" cy="5902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5267" y="587142"/>
            <a:ext cx="10857297" cy="580478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270A04D6-6F31-41BF-B780-596141F31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375006" y="6391921"/>
            <a:ext cx="2688024" cy="394636"/>
          </a:xfrm>
        </p:spPr>
        <p:txBody>
          <a:bodyPr>
            <a:normAutofit lnSpcReduction="10000"/>
          </a:bodyPr>
          <a:lstStyle/>
          <a:p>
            <a:r>
              <a:rPr lang="ru-RU" sz="2000" b="1" dirty="0"/>
              <a:t>МОТИВАЦИЯ</a:t>
            </a:r>
          </a:p>
        </p:txBody>
      </p:sp>
    </p:spTree>
    <p:extLst>
      <p:ext uri="{BB962C8B-B14F-4D97-AF65-F5344CB8AC3E}">
        <p14:creationId xmlns:p14="http://schemas.microsoft.com/office/powerpoint/2010/main" val="36128655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36485" y="308499"/>
            <a:ext cx="11319029" cy="624100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300" b="1" dirty="0"/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8A9E957A-56D5-4CFB-A9CF-2F4AC1DFA869}"/>
              </a:ext>
            </a:extLst>
          </p:cNvPr>
          <p:cNvSpPr txBox="1">
            <a:spLocks/>
          </p:cNvSpPr>
          <p:nvPr/>
        </p:nvSpPr>
        <p:spPr>
          <a:xfrm>
            <a:off x="408372" y="489896"/>
            <a:ext cx="11319028" cy="5843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DD0A293-2265-4287-98BE-DD8FAA6C06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53" t="19289" r="5412" b="8349"/>
          <a:stretch/>
        </p:blipFill>
        <p:spPr>
          <a:xfrm>
            <a:off x="233779" y="86952"/>
            <a:ext cx="11958221" cy="6711519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3173136-E826-4E4B-8153-E4F68F16FFB7}"/>
              </a:ext>
            </a:extLst>
          </p:cNvPr>
          <p:cNvSpPr/>
          <p:nvPr/>
        </p:nvSpPr>
        <p:spPr>
          <a:xfrm>
            <a:off x="572286" y="6209668"/>
            <a:ext cx="2949511" cy="31687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D13F2C4-39FF-4753-98A2-38E9CE25B5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4542" y="6214192"/>
            <a:ext cx="2962913" cy="33530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4D9348A-1239-463E-811C-2537AB0D8F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0200" y="6171023"/>
            <a:ext cx="2962913" cy="335309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2BA2BE8-8C8E-4FA6-B73B-0F3840FF36D0}"/>
              </a:ext>
            </a:extLst>
          </p:cNvPr>
          <p:cNvSpPr/>
          <p:nvPr/>
        </p:nvSpPr>
        <p:spPr>
          <a:xfrm>
            <a:off x="5870445" y="6157208"/>
            <a:ext cx="2808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C2CE0B5-F378-4FF0-BAEF-C5A0A52B12A3}"/>
              </a:ext>
            </a:extLst>
          </p:cNvPr>
          <p:cNvSpPr/>
          <p:nvPr/>
        </p:nvSpPr>
        <p:spPr>
          <a:xfrm>
            <a:off x="9950487" y="6145783"/>
            <a:ext cx="2808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1" name="Сердце 10">
            <a:extLst>
              <a:ext uri="{FF2B5EF4-FFF2-40B4-BE49-F238E27FC236}">
                <a16:creationId xmlns:a16="http://schemas.microsoft.com/office/drawing/2014/main" id="{EC0386C8-0F44-412C-8748-E0520CE320B7}"/>
              </a:ext>
            </a:extLst>
          </p:cNvPr>
          <p:cNvSpPr/>
          <p:nvPr/>
        </p:nvSpPr>
        <p:spPr>
          <a:xfrm>
            <a:off x="9252641" y="1669617"/>
            <a:ext cx="217283" cy="298764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ердце 11">
            <a:extLst>
              <a:ext uri="{FF2B5EF4-FFF2-40B4-BE49-F238E27FC236}">
                <a16:creationId xmlns:a16="http://schemas.microsoft.com/office/drawing/2014/main" id="{6D5E95BD-F0F5-4BDB-B2B1-91F97EFB502D}"/>
              </a:ext>
            </a:extLst>
          </p:cNvPr>
          <p:cNvSpPr/>
          <p:nvPr/>
        </p:nvSpPr>
        <p:spPr>
          <a:xfrm>
            <a:off x="11159036" y="1669617"/>
            <a:ext cx="217283" cy="298764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ердце 13">
            <a:extLst>
              <a:ext uri="{FF2B5EF4-FFF2-40B4-BE49-F238E27FC236}">
                <a16:creationId xmlns:a16="http://schemas.microsoft.com/office/drawing/2014/main" id="{A6B62241-05CB-4785-99E8-DB1929F31511}"/>
              </a:ext>
            </a:extLst>
          </p:cNvPr>
          <p:cNvSpPr/>
          <p:nvPr/>
        </p:nvSpPr>
        <p:spPr>
          <a:xfrm>
            <a:off x="9150327" y="3991084"/>
            <a:ext cx="217283" cy="298764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38557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36485" y="308499"/>
            <a:ext cx="11319029" cy="624100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300" b="1" dirty="0"/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8A9E957A-56D5-4CFB-A9CF-2F4AC1DFA869}"/>
              </a:ext>
            </a:extLst>
          </p:cNvPr>
          <p:cNvSpPr txBox="1">
            <a:spLocks/>
          </p:cNvSpPr>
          <p:nvPr/>
        </p:nvSpPr>
        <p:spPr>
          <a:xfrm>
            <a:off x="408372" y="489896"/>
            <a:ext cx="11319028" cy="5843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DD0A293-2265-4287-98BE-DD8FAA6C06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53" t="19289" r="5412" b="8349"/>
          <a:stretch/>
        </p:blipFill>
        <p:spPr>
          <a:xfrm>
            <a:off x="115410" y="71020"/>
            <a:ext cx="11958221" cy="6711519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3173136-E826-4E4B-8153-E4F68F16FFB7}"/>
              </a:ext>
            </a:extLst>
          </p:cNvPr>
          <p:cNvSpPr/>
          <p:nvPr/>
        </p:nvSpPr>
        <p:spPr>
          <a:xfrm>
            <a:off x="572286" y="6209668"/>
            <a:ext cx="2949511" cy="31687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Любование  сыновьями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D13F2C4-39FF-4753-98A2-38E9CE25B5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4542" y="6214192"/>
            <a:ext cx="2962913" cy="33530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4D9348A-1239-463E-811C-2537AB0D8F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0200" y="6163057"/>
            <a:ext cx="2962913" cy="335309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2BA2BE8-8C8E-4FA6-B73B-0F3840FF36D0}"/>
              </a:ext>
            </a:extLst>
          </p:cNvPr>
          <p:cNvSpPr/>
          <p:nvPr/>
        </p:nvSpPr>
        <p:spPr>
          <a:xfrm>
            <a:off x="4688230" y="6157208"/>
            <a:ext cx="2645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Любование  сыновьями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C2CE0B5-F378-4FF0-BAEF-C5A0A52B12A3}"/>
              </a:ext>
            </a:extLst>
          </p:cNvPr>
          <p:cNvSpPr/>
          <p:nvPr/>
        </p:nvSpPr>
        <p:spPr>
          <a:xfrm>
            <a:off x="8914149" y="6145783"/>
            <a:ext cx="23535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Гордость за сыновей</a:t>
            </a:r>
          </a:p>
        </p:txBody>
      </p:sp>
      <p:sp>
        <p:nvSpPr>
          <p:cNvPr id="11" name="Сердце 10">
            <a:extLst>
              <a:ext uri="{FF2B5EF4-FFF2-40B4-BE49-F238E27FC236}">
                <a16:creationId xmlns:a16="http://schemas.microsoft.com/office/drawing/2014/main" id="{EC0386C8-0F44-412C-8748-E0520CE320B7}"/>
              </a:ext>
            </a:extLst>
          </p:cNvPr>
          <p:cNvSpPr/>
          <p:nvPr/>
        </p:nvSpPr>
        <p:spPr>
          <a:xfrm>
            <a:off x="9252641" y="1669617"/>
            <a:ext cx="217283" cy="298764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ердце 11">
            <a:extLst>
              <a:ext uri="{FF2B5EF4-FFF2-40B4-BE49-F238E27FC236}">
                <a16:creationId xmlns:a16="http://schemas.microsoft.com/office/drawing/2014/main" id="{6D5E95BD-F0F5-4BDB-B2B1-91F97EFB502D}"/>
              </a:ext>
            </a:extLst>
          </p:cNvPr>
          <p:cNvSpPr/>
          <p:nvPr/>
        </p:nvSpPr>
        <p:spPr>
          <a:xfrm>
            <a:off x="11159036" y="1669617"/>
            <a:ext cx="217283" cy="298764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ердце 13">
            <a:extLst>
              <a:ext uri="{FF2B5EF4-FFF2-40B4-BE49-F238E27FC236}">
                <a16:creationId xmlns:a16="http://schemas.microsoft.com/office/drawing/2014/main" id="{A6B62241-05CB-4785-99E8-DB1929F31511}"/>
              </a:ext>
            </a:extLst>
          </p:cNvPr>
          <p:cNvSpPr/>
          <p:nvPr/>
        </p:nvSpPr>
        <p:spPr>
          <a:xfrm>
            <a:off x="9150327" y="3991084"/>
            <a:ext cx="217283" cy="298764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65437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DBA708-A748-40E1-BAC7-0ADD2A89A535}"/>
              </a:ext>
            </a:extLst>
          </p:cNvPr>
          <p:cNvSpPr txBox="1"/>
          <p:nvPr/>
        </p:nvSpPr>
        <p:spPr>
          <a:xfrm>
            <a:off x="679011" y="774071"/>
            <a:ext cx="52510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О чём  был  текст?  (какова его тема?) - ……………………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F9F88E-2412-4D06-A006-D209EEDF7B63}"/>
              </a:ext>
            </a:extLst>
          </p:cNvPr>
          <p:cNvSpPr txBox="1"/>
          <p:nvPr/>
        </p:nvSpPr>
        <p:spPr>
          <a:xfrm>
            <a:off x="679011" y="2040047"/>
            <a:ext cx="52510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О какой конкретной части темы говорилось?  (каков</a:t>
            </a:r>
          </a:p>
          <a:p>
            <a:r>
              <a:rPr lang="ru-RU" sz="2800" b="1" dirty="0"/>
              <a:t>предмет?) - ……………………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3A1360-0B7A-4B17-8F5C-9E4C9E629827}"/>
              </a:ext>
            </a:extLst>
          </p:cNvPr>
          <p:cNvSpPr txBox="1"/>
          <p:nvPr/>
        </p:nvSpPr>
        <p:spPr>
          <a:xfrm>
            <a:off x="679011" y="4003140"/>
            <a:ext cx="52510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Что об этом предмете говорит автор?  (какова основная мысль текста) - …………………</a:t>
            </a:r>
          </a:p>
        </p:txBody>
      </p:sp>
    </p:spTree>
    <p:extLst>
      <p:ext uri="{BB962C8B-B14F-4D97-AF65-F5344CB8AC3E}">
        <p14:creationId xmlns:p14="http://schemas.microsoft.com/office/powerpoint/2010/main" val="18432181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FDA9505E-65C6-49D8-AD8A-B37DAA9027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6867568"/>
              </p:ext>
            </p:extLst>
          </p:nvPr>
        </p:nvGraphicFramePr>
        <p:xfrm>
          <a:off x="-1001952" y="656291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CDE44E0-EB79-48DF-8A43-2A9A679972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9569" y="2266993"/>
            <a:ext cx="2744919" cy="3690187"/>
          </a:xfrm>
          <a:prstGeom prst="rect">
            <a:avLst/>
          </a:prstGeom>
        </p:spPr>
      </p:pic>
      <p:sp>
        <p:nvSpPr>
          <p:cNvPr id="9" name="Пузырек для мыслей: облако 8">
            <a:extLst>
              <a:ext uri="{FF2B5EF4-FFF2-40B4-BE49-F238E27FC236}">
                <a16:creationId xmlns:a16="http://schemas.microsoft.com/office/drawing/2014/main" id="{F9B623B2-9BA3-4678-8A30-CB383A07067B}"/>
              </a:ext>
            </a:extLst>
          </p:cNvPr>
          <p:cNvSpPr/>
          <p:nvPr/>
        </p:nvSpPr>
        <p:spPr>
          <a:xfrm>
            <a:off x="4970352" y="841887"/>
            <a:ext cx="6120142" cy="1543701"/>
          </a:xfrm>
          <a:prstGeom prst="cloudCallout">
            <a:avLst>
              <a:gd name="adj1" fmla="val 19354"/>
              <a:gd name="adj2" fmla="val 105463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ОСНОВНАЯ МЫСЛЬ (СУЖДЕНИЕ   АВТОРА   О  ПРЕДМЕТЕ)- </a:t>
            </a:r>
            <a:r>
              <a:rPr lang="ru-RU" sz="2400" b="1" dirty="0">
                <a:solidFill>
                  <a:srgbClr val="FF0000"/>
                </a:solidFill>
              </a:rPr>
              <a:t>Материнская любовь ….</a:t>
            </a:r>
            <a:r>
              <a:rPr lang="ru-RU" sz="2400" b="1" dirty="0">
                <a:solidFill>
                  <a:schemeClr val="tx1"/>
                </a:solidFill>
              </a:rPr>
              <a:t>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" name="Стрелка: вниз 4">
            <a:extLst>
              <a:ext uri="{FF2B5EF4-FFF2-40B4-BE49-F238E27FC236}">
                <a16:creationId xmlns:a16="http://schemas.microsoft.com/office/drawing/2014/main" id="{A7676224-EF98-452B-9CC7-4B59F453965D}"/>
              </a:ext>
            </a:extLst>
          </p:cNvPr>
          <p:cNvSpPr/>
          <p:nvPr/>
        </p:nvSpPr>
        <p:spPr>
          <a:xfrm rot="5400000">
            <a:off x="6618507" y="634171"/>
            <a:ext cx="261702" cy="4970352"/>
          </a:xfrm>
          <a:prstGeom prst="downArrow">
            <a:avLst>
              <a:gd name="adj1" fmla="val 50000"/>
              <a:gd name="adj2" fmla="val 261028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733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05313" y="1477578"/>
            <a:ext cx="10128986" cy="4543894"/>
          </a:xfrm>
        </p:spPr>
        <p:txBody>
          <a:bodyPr>
            <a:normAutofit/>
          </a:bodyPr>
          <a:lstStyle/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Чтение текста.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Выдвижение первичных версий смысла текста.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Соотнесение версий с определением.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Формулировка вторичных версий смысла текста в виде суждений.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Проверка версий на полноту.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Обобщение версий.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297229" y="672899"/>
            <a:ext cx="8229600" cy="72231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Последовательность работы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1EFF0DBD-30C6-4399-AE15-DCCA904C1CCC}"/>
              </a:ext>
            </a:extLst>
          </p:cNvPr>
          <p:cNvSpPr/>
          <p:nvPr/>
        </p:nvSpPr>
        <p:spPr>
          <a:xfrm>
            <a:off x="660935" y="1477578"/>
            <a:ext cx="484471" cy="481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FCCC69C4-53EE-4D7B-9EDF-16BFCD6FAA5C}"/>
              </a:ext>
            </a:extLst>
          </p:cNvPr>
          <p:cNvSpPr/>
          <p:nvPr/>
        </p:nvSpPr>
        <p:spPr>
          <a:xfrm>
            <a:off x="660935" y="3508668"/>
            <a:ext cx="484471" cy="48171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0A92EA9D-C56D-4BAE-B907-82CBCB22B2E9}"/>
              </a:ext>
            </a:extLst>
          </p:cNvPr>
          <p:cNvSpPr/>
          <p:nvPr/>
        </p:nvSpPr>
        <p:spPr>
          <a:xfrm>
            <a:off x="660934" y="2182239"/>
            <a:ext cx="484471" cy="481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ED99CE8E-9307-404B-8AA3-50DE01CF4BB8}"/>
              </a:ext>
            </a:extLst>
          </p:cNvPr>
          <p:cNvSpPr/>
          <p:nvPr/>
        </p:nvSpPr>
        <p:spPr>
          <a:xfrm>
            <a:off x="660934" y="2804007"/>
            <a:ext cx="484471" cy="481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DF05FAD0-F221-46DC-BFCC-2D951C1EE4CE}"/>
              </a:ext>
            </a:extLst>
          </p:cNvPr>
          <p:cNvSpPr/>
          <p:nvPr/>
        </p:nvSpPr>
        <p:spPr>
          <a:xfrm>
            <a:off x="660934" y="4657852"/>
            <a:ext cx="484471" cy="48171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96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4B5E41A5-33C3-49B8-A3C4-0D0258B5DBA1}"/>
              </a:ext>
            </a:extLst>
          </p:cNvPr>
          <p:cNvSpPr/>
          <p:nvPr/>
        </p:nvSpPr>
        <p:spPr>
          <a:xfrm>
            <a:off x="841971" y="778598"/>
            <a:ext cx="10520127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u="sng" dirty="0">
                <a:solidFill>
                  <a:srgbClr val="FF0000"/>
                </a:solidFill>
              </a:rPr>
              <a:t>ТЕМА</a:t>
            </a:r>
            <a:r>
              <a:rPr lang="ru-RU" sz="2800" b="1" dirty="0">
                <a:solidFill>
                  <a:srgbClr val="FF0000"/>
                </a:solidFill>
              </a:rPr>
              <a:t>:  </a:t>
            </a:r>
            <a:r>
              <a:rPr lang="ru-RU" sz="2800" b="1" dirty="0">
                <a:solidFill>
                  <a:srgbClr val="002060"/>
                </a:solidFill>
              </a:rPr>
              <a:t>ЛЮБОВЬ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4EF9538C-9F97-4257-9671-E807A990125F}"/>
              </a:ext>
            </a:extLst>
          </p:cNvPr>
          <p:cNvSpPr/>
          <p:nvPr/>
        </p:nvSpPr>
        <p:spPr>
          <a:xfrm>
            <a:off x="835936" y="1963092"/>
            <a:ext cx="10520127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u="sng" dirty="0">
                <a:solidFill>
                  <a:srgbClr val="FF0000"/>
                </a:solidFill>
              </a:rPr>
              <a:t>ПРЕДМЕТ</a:t>
            </a:r>
            <a:r>
              <a:rPr lang="ru-RU" sz="2800" b="1" dirty="0">
                <a:solidFill>
                  <a:srgbClr val="FF0000"/>
                </a:solidFill>
              </a:rPr>
              <a:t>: </a:t>
            </a:r>
            <a:r>
              <a:rPr lang="ru-RU" sz="2800" b="1" dirty="0">
                <a:solidFill>
                  <a:srgbClr val="002060"/>
                </a:solidFill>
              </a:rPr>
              <a:t>МАТЕРИНСКАЯ    ЛЮБОВЬ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A135FF1-6C8D-47B3-A71A-B4D8ACFA1CAE}"/>
              </a:ext>
            </a:extLst>
          </p:cNvPr>
          <p:cNvSpPr/>
          <p:nvPr/>
        </p:nvSpPr>
        <p:spPr>
          <a:xfrm>
            <a:off x="835936" y="3257737"/>
            <a:ext cx="10520127" cy="244745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u="sng" dirty="0">
                <a:solidFill>
                  <a:srgbClr val="FF0000"/>
                </a:solidFill>
              </a:rPr>
              <a:t>ОСНОВНАЯ   МЫСЛЬ</a:t>
            </a:r>
            <a:r>
              <a:rPr lang="ru-RU" sz="2800" b="1" dirty="0">
                <a:solidFill>
                  <a:srgbClr val="FF0000"/>
                </a:solidFill>
              </a:rPr>
              <a:t>: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Мамы любят  нас   такими, какие  мы  есть.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Материнская  любовь  безусловна.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Мамы  любят  нас  вопреки  всему. 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Материнская  любовь   слепа. </a:t>
            </a:r>
          </a:p>
          <a:p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0463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05313" y="1477578"/>
            <a:ext cx="10128986" cy="4543894"/>
          </a:xfrm>
        </p:spPr>
        <p:txBody>
          <a:bodyPr>
            <a:normAutofit/>
          </a:bodyPr>
          <a:lstStyle/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Чтение текста.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Выдвижение первичных версий смысла текста.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Соотнесение версий с определением.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Формулировка вторичных версий смысла текста в виде суждений.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Проверка версий на полноту.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</a:rPr>
              <a:t>Обобщение версий.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297229" y="672899"/>
            <a:ext cx="8229600" cy="72231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Последовательность работы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1EFF0DBD-30C6-4399-AE15-DCCA904C1CCC}"/>
              </a:ext>
            </a:extLst>
          </p:cNvPr>
          <p:cNvSpPr/>
          <p:nvPr/>
        </p:nvSpPr>
        <p:spPr>
          <a:xfrm>
            <a:off x="660935" y="1477578"/>
            <a:ext cx="484471" cy="481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FCCC69C4-53EE-4D7B-9EDF-16BFCD6FAA5C}"/>
              </a:ext>
            </a:extLst>
          </p:cNvPr>
          <p:cNvSpPr/>
          <p:nvPr/>
        </p:nvSpPr>
        <p:spPr>
          <a:xfrm>
            <a:off x="660935" y="3508668"/>
            <a:ext cx="484471" cy="48171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0A92EA9D-C56D-4BAE-B907-82CBCB22B2E9}"/>
              </a:ext>
            </a:extLst>
          </p:cNvPr>
          <p:cNvSpPr/>
          <p:nvPr/>
        </p:nvSpPr>
        <p:spPr>
          <a:xfrm>
            <a:off x="660934" y="2182239"/>
            <a:ext cx="484471" cy="481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ED99CE8E-9307-404B-8AA3-50DE01CF4BB8}"/>
              </a:ext>
            </a:extLst>
          </p:cNvPr>
          <p:cNvSpPr/>
          <p:nvPr/>
        </p:nvSpPr>
        <p:spPr>
          <a:xfrm>
            <a:off x="660934" y="2804007"/>
            <a:ext cx="484471" cy="4817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DF05FAD0-F221-46DC-BFCC-2D951C1EE4CE}"/>
              </a:ext>
            </a:extLst>
          </p:cNvPr>
          <p:cNvSpPr/>
          <p:nvPr/>
        </p:nvSpPr>
        <p:spPr>
          <a:xfrm>
            <a:off x="660934" y="4657852"/>
            <a:ext cx="484471" cy="48171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143F6D00-5D42-4D7E-A888-B1684398A3E6}"/>
              </a:ext>
            </a:extLst>
          </p:cNvPr>
          <p:cNvSpPr/>
          <p:nvPr/>
        </p:nvSpPr>
        <p:spPr>
          <a:xfrm>
            <a:off x="660934" y="5325322"/>
            <a:ext cx="484471" cy="48171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4687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4B5E41A5-33C3-49B8-A3C4-0D0258B5DBA1}"/>
              </a:ext>
            </a:extLst>
          </p:cNvPr>
          <p:cNvSpPr/>
          <p:nvPr/>
        </p:nvSpPr>
        <p:spPr>
          <a:xfrm>
            <a:off x="841971" y="778598"/>
            <a:ext cx="10520127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u="sng" dirty="0">
                <a:solidFill>
                  <a:srgbClr val="FF0000"/>
                </a:solidFill>
              </a:rPr>
              <a:t>ТЕМА</a:t>
            </a:r>
            <a:r>
              <a:rPr lang="ru-RU" sz="2800" b="1" dirty="0">
                <a:solidFill>
                  <a:srgbClr val="FF0000"/>
                </a:solidFill>
              </a:rPr>
              <a:t>:   </a:t>
            </a:r>
            <a:r>
              <a:rPr lang="ru-RU" sz="2800" b="1" dirty="0">
                <a:solidFill>
                  <a:srgbClr val="002060"/>
                </a:solidFill>
              </a:rPr>
              <a:t>О    ЛЮБВИ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4EF9538C-9F97-4257-9671-E807A990125F}"/>
              </a:ext>
            </a:extLst>
          </p:cNvPr>
          <p:cNvSpPr/>
          <p:nvPr/>
        </p:nvSpPr>
        <p:spPr>
          <a:xfrm>
            <a:off x="835936" y="1963092"/>
            <a:ext cx="10520127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u="sng" dirty="0">
                <a:solidFill>
                  <a:srgbClr val="FF0000"/>
                </a:solidFill>
              </a:rPr>
              <a:t>ПРЕДМЕТ</a:t>
            </a:r>
            <a:r>
              <a:rPr lang="ru-RU" sz="2800" b="1" dirty="0">
                <a:solidFill>
                  <a:srgbClr val="FF0000"/>
                </a:solidFill>
              </a:rPr>
              <a:t>:   </a:t>
            </a:r>
            <a:r>
              <a:rPr lang="ru-RU" sz="2800" b="1" dirty="0">
                <a:solidFill>
                  <a:srgbClr val="002060"/>
                </a:solidFill>
              </a:rPr>
              <a:t>О   МАТЕРИНСКОЙ    ЛЮБВИ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A135FF1-6C8D-47B3-A71A-B4D8ACFA1CAE}"/>
              </a:ext>
            </a:extLst>
          </p:cNvPr>
          <p:cNvSpPr/>
          <p:nvPr/>
        </p:nvSpPr>
        <p:spPr>
          <a:xfrm>
            <a:off x="835936" y="3257737"/>
            <a:ext cx="10520127" cy="244745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u="sng" dirty="0">
                <a:solidFill>
                  <a:srgbClr val="FF0000"/>
                </a:solidFill>
              </a:rPr>
              <a:t>ОСНОВНАЯ   МЫСЛЬ</a:t>
            </a:r>
            <a:r>
              <a:rPr lang="ru-RU" sz="2800" b="1" dirty="0">
                <a:solidFill>
                  <a:srgbClr val="FF0000"/>
                </a:solidFill>
              </a:rPr>
              <a:t>: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Мамы любят  нас   такими, какие  мы  есть.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Материнская  любовь  безусловна.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Мамы  любят  нас  вопреки  всему. 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Материнская  любовь   слепа. </a:t>
            </a:r>
          </a:p>
        </p:txBody>
      </p:sp>
    </p:spTree>
    <p:extLst>
      <p:ext uri="{BB962C8B-B14F-4D97-AF65-F5344CB8AC3E}">
        <p14:creationId xmlns:p14="http://schemas.microsoft.com/office/powerpoint/2010/main" val="24068642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36485" y="308499"/>
            <a:ext cx="11319029" cy="624100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300" b="1" dirty="0"/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8A9E957A-56D5-4CFB-A9CF-2F4AC1DFA869}"/>
              </a:ext>
            </a:extLst>
          </p:cNvPr>
          <p:cNvSpPr txBox="1">
            <a:spLocks/>
          </p:cNvSpPr>
          <p:nvPr/>
        </p:nvSpPr>
        <p:spPr>
          <a:xfrm>
            <a:off x="408372" y="489896"/>
            <a:ext cx="11319028" cy="5843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DD0A293-2265-4287-98BE-DD8FAA6C06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53" t="19289" r="5412" b="8349"/>
          <a:stretch/>
        </p:blipFill>
        <p:spPr>
          <a:xfrm>
            <a:off x="115410" y="71020"/>
            <a:ext cx="11958221" cy="6711519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3173136-E826-4E4B-8153-E4F68F16FFB7}"/>
              </a:ext>
            </a:extLst>
          </p:cNvPr>
          <p:cNvSpPr/>
          <p:nvPr/>
        </p:nvSpPr>
        <p:spPr>
          <a:xfrm>
            <a:off x="572286" y="6209668"/>
            <a:ext cx="2949511" cy="31687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Любование  сыновьями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D13F2C4-39FF-4753-98A2-38E9CE25B5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4542" y="6214192"/>
            <a:ext cx="2962913" cy="33530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4D9348A-1239-463E-811C-2537AB0D8F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0200" y="6163057"/>
            <a:ext cx="2962913" cy="335309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2BA2BE8-8C8E-4FA6-B73B-0F3840FF36D0}"/>
              </a:ext>
            </a:extLst>
          </p:cNvPr>
          <p:cNvSpPr/>
          <p:nvPr/>
        </p:nvSpPr>
        <p:spPr>
          <a:xfrm>
            <a:off x="4688230" y="6157208"/>
            <a:ext cx="2645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Любование  сыновьями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C2CE0B5-F378-4FF0-BAEF-C5A0A52B12A3}"/>
              </a:ext>
            </a:extLst>
          </p:cNvPr>
          <p:cNvSpPr/>
          <p:nvPr/>
        </p:nvSpPr>
        <p:spPr>
          <a:xfrm>
            <a:off x="8914149" y="6145783"/>
            <a:ext cx="23535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Гордость за сыновей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10E25A9D-5E73-4E54-AAB1-94F6EECC4CC3}"/>
              </a:ext>
            </a:extLst>
          </p:cNvPr>
          <p:cNvSpPr/>
          <p:nvPr/>
        </p:nvSpPr>
        <p:spPr>
          <a:xfrm>
            <a:off x="3204927" y="4716145"/>
            <a:ext cx="380245" cy="3168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81AEBA99-65CF-4619-813E-96864CE50858}"/>
              </a:ext>
            </a:extLst>
          </p:cNvPr>
          <p:cNvSpPr/>
          <p:nvPr/>
        </p:nvSpPr>
        <p:spPr>
          <a:xfrm>
            <a:off x="6010868" y="1290406"/>
            <a:ext cx="380245" cy="3168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36D5F7B0-BF46-4FD1-A985-B8EB85E4ABB1}"/>
              </a:ext>
            </a:extLst>
          </p:cNvPr>
          <p:cNvSpPr/>
          <p:nvPr/>
        </p:nvSpPr>
        <p:spPr>
          <a:xfrm>
            <a:off x="11251358" y="4896506"/>
            <a:ext cx="380245" cy="3168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0573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21A8872-7219-44A2-B787-82E16D2C2534}"/>
              </a:ext>
            </a:extLst>
          </p:cNvPr>
          <p:cNvSpPr/>
          <p:nvPr/>
        </p:nvSpPr>
        <p:spPr>
          <a:xfrm>
            <a:off x="733330" y="651850"/>
            <a:ext cx="2263367" cy="4255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ВЕРСИИ  № 1</a:t>
            </a:r>
          </a:p>
        </p:txBody>
      </p:sp>
      <p:sp>
        <p:nvSpPr>
          <p:cNvPr id="3" name="Пузырек для мыслей: облако 2">
            <a:extLst>
              <a:ext uri="{FF2B5EF4-FFF2-40B4-BE49-F238E27FC236}">
                <a16:creationId xmlns:a16="http://schemas.microsoft.com/office/drawing/2014/main" id="{3CC23363-ABAF-490D-95F9-85782B66C53C}"/>
              </a:ext>
            </a:extLst>
          </p:cNvPr>
          <p:cNvSpPr/>
          <p:nvPr/>
        </p:nvSpPr>
        <p:spPr>
          <a:xfrm>
            <a:off x="669956" y="1175458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узырек для мыслей: облако 3">
            <a:extLst>
              <a:ext uri="{FF2B5EF4-FFF2-40B4-BE49-F238E27FC236}">
                <a16:creationId xmlns:a16="http://schemas.microsoft.com/office/drawing/2014/main" id="{7111840C-B00C-4F68-8399-35A4760F5B06}"/>
              </a:ext>
            </a:extLst>
          </p:cNvPr>
          <p:cNvSpPr/>
          <p:nvPr/>
        </p:nvSpPr>
        <p:spPr>
          <a:xfrm>
            <a:off x="733330" y="3677128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узырек для мыслей: облако 4">
            <a:extLst>
              <a:ext uri="{FF2B5EF4-FFF2-40B4-BE49-F238E27FC236}">
                <a16:creationId xmlns:a16="http://schemas.microsoft.com/office/drawing/2014/main" id="{36DD9E39-1FBF-4AD9-9F21-D94F12B21CFB}"/>
              </a:ext>
            </a:extLst>
          </p:cNvPr>
          <p:cNvSpPr/>
          <p:nvPr/>
        </p:nvSpPr>
        <p:spPr>
          <a:xfrm>
            <a:off x="712962" y="4586740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узырек для мыслей: облако 5">
            <a:extLst>
              <a:ext uri="{FF2B5EF4-FFF2-40B4-BE49-F238E27FC236}">
                <a16:creationId xmlns:a16="http://schemas.microsoft.com/office/drawing/2014/main" id="{B6A095A8-99D2-47BE-999F-0F42FA3C7683}"/>
              </a:ext>
            </a:extLst>
          </p:cNvPr>
          <p:cNvSpPr/>
          <p:nvPr/>
        </p:nvSpPr>
        <p:spPr>
          <a:xfrm>
            <a:off x="733330" y="1958927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узырек для мыслей: облако 6">
            <a:extLst>
              <a:ext uri="{FF2B5EF4-FFF2-40B4-BE49-F238E27FC236}">
                <a16:creationId xmlns:a16="http://schemas.microsoft.com/office/drawing/2014/main" id="{5C2D478F-DEBE-47CB-A8C4-47BB379ACE1C}"/>
              </a:ext>
            </a:extLst>
          </p:cNvPr>
          <p:cNvSpPr/>
          <p:nvPr/>
        </p:nvSpPr>
        <p:spPr>
          <a:xfrm>
            <a:off x="769543" y="2786204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узырек для мыслей: облако 7">
            <a:extLst>
              <a:ext uri="{FF2B5EF4-FFF2-40B4-BE49-F238E27FC236}">
                <a16:creationId xmlns:a16="http://schemas.microsoft.com/office/drawing/2014/main" id="{CC102CD6-297C-485E-9C2B-867858AB0630}"/>
              </a:ext>
            </a:extLst>
          </p:cNvPr>
          <p:cNvSpPr/>
          <p:nvPr/>
        </p:nvSpPr>
        <p:spPr>
          <a:xfrm>
            <a:off x="712962" y="5496352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9053E7F-B081-4364-AF13-CA61962E9E24}"/>
              </a:ext>
            </a:extLst>
          </p:cNvPr>
          <p:cNvSpPr/>
          <p:nvPr/>
        </p:nvSpPr>
        <p:spPr>
          <a:xfrm>
            <a:off x="3841685" y="651850"/>
            <a:ext cx="2343338" cy="4255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ВЕРСИИ  № 2</a:t>
            </a:r>
          </a:p>
        </p:txBody>
      </p:sp>
      <p:sp>
        <p:nvSpPr>
          <p:cNvPr id="10" name="Пузырек для мыслей: облако 9">
            <a:extLst>
              <a:ext uri="{FF2B5EF4-FFF2-40B4-BE49-F238E27FC236}">
                <a16:creationId xmlns:a16="http://schemas.microsoft.com/office/drawing/2014/main" id="{34D4D5E2-FDCF-4EED-B335-9DEF3D3D9517}"/>
              </a:ext>
            </a:extLst>
          </p:cNvPr>
          <p:cNvSpPr/>
          <p:nvPr/>
        </p:nvSpPr>
        <p:spPr>
          <a:xfrm>
            <a:off x="3957867" y="1175458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узырек для мыслей: облако 10">
            <a:extLst>
              <a:ext uri="{FF2B5EF4-FFF2-40B4-BE49-F238E27FC236}">
                <a16:creationId xmlns:a16="http://schemas.microsoft.com/office/drawing/2014/main" id="{95A87A53-0757-4041-97D0-ADDB0C7F3B87}"/>
              </a:ext>
            </a:extLst>
          </p:cNvPr>
          <p:cNvSpPr/>
          <p:nvPr/>
        </p:nvSpPr>
        <p:spPr>
          <a:xfrm>
            <a:off x="4043877" y="1985941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узырек для мыслей: облако 11">
            <a:extLst>
              <a:ext uri="{FF2B5EF4-FFF2-40B4-BE49-F238E27FC236}">
                <a16:creationId xmlns:a16="http://schemas.microsoft.com/office/drawing/2014/main" id="{877EC5F4-50F1-42DB-83B5-6C342E12D8AC}"/>
              </a:ext>
            </a:extLst>
          </p:cNvPr>
          <p:cNvSpPr/>
          <p:nvPr/>
        </p:nvSpPr>
        <p:spPr>
          <a:xfrm>
            <a:off x="4043877" y="2815600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узырек для мыслей: облако 12">
            <a:extLst>
              <a:ext uri="{FF2B5EF4-FFF2-40B4-BE49-F238E27FC236}">
                <a16:creationId xmlns:a16="http://schemas.microsoft.com/office/drawing/2014/main" id="{00067165-A342-4AEB-B801-62AA9C96B11F}"/>
              </a:ext>
            </a:extLst>
          </p:cNvPr>
          <p:cNvSpPr/>
          <p:nvPr/>
        </p:nvSpPr>
        <p:spPr>
          <a:xfrm>
            <a:off x="4084615" y="3715859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узырек для мыслей: облако 13">
            <a:extLst>
              <a:ext uri="{FF2B5EF4-FFF2-40B4-BE49-F238E27FC236}">
                <a16:creationId xmlns:a16="http://schemas.microsoft.com/office/drawing/2014/main" id="{C2AA59D4-E0E5-48F9-B2C0-62DE52256AB5}"/>
              </a:ext>
            </a:extLst>
          </p:cNvPr>
          <p:cNvSpPr/>
          <p:nvPr/>
        </p:nvSpPr>
        <p:spPr>
          <a:xfrm>
            <a:off x="4084615" y="4586740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узырек для мыслей: облако 14">
            <a:extLst>
              <a:ext uri="{FF2B5EF4-FFF2-40B4-BE49-F238E27FC236}">
                <a16:creationId xmlns:a16="http://schemas.microsoft.com/office/drawing/2014/main" id="{36A0E956-DA2E-47C7-93C8-B83558D20157}"/>
              </a:ext>
            </a:extLst>
          </p:cNvPr>
          <p:cNvSpPr/>
          <p:nvPr/>
        </p:nvSpPr>
        <p:spPr>
          <a:xfrm>
            <a:off x="4147994" y="5429210"/>
            <a:ext cx="2263366" cy="612648"/>
          </a:xfrm>
          <a:prstGeom prst="cloudCallout">
            <a:avLst>
              <a:gd name="adj1" fmla="val -46033"/>
              <a:gd name="adj2" fmla="val 6545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: вправо 15">
            <a:extLst>
              <a:ext uri="{FF2B5EF4-FFF2-40B4-BE49-F238E27FC236}">
                <a16:creationId xmlns:a16="http://schemas.microsoft.com/office/drawing/2014/main" id="{7E63FDF3-81D5-4EFB-92AD-0534CA852ADF}"/>
              </a:ext>
            </a:extLst>
          </p:cNvPr>
          <p:cNvSpPr/>
          <p:nvPr/>
        </p:nvSpPr>
        <p:spPr>
          <a:xfrm>
            <a:off x="3146077" y="1373007"/>
            <a:ext cx="662409" cy="217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: вправо 16">
            <a:extLst>
              <a:ext uri="{FF2B5EF4-FFF2-40B4-BE49-F238E27FC236}">
                <a16:creationId xmlns:a16="http://schemas.microsoft.com/office/drawing/2014/main" id="{ADC9C106-6FF2-4C38-8D9C-BEDD61FFB933}"/>
              </a:ext>
            </a:extLst>
          </p:cNvPr>
          <p:cNvSpPr/>
          <p:nvPr/>
        </p:nvSpPr>
        <p:spPr>
          <a:xfrm>
            <a:off x="3146076" y="2122595"/>
            <a:ext cx="662409" cy="217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: вправо 17">
            <a:extLst>
              <a:ext uri="{FF2B5EF4-FFF2-40B4-BE49-F238E27FC236}">
                <a16:creationId xmlns:a16="http://schemas.microsoft.com/office/drawing/2014/main" id="{B6F07CD2-D233-41DA-AD05-8DA3C7E1B611}"/>
              </a:ext>
            </a:extLst>
          </p:cNvPr>
          <p:cNvSpPr/>
          <p:nvPr/>
        </p:nvSpPr>
        <p:spPr>
          <a:xfrm>
            <a:off x="3146078" y="2945328"/>
            <a:ext cx="662409" cy="217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: вправо 18">
            <a:extLst>
              <a:ext uri="{FF2B5EF4-FFF2-40B4-BE49-F238E27FC236}">
                <a16:creationId xmlns:a16="http://schemas.microsoft.com/office/drawing/2014/main" id="{76B98FAB-0C7F-4CB2-9853-E8DB2BB12404}"/>
              </a:ext>
            </a:extLst>
          </p:cNvPr>
          <p:cNvSpPr/>
          <p:nvPr/>
        </p:nvSpPr>
        <p:spPr>
          <a:xfrm>
            <a:off x="3141545" y="3874677"/>
            <a:ext cx="662409" cy="217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: вправо 19">
            <a:extLst>
              <a:ext uri="{FF2B5EF4-FFF2-40B4-BE49-F238E27FC236}">
                <a16:creationId xmlns:a16="http://schemas.microsoft.com/office/drawing/2014/main" id="{2113CD7A-5EC4-4097-8500-FF48C19E2073}"/>
              </a:ext>
            </a:extLst>
          </p:cNvPr>
          <p:cNvSpPr/>
          <p:nvPr/>
        </p:nvSpPr>
        <p:spPr>
          <a:xfrm>
            <a:off x="3146078" y="4784289"/>
            <a:ext cx="662409" cy="217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: вправо 20">
            <a:extLst>
              <a:ext uri="{FF2B5EF4-FFF2-40B4-BE49-F238E27FC236}">
                <a16:creationId xmlns:a16="http://schemas.microsoft.com/office/drawing/2014/main" id="{C960A7B6-DE25-448E-87C3-9D1678007EE0}"/>
              </a:ext>
            </a:extLst>
          </p:cNvPr>
          <p:cNvSpPr/>
          <p:nvPr/>
        </p:nvSpPr>
        <p:spPr>
          <a:xfrm>
            <a:off x="3164174" y="5626759"/>
            <a:ext cx="662409" cy="217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: вправо 21">
            <a:extLst>
              <a:ext uri="{FF2B5EF4-FFF2-40B4-BE49-F238E27FC236}">
                <a16:creationId xmlns:a16="http://schemas.microsoft.com/office/drawing/2014/main" id="{44A17C3F-DB78-4E58-A588-59DD7A6ED0C5}"/>
              </a:ext>
            </a:extLst>
          </p:cNvPr>
          <p:cNvSpPr/>
          <p:nvPr/>
        </p:nvSpPr>
        <p:spPr>
          <a:xfrm rot="1746054">
            <a:off x="5988388" y="2886222"/>
            <a:ext cx="2543099" cy="217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: вправо 22">
            <a:extLst>
              <a:ext uri="{FF2B5EF4-FFF2-40B4-BE49-F238E27FC236}">
                <a16:creationId xmlns:a16="http://schemas.microsoft.com/office/drawing/2014/main" id="{F27124BC-7784-42A4-9A06-C6072DEF86CC}"/>
              </a:ext>
            </a:extLst>
          </p:cNvPr>
          <p:cNvSpPr/>
          <p:nvPr/>
        </p:nvSpPr>
        <p:spPr>
          <a:xfrm rot="19126641">
            <a:off x="5918145" y="4511168"/>
            <a:ext cx="2775683" cy="2143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1889D223-7885-48DD-B5F1-4D20646567BE}"/>
              </a:ext>
            </a:extLst>
          </p:cNvPr>
          <p:cNvSpPr/>
          <p:nvPr/>
        </p:nvSpPr>
        <p:spPr>
          <a:xfrm>
            <a:off x="8400102" y="2622739"/>
            <a:ext cx="2771874" cy="218623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ЗАПИСЬ   ОСНОВНОЙ   МЫСЛИ</a:t>
            </a:r>
          </a:p>
        </p:txBody>
      </p:sp>
    </p:spTree>
    <p:extLst>
      <p:ext uri="{BB962C8B-B14F-4D97-AF65-F5344CB8AC3E}">
        <p14:creationId xmlns:p14="http://schemas.microsoft.com/office/powerpoint/2010/main" val="1462383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270A04D6-6F31-41BF-B780-596141F31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956633" y="6504007"/>
            <a:ext cx="2092170" cy="353993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МОТИВАЦИЯ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36485" y="477987"/>
            <a:ext cx="11319029" cy="5902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F89F2D9-00F9-4AA8-BBBD-A3FF709521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686" t="17849" r="37002" b="21162"/>
          <a:stretch/>
        </p:blipFill>
        <p:spPr>
          <a:xfrm>
            <a:off x="2706986" y="486594"/>
            <a:ext cx="6237838" cy="589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9511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08372" y="489896"/>
            <a:ext cx="11319029" cy="60618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8A9E957A-56D5-4CFB-A9CF-2F4AC1DFA869}"/>
              </a:ext>
            </a:extLst>
          </p:cNvPr>
          <p:cNvSpPr txBox="1">
            <a:spLocks/>
          </p:cNvSpPr>
          <p:nvPr/>
        </p:nvSpPr>
        <p:spPr>
          <a:xfrm>
            <a:off x="408372" y="489896"/>
            <a:ext cx="11319028" cy="5843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01FE588-682E-4E65-9E02-E582D0997B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554" t="21618" r="21068" b="19871"/>
          <a:stretch/>
        </p:blipFill>
        <p:spPr>
          <a:xfrm>
            <a:off x="570778" y="621437"/>
            <a:ext cx="11017190" cy="5851016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DECE8CA-56CA-449D-B7BF-5619FC456EC3}"/>
              </a:ext>
            </a:extLst>
          </p:cNvPr>
          <p:cNvSpPr/>
          <p:nvPr/>
        </p:nvSpPr>
        <p:spPr>
          <a:xfrm>
            <a:off x="8531440" y="3950563"/>
            <a:ext cx="2281561" cy="17133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2C6AFE66-E122-44CF-B9BD-9AAD139514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1625" y="1473693"/>
            <a:ext cx="1107878" cy="1529389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970844" y="1603022"/>
            <a:ext cx="417689" cy="2257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61A912E8-0D22-4A60-B114-769DE34BE55B}"/>
              </a:ext>
            </a:extLst>
          </p:cNvPr>
          <p:cNvCxnSpPr/>
          <p:nvPr/>
        </p:nvCxnSpPr>
        <p:spPr>
          <a:xfrm>
            <a:off x="2082297" y="2562131"/>
            <a:ext cx="62468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AA6058-EF52-43A8-AB7F-CDD4FFAD1521}"/>
              </a:ext>
            </a:extLst>
          </p:cNvPr>
          <p:cNvSpPr/>
          <p:nvPr/>
        </p:nvSpPr>
        <p:spPr>
          <a:xfrm>
            <a:off x="1593410" y="1328839"/>
            <a:ext cx="688063" cy="1448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2651A47-3786-4E7B-88A0-F6A14969AB4C}"/>
              </a:ext>
            </a:extLst>
          </p:cNvPr>
          <p:cNvSpPr/>
          <p:nvPr/>
        </p:nvSpPr>
        <p:spPr>
          <a:xfrm>
            <a:off x="2050609" y="2489704"/>
            <a:ext cx="688063" cy="1448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8EE372A-8631-4483-AA5F-73A6722E139A}"/>
              </a:ext>
            </a:extLst>
          </p:cNvPr>
          <p:cNvSpPr/>
          <p:nvPr/>
        </p:nvSpPr>
        <p:spPr>
          <a:xfrm>
            <a:off x="604032" y="1532375"/>
            <a:ext cx="839849" cy="186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075F00-6CDE-453D-8855-0CA1E4B3A31D}"/>
              </a:ext>
            </a:extLst>
          </p:cNvPr>
          <p:cNvSpPr/>
          <p:nvPr/>
        </p:nvSpPr>
        <p:spPr>
          <a:xfrm>
            <a:off x="1023041" y="5003800"/>
            <a:ext cx="914400" cy="270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4F1BDB6-7A3B-40B4-B453-A958FC97B78A}"/>
              </a:ext>
            </a:extLst>
          </p:cNvPr>
          <p:cNvSpPr/>
          <p:nvPr/>
        </p:nvSpPr>
        <p:spPr>
          <a:xfrm>
            <a:off x="1026134" y="1261624"/>
            <a:ext cx="2342708" cy="10676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u="sng" dirty="0"/>
              <a:t>ТЕМА</a:t>
            </a:r>
            <a:r>
              <a:rPr lang="ru-RU" sz="2400" b="1" dirty="0"/>
              <a:t>- то, о чём говорится в тексте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FB89425-710F-460C-BA05-0ADD931BC914}"/>
              </a:ext>
            </a:extLst>
          </p:cNvPr>
          <p:cNvSpPr/>
          <p:nvPr/>
        </p:nvSpPr>
        <p:spPr>
          <a:xfrm>
            <a:off x="1023041" y="2479305"/>
            <a:ext cx="2342708" cy="13393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u="sng" dirty="0"/>
              <a:t>ПРЕДМЕ</a:t>
            </a:r>
            <a:r>
              <a:rPr lang="ru-RU" sz="2400" b="1" dirty="0"/>
              <a:t>Т- конкретная часть текста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0897E0F-0334-4943-82D1-167D3A9F0C5F}"/>
              </a:ext>
            </a:extLst>
          </p:cNvPr>
          <p:cNvSpPr/>
          <p:nvPr/>
        </p:nvSpPr>
        <p:spPr>
          <a:xfrm>
            <a:off x="1044621" y="4089399"/>
            <a:ext cx="2342708" cy="19167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u="sng" dirty="0"/>
              <a:t>ОСНОВНАЯ МЫСЛЬ</a:t>
            </a:r>
            <a:r>
              <a:rPr lang="ru-RU" sz="2400" b="1" dirty="0"/>
              <a:t>- суждение автора о предмете</a:t>
            </a:r>
          </a:p>
        </p:txBody>
      </p:sp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1521F02F-AC3A-43CC-93CB-B494309F8BE6}"/>
              </a:ext>
            </a:extLst>
          </p:cNvPr>
          <p:cNvGraphicFramePr>
            <a:graphicFrameLocks noGrp="1"/>
          </p:cNvGraphicFramePr>
          <p:nvPr/>
        </p:nvGraphicFramePr>
        <p:xfrm>
          <a:off x="3543302" y="2928431"/>
          <a:ext cx="4243536" cy="33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4512">
                  <a:extLst>
                    <a:ext uri="{9D8B030D-6E8A-4147-A177-3AD203B41FA5}">
                      <a16:colId xmlns:a16="http://schemas.microsoft.com/office/drawing/2014/main" val="42176872"/>
                    </a:ext>
                  </a:extLst>
                </a:gridCol>
                <a:gridCol w="1414512">
                  <a:extLst>
                    <a:ext uri="{9D8B030D-6E8A-4147-A177-3AD203B41FA5}">
                      <a16:colId xmlns:a16="http://schemas.microsoft.com/office/drawing/2014/main" val="4198573666"/>
                    </a:ext>
                  </a:extLst>
                </a:gridCol>
                <a:gridCol w="1414512">
                  <a:extLst>
                    <a:ext uri="{9D8B030D-6E8A-4147-A177-3AD203B41FA5}">
                      <a16:colId xmlns:a16="http://schemas.microsoft.com/office/drawing/2014/main" val="27038815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Вступление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solidFill>
                            <a:schemeClr val="tx1"/>
                          </a:solidFill>
                        </a:rPr>
                        <a:t>Осн.часть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Заключение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3131591"/>
                  </a:ext>
                </a:extLst>
              </a:tr>
            </a:tbl>
          </a:graphicData>
        </a:graphic>
      </p:graphicFrame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DC1DAFC-DBDE-4BD8-8A4E-8DE0278CA757}"/>
              </a:ext>
            </a:extLst>
          </p:cNvPr>
          <p:cNvSpPr/>
          <p:nvPr/>
        </p:nvSpPr>
        <p:spPr>
          <a:xfrm>
            <a:off x="8151625" y="2820123"/>
            <a:ext cx="3017334" cy="55189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Валентина Александровна Осеева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27C66577-8693-4556-B7C3-6AE42FA4EEAB}"/>
              </a:ext>
            </a:extLst>
          </p:cNvPr>
          <p:cNvSpPr/>
          <p:nvPr/>
        </p:nvSpPr>
        <p:spPr>
          <a:xfrm>
            <a:off x="8566790" y="4349512"/>
            <a:ext cx="2210860" cy="9376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ЗАПИСЬ   ОСНОВНОЙ   МЫСЛИ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0CA5A36-0E08-4957-B4A7-77A283DE647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753" t="19289" r="5412" b="8349"/>
          <a:stretch/>
        </p:blipFill>
        <p:spPr>
          <a:xfrm>
            <a:off x="3376469" y="3333469"/>
            <a:ext cx="4759344" cy="2671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188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D8BE83-E2BC-45E7-9316-16D99CAD8F7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77544" y="1339541"/>
            <a:ext cx="6097588" cy="55880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b="1" dirty="0"/>
              <a:t>ФОРМИРОВАНИЕ</a:t>
            </a:r>
            <a:br>
              <a:rPr lang="ru-RU" b="1" dirty="0"/>
            </a:br>
            <a:endParaRPr lang="ru-RU" sz="4000" b="1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6BF3605-785A-46D7-B887-396A19B9FC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121" y="1729911"/>
            <a:ext cx="4547793" cy="339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D29A3D61-6410-4D8A-B543-C3F6135540D5}"/>
              </a:ext>
            </a:extLst>
          </p:cNvPr>
          <p:cNvSpPr txBox="1">
            <a:spLocks/>
          </p:cNvSpPr>
          <p:nvPr/>
        </p:nvSpPr>
        <p:spPr>
          <a:xfrm>
            <a:off x="777544" y="4020410"/>
            <a:ext cx="6097560" cy="6390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/>
        </p:spPr>
        <p:txBody>
          <a:bodyPr vert="horz" lIns="91440" tIns="45720" rIns="91440" bIns="45720" rtlCol="0" anchor="b">
            <a:normAutofit fontScale="9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/>
              <a:t>СПОСОБНОСТИ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D8924491-6758-4575-9FFE-4D536CFCD25D}"/>
              </a:ext>
            </a:extLst>
          </p:cNvPr>
          <p:cNvSpPr txBox="1">
            <a:spLocks/>
          </p:cNvSpPr>
          <p:nvPr/>
        </p:nvSpPr>
        <p:spPr>
          <a:xfrm>
            <a:off x="747123" y="5392554"/>
            <a:ext cx="6158403" cy="5597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/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br>
              <a:rPr lang="ru-RU" dirty="0"/>
            </a:br>
            <a:r>
              <a:rPr lang="ru-RU" sz="16000" b="1" dirty="0"/>
              <a:t>ПОНИМАНИЯ</a:t>
            </a:r>
            <a:endParaRPr lang="ru-RU" sz="12000" b="1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29D8BE83-E2BC-45E7-9316-16D99CAD8F7C}"/>
              </a:ext>
            </a:extLst>
          </p:cNvPr>
          <p:cNvSpPr txBox="1">
            <a:spLocks/>
          </p:cNvSpPr>
          <p:nvPr/>
        </p:nvSpPr>
        <p:spPr>
          <a:xfrm>
            <a:off x="747123" y="2710783"/>
            <a:ext cx="6097560" cy="5597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/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br>
              <a:rPr lang="ru-RU" dirty="0"/>
            </a:br>
            <a:r>
              <a:rPr lang="ru-RU" sz="16000" b="1" dirty="0"/>
              <a:t>БАЗОВОЙ</a:t>
            </a:r>
            <a:endParaRPr lang="ru-RU" sz="14400" b="1" dirty="0"/>
          </a:p>
        </p:txBody>
      </p:sp>
    </p:spTree>
    <p:extLst>
      <p:ext uri="{BB962C8B-B14F-4D97-AF65-F5344CB8AC3E}">
        <p14:creationId xmlns:p14="http://schemas.microsoft.com/office/powerpoint/2010/main" val="3059929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36485" y="477987"/>
            <a:ext cx="11319029" cy="5902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3955DCE1-19FD-463D-94EC-3F5C4B473F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981941" y="514152"/>
            <a:ext cx="3800506" cy="4417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anchor="b">
            <a:normAutofit fontScale="85000" lnSpcReduction="20000"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FF0000"/>
                </a:solidFill>
              </a:rPr>
              <a:t>Смысловое чтение</a:t>
            </a:r>
            <a:endParaRPr lang="ru-RU" altLang="ru-RU" sz="2400" b="1" dirty="0">
              <a:solidFill>
                <a:srgbClr val="FF0000"/>
              </a:solidFill>
            </a:endParaRP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8D87D3AF-8AF8-42ED-A554-51C35B572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240" y="3524970"/>
            <a:ext cx="10493933" cy="24622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>
            <a:lvl1pPr indent="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</a:rPr>
              <a:t>В процессе обучения смысловому чтению младшие школьники должны научиться тексты: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</a:rPr>
              <a:t>• </a:t>
            </a:r>
            <a:r>
              <a:rPr lang="ru-RU" altLang="ru-RU" sz="2200" b="1" dirty="0">
                <a:solidFill>
                  <a:srgbClr val="C00000"/>
                </a:solidFill>
              </a:rPr>
              <a:t>понимать</a:t>
            </a:r>
            <a:r>
              <a:rPr lang="ru-RU" altLang="ru-RU" sz="2200" dirty="0">
                <a:solidFill>
                  <a:schemeClr val="tx2"/>
                </a:solidFill>
              </a:rPr>
              <a:t>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</a:rPr>
              <a:t>• </a:t>
            </a:r>
            <a:r>
              <a:rPr lang="ru-RU" altLang="ru-RU" sz="2200" b="1" dirty="0">
                <a:solidFill>
                  <a:schemeClr val="tx2"/>
                </a:solidFill>
              </a:rPr>
              <a:t>анализировать</a:t>
            </a:r>
            <a:r>
              <a:rPr lang="ru-RU" altLang="ru-RU" sz="2200" dirty="0">
                <a:solidFill>
                  <a:schemeClr val="tx2"/>
                </a:solidFill>
              </a:rPr>
              <a:t>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</a:rPr>
              <a:t>• </a:t>
            </a:r>
            <a:r>
              <a:rPr lang="ru-RU" altLang="ru-RU" sz="2200" b="1" dirty="0">
                <a:solidFill>
                  <a:schemeClr val="tx2"/>
                </a:solidFill>
              </a:rPr>
              <a:t>сравнивать</a:t>
            </a:r>
            <a:r>
              <a:rPr lang="ru-RU" altLang="ru-RU" sz="2200" dirty="0">
                <a:solidFill>
                  <a:schemeClr val="tx2"/>
                </a:solidFill>
              </a:rPr>
              <a:t>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</a:rPr>
              <a:t>• </a:t>
            </a:r>
            <a:r>
              <a:rPr lang="ru-RU" altLang="ru-RU" sz="2200" b="1" dirty="0">
                <a:solidFill>
                  <a:schemeClr val="tx2"/>
                </a:solidFill>
              </a:rPr>
              <a:t>видоизменять</a:t>
            </a:r>
            <a:r>
              <a:rPr lang="ru-RU" altLang="ru-RU" sz="2200" dirty="0">
                <a:solidFill>
                  <a:schemeClr val="tx2"/>
                </a:solidFill>
              </a:rPr>
              <a:t>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</a:rPr>
              <a:t>• </a:t>
            </a:r>
            <a:r>
              <a:rPr lang="ru-RU" altLang="ru-RU" sz="2200" b="1" dirty="0">
                <a:solidFill>
                  <a:schemeClr val="tx2"/>
                </a:solidFill>
              </a:rPr>
              <a:t>генерировать</a:t>
            </a:r>
            <a:r>
              <a:rPr lang="ru-RU" altLang="ru-RU" sz="2200" dirty="0">
                <a:solidFill>
                  <a:schemeClr val="tx2"/>
                </a:solidFill>
              </a:rPr>
              <a:t> (создавать тексты под свои цели и задачи)</a:t>
            </a:r>
            <a:r>
              <a:rPr lang="ru-RU" altLang="ru-RU" sz="1800" dirty="0"/>
              <a:t>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9458C8C-2A63-45F9-9A32-D810DD9E26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5124"/>
          <a:stretch/>
        </p:blipFill>
        <p:spPr>
          <a:xfrm>
            <a:off x="646254" y="992103"/>
            <a:ext cx="10869754" cy="2123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035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64600" y="489896"/>
            <a:ext cx="11319029" cy="5902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u="sng" dirty="0">
                <a:latin typeface="Arial" panose="020B0604020202020204" pitchFamily="34" charset="0"/>
                <a:cs typeface="Arial" panose="020B0604020202020204" pitchFamily="34" charset="0"/>
              </a:rPr>
              <a:t>Цель: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выяснить, какие действия нужно </a:t>
            </a:r>
            <a:r>
              <a:rPr lang="ru-RU" sz="3600" dirty="0" err="1">
                <a:latin typeface="Arial" panose="020B0604020202020204" pitchFamily="34" charset="0"/>
                <a:cs typeface="Arial" panose="020B0604020202020204" pitchFamily="34" charset="0"/>
              </a:rPr>
              <a:t>сформиро-вать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у обучающихся, чтобы они  не испытывали трудностей в понимании смысла произведения.</a:t>
            </a:r>
          </a:p>
          <a:p>
            <a:endParaRPr lang="ru-RU" sz="36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600" b="1" u="sng" dirty="0">
                <a:latin typeface="Arial" panose="020B0604020202020204" pitchFamily="34" charset="0"/>
                <a:cs typeface="Arial" panose="020B0604020202020204" pitchFamily="34" charset="0"/>
              </a:rPr>
              <a:t>Технология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развития способности понимания (умение определять основную мысль произведения).</a:t>
            </a:r>
          </a:p>
          <a:p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600" b="1" u="sng" dirty="0">
                <a:latin typeface="Arial" panose="020B0604020202020204" pitchFamily="34" charset="0"/>
                <a:cs typeface="Arial" panose="020B0604020202020204" pitchFamily="34" charset="0"/>
              </a:rPr>
              <a:t>Приём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: моделирование (схема).</a:t>
            </a: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8A9E957A-56D5-4CFB-A9CF-2F4AC1DFA869}"/>
              </a:ext>
            </a:extLst>
          </p:cNvPr>
          <p:cNvSpPr txBox="1">
            <a:spLocks/>
          </p:cNvSpPr>
          <p:nvPr/>
        </p:nvSpPr>
        <p:spPr>
          <a:xfrm>
            <a:off x="408372" y="489896"/>
            <a:ext cx="11319028" cy="5843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96156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/>
        </p:nvGraphicFramePr>
        <p:xfrm>
          <a:off x="1991544" y="980728"/>
          <a:ext cx="8040216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2027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701F084-07BF-4793-8F0B-7FA1DBC5DFAC}"/>
              </a:ext>
            </a:extLst>
          </p:cNvPr>
          <p:cNvSpPr/>
          <p:nvPr/>
        </p:nvSpPr>
        <p:spPr>
          <a:xfrm>
            <a:off x="408372" y="489896"/>
            <a:ext cx="11319029" cy="5902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u="sng" dirty="0">
                <a:latin typeface="Arial" panose="020B0604020202020204" pitchFamily="34" charset="0"/>
                <a:cs typeface="Arial" panose="020B0604020202020204" pitchFamily="34" charset="0"/>
              </a:rPr>
              <a:t>Тема урока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Понимание смысла произведения  через определение предмета и установление взаимоотношений между героями.</a:t>
            </a:r>
          </a:p>
          <a:p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600" b="1" u="sng" dirty="0">
                <a:latin typeface="Arial" panose="020B0604020202020204" pitchFamily="34" charset="0"/>
                <a:cs typeface="Arial" panose="020B0604020202020204" pitchFamily="34" charset="0"/>
              </a:rPr>
              <a:t>Литературный материал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: Осеева В. Сыновья. </a:t>
            </a:r>
          </a:p>
          <a:p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600" b="1" u="sng" dirty="0">
                <a:latin typeface="Arial" panose="020B0604020202020204" pitchFamily="34" charset="0"/>
                <a:cs typeface="Arial" panose="020B0604020202020204" pitchFamily="34" charset="0"/>
              </a:rPr>
              <a:t>Формы сотрудничества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: элементы самостоятельной работы, групповая, фронтальная.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8A9E957A-56D5-4CFB-A9CF-2F4AC1DFA869}"/>
              </a:ext>
            </a:extLst>
          </p:cNvPr>
          <p:cNvSpPr txBox="1">
            <a:spLocks/>
          </p:cNvSpPr>
          <p:nvPr/>
        </p:nvSpPr>
        <p:spPr>
          <a:xfrm>
            <a:off x="408372" y="489896"/>
            <a:ext cx="11319028" cy="5843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038874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795</TotalTime>
  <Words>1462</Words>
  <Application>Microsoft Office PowerPoint</Application>
  <PresentationFormat>Широкоэкранный</PresentationFormat>
  <Paragraphs>218</Paragraphs>
  <Slides>40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5" baseType="lpstr">
      <vt:lpstr>Arial</vt:lpstr>
      <vt:lpstr>Calibri</vt:lpstr>
      <vt:lpstr>Garamond</vt:lpstr>
      <vt:lpstr>Times New Roman</vt:lpstr>
      <vt:lpstr>Натуральные материалы</vt:lpstr>
      <vt:lpstr>  МАСТЕР-КЛАСС в рамках  Дня  педагогических  практик</vt:lpstr>
      <vt:lpstr>Презентация PowerPoint</vt:lpstr>
      <vt:lpstr>Презентация PowerPoint</vt:lpstr>
      <vt:lpstr>Презентация PowerPoint</vt:lpstr>
      <vt:lpstr> ФОРМИРОВАНИЕ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Последовательность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Последовательность работы</vt:lpstr>
      <vt:lpstr>Последовательность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Последовательность работы</vt:lpstr>
      <vt:lpstr>Презентация PowerPoint</vt:lpstr>
      <vt:lpstr>Последовательность работы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ФОРМИРОВАНИЕ</dc:title>
  <dc:creator>11</dc:creator>
  <cp:lastModifiedBy>Ирина Никуленок</cp:lastModifiedBy>
  <cp:revision>37</cp:revision>
  <cp:lastPrinted>2022-08-17T10:22:15Z</cp:lastPrinted>
  <dcterms:created xsi:type="dcterms:W3CDTF">2021-04-15T14:22:39Z</dcterms:created>
  <dcterms:modified xsi:type="dcterms:W3CDTF">2022-11-21T17:54:08Z</dcterms:modified>
</cp:coreProperties>
</file>