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96" r:id="rId2"/>
    <p:sldId id="308" r:id="rId3"/>
    <p:sldId id="297" r:id="rId4"/>
    <p:sldId id="298" r:id="rId5"/>
    <p:sldId id="299" r:id="rId6"/>
    <p:sldId id="301" r:id="rId7"/>
    <p:sldId id="300" r:id="rId8"/>
    <p:sldId id="304" r:id="rId9"/>
    <p:sldId id="305" r:id="rId10"/>
    <p:sldId id="309" r:id="rId11"/>
    <p:sldId id="310" r:id="rId12"/>
    <p:sldId id="311" r:id="rId13"/>
    <p:sldId id="312" r:id="rId14"/>
    <p:sldId id="303" r:id="rId15"/>
    <p:sldId id="306" r:id="rId16"/>
    <p:sldId id="31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92C48"/>
    <a:srgbClr val="2C2D39"/>
    <a:srgbClr val="242630"/>
    <a:srgbClr val="2A1F43"/>
    <a:srgbClr val="0C1B43"/>
    <a:srgbClr val="000000"/>
    <a:srgbClr val="1D2225"/>
    <a:srgbClr val="F8F8F8"/>
    <a:srgbClr val="363C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132" autoAdjust="0"/>
  </p:normalViewPr>
  <p:slideViewPr>
    <p:cSldViewPr snapToGrid="0" snapToObjects="1">
      <p:cViewPr>
        <p:scale>
          <a:sx n="62" d="100"/>
          <a:sy n="62" d="100"/>
        </p:scale>
        <p:origin x="-792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2416" y="21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138B2-18CD-1D41-89B0-ADB5F3BA92A3}" type="datetimeFigureOut">
              <a:rPr lang="en-US" smtClean="0"/>
              <a:pPr/>
              <a:t>10/14/2022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7D167-9BB5-2048-9DDA-7DF8E5D94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77512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7A355-8776-CB43-838E-ED9EE2F8390B}" type="datetimeFigureOut">
              <a:rPr lang="en-US" smtClean="0"/>
              <a:pPr/>
              <a:t>10/14/2022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17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03FA8-A3F3-7640-B13D-36C73B3E55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5011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03FA8-A3F3-7640-B13D-36C73B3E558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7063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03FA8-A3F3-7640-B13D-36C73B3E558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6685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03FA8-A3F3-7640-B13D-36C73B3E55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86866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303FA8-A3F3-7640-B13D-36C73B3E558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7063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xmlns="" id="{AA222472-5BC8-7B4F-AB2F-B6A10019B60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05150" y="3560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67744"/>
            <a:ext cx="5651293" cy="1086304"/>
          </a:xfrm>
          <a:prstGeom prst="rect">
            <a:avLst/>
          </a:prstGeom>
        </p:spPr>
        <p:txBody>
          <a:bodyPr lIns="91440" rIns="91440" anchor="ctr" anchorCtr="0">
            <a:noAutofit/>
          </a:bodyPr>
          <a:lstStyle>
            <a:lvl1pPr algn="l">
              <a:defRPr sz="8800" b="1" i="0" spc="150" baseline="0">
                <a:solidFill>
                  <a:schemeClr val="tx1"/>
                </a:solidFill>
                <a:latin typeface="+mj-lt"/>
                <a:ea typeface="Meiryo UI" panose="020B0604030504040204" pitchFamily="34" charset="-128"/>
              </a:defRPr>
            </a:lvl1pPr>
          </a:lstStyle>
          <a:p>
            <a:r>
              <a:rPr lang="en-US" noProof="0" dirty="0"/>
              <a:t>Title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2719C4-9998-4B9C-8E34-87A64F6BCD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4261" y="4354048"/>
            <a:ext cx="5651500" cy="704088"/>
          </a:xfrm>
        </p:spPr>
        <p:txBody>
          <a:bodyPr anchor="ctr">
            <a:normAutofit/>
          </a:bodyPr>
          <a:lstStyle>
            <a:lvl1pPr marL="0" indent="0">
              <a:buNone/>
              <a:defRPr sz="2400" b="1" i="0" cap="all" spc="600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47982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CE73A-EC7C-C74F-BDE1-B9AFE6B3713A}" type="datetimeFigureOut">
              <a:rPr lang="en-US" smtClean="0"/>
              <a:pPr/>
              <a:t>10/14/2022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endParaRPr lang="en-US" sz="2400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>
            <a:noAutofit/>
          </a:bodyPr>
          <a:lstStyle>
            <a:lvl1pPr>
              <a:defRPr sz="2400" b="1" i="0" spc="150" baseline="0">
                <a:solidFill>
                  <a:schemeClr val="tx1"/>
                </a:solidFill>
                <a:latin typeface="+mj-lt"/>
                <a:ea typeface="Meiryo UI" panose="020B0604030504040204" pitchFamily="34" charset="-128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A6B69B4E-3A48-4F14-8C09-ECC8E58C732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763" y="1470025"/>
            <a:ext cx="10904088" cy="4706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963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1BB3689-72F8-2345-BF30-38C81BDD487E}"/>
              </a:ext>
            </a:extLst>
          </p:cNvPr>
          <p:cNvSpPr/>
          <p:nvPr userDrawn="1"/>
        </p:nvSpPr>
        <p:spPr>
          <a:xfrm>
            <a:off x="5002306" y="0"/>
            <a:ext cx="7189694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CE73A-EC7C-C74F-BDE1-B9AFE6B3713A}" type="datetimeFigureOut">
              <a:rPr lang="en-US" smtClean="0"/>
              <a:pPr/>
              <a:t>10/14/2022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>
            <a:noAutofit/>
          </a:bodyPr>
          <a:lstStyle>
            <a:lvl1pPr>
              <a:defRPr sz="2400" b="1" i="0" spc="150" baseline="0">
                <a:solidFill>
                  <a:schemeClr val="tx1"/>
                </a:solidFill>
                <a:latin typeface="+mj-lt"/>
                <a:ea typeface="Meiryo UI" panose="020B0604030504040204" pitchFamily="34" charset="-128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xmlns="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C4C04996-C3BC-4E03-A361-2BA33F3CA30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761163" y="1265238"/>
            <a:ext cx="4791591" cy="4911725"/>
          </a:xfrm>
        </p:spPr>
        <p:txBody>
          <a:bodyPr/>
          <a:lstStyle>
            <a:lvl1pPr>
              <a:lnSpc>
                <a:spcPct val="200000"/>
              </a:lnSpc>
              <a:spcBef>
                <a:spcPts val="1000"/>
              </a:spcBef>
              <a:buClrTx/>
              <a:defRPr/>
            </a:lvl1pPr>
            <a:lvl2pPr>
              <a:lnSpc>
                <a:spcPct val="200000"/>
              </a:lnSpc>
              <a:spcBef>
                <a:spcPts val="1000"/>
              </a:spcBef>
              <a:buClrTx/>
              <a:defRPr/>
            </a:lvl2pPr>
            <a:lvl3pPr>
              <a:lnSpc>
                <a:spcPct val="200000"/>
              </a:lnSpc>
              <a:spcBef>
                <a:spcPts val="1000"/>
              </a:spcBef>
              <a:buClrTx/>
              <a:defRPr/>
            </a:lvl3pPr>
            <a:lvl4pPr>
              <a:lnSpc>
                <a:spcPct val="200000"/>
              </a:lnSpc>
              <a:spcBef>
                <a:spcPts val="1000"/>
              </a:spcBef>
              <a:buClrTx/>
              <a:defRPr/>
            </a:lvl4pPr>
            <a:lvl5pPr>
              <a:lnSpc>
                <a:spcPct val="200000"/>
              </a:lnSpc>
              <a:spcBef>
                <a:spcPts val="1000"/>
              </a:spcBef>
              <a:buClrTx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859269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CE73A-EC7C-C74F-BDE1-B9AFE6B3713A}" type="datetimeFigureOut">
              <a:rPr lang="en-US" noProof="0" smtClean="0"/>
              <a:pPr/>
              <a:t>10/14/2022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05D35-D126-3B47-A82C-2A13EA9E0A6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endParaRPr lang="en-US" sz="2400" b="1" noProof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>
            <a:noAutofit/>
          </a:bodyPr>
          <a:lstStyle>
            <a:lvl1pPr>
              <a:defRPr sz="2400" b="1" i="0" spc="150" baseline="0">
                <a:solidFill>
                  <a:schemeClr val="tx1"/>
                </a:solidFill>
                <a:latin typeface="+mj-lt"/>
                <a:ea typeface="Meiryo UI" panose="020B0604030504040204" pitchFamily="34" charset="-128"/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xmlns="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tx2"/>
                </a:solidFill>
                <a:latin typeface="+mj-lt"/>
                <a:ea typeface="Meiryo UI" panose="020B0604030504040204" pitchFamily="34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xmlns="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tx2"/>
                </a:solidFill>
                <a:latin typeface="+mj-lt"/>
                <a:ea typeface="Meiryo UI" panose="020B0604030504040204" pitchFamily="34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F0F9EB4B-EC9F-404E-A98B-1EA3F6FF116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199" y="2894013"/>
            <a:ext cx="5042647" cy="30940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xmlns="" id="{7A648C0A-27FE-4582-8D3C-7FF280E1459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013"/>
            <a:ext cx="5042647" cy="30940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5996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and Caption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CE73A-EC7C-C74F-BDE1-B9AFE6B3713A}" type="datetimeFigureOut">
              <a:rPr lang="en-US" noProof="0" smtClean="0"/>
              <a:pPr/>
              <a:t>10/14/2022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05D35-D126-3B47-A82C-2A13EA9E0A6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>
            <a:noAutofit/>
          </a:bodyPr>
          <a:lstStyle>
            <a:lvl1pPr>
              <a:defRPr sz="2400" b="1" i="0" spc="150" baseline="0">
                <a:solidFill>
                  <a:schemeClr val="tx1"/>
                </a:solidFill>
                <a:latin typeface="+mj-lt"/>
                <a:ea typeface="Meiryo UI" panose="020B0604030504040204" pitchFamily="34" charset="-128"/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xmlns="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94B5840-E92F-4CFE-B3C0-0873B27408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91" cy="2165350"/>
          </a:xfrm>
        </p:spPr>
        <p:txBody>
          <a:bodyPr/>
          <a:lstStyle>
            <a:lvl1pPr marL="0" indent="0">
              <a:lnSpc>
                <a:spcPct val="200000"/>
              </a:lnSpc>
              <a:spcBef>
                <a:spcPts val="1900"/>
              </a:spcBef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2084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CE73A-EC7C-C74F-BDE1-B9AFE6B3713A}" type="datetimeFigureOut">
              <a:rPr lang="en-US" smtClean="0"/>
              <a:pPr/>
              <a:t>10/14/2022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07717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DBDB421-E3C9-A140-878A-F3A967799A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92875"/>
            <a:ext cx="2743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CE73A-EC7C-C74F-BDE1-B9AFE6B3713A}" type="datetimeFigureOut">
              <a:rPr lang="en-US" smtClean="0"/>
              <a:pPr/>
              <a:t>10/14/2022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92875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92875"/>
            <a:ext cx="2743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630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30" r:id="rId5"/>
    <p:sldLayoutId id="214748372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Meiryo UI" panose="020B0604030504040204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2"/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+mn-lt"/>
          <a:ea typeface="Meiryo UI" panose="020B060403050404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fotki.yandex.ru/users/zel-4el/view/1390488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fotki.yandex.ru/users/zel-4el/view/1390497/" TargetMode="External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hyperlink" Target="https://fotki.yandex.ru/users/zel-4el/view/1390494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otki.yandex.ru/users/zel-4el/view/1390496/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s://fotki.yandex.ru/users/zel-4el/view/1390495/" TargetMode="External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group of people standing in front of a window">
            <a:extLst>
              <a:ext uri="{FF2B5EF4-FFF2-40B4-BE49-F238E27FC236}">
                <a16:creationId xmlns:a16="http://schemas.microsoft.com/office/drawing/2014/main" xmlns="" id="{59E51D7A-DEF4-42CC-83DE-6D857B6DFBF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9172" t="660" r="18746"/>
          <a:stretch>
            <a:fillRect/>
          </a:stretch>
        </p:blipFill>
        <p:spPr>
          <a:xfrm>
            <a:off x="4805464" y="0"/>
            <a:ext cx="7386536" cy="6887183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BD3BB2B7-A83A-4015-92BD-4080BC4FD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166" y="2891117"/>
            <a:ext cx="5029200" cy="2353235"/>
          </a:xfrm>
        </p:spPr>
        <p:txBody>
          <a:bodyPr/>
          <a:lstStyle/>
          <a:p>
            <a:pPr algn="ctr"/>
            <a:r>
              <a:rPr lang="ru-RU" sz="2800" i="1" dirty="0" smtClean="0"/>
              <a:t>«Чтобы создать шедевр, нужно перемешать палитру красок с огнём души»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Ю.П. </a:t>
            </a:r>
            <a:r>
              <a:rPr lang="ru-RU" sz="2800" dirty="0" err="1" smtClean="0"/>
              <a:t>Шпырко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61365" y="981199"/>
            <a:ext cx="4351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Республиканский конкурс презентаций</a:t>
            </a:r>
          </a:p>
          <a:p>
            <a:pPr algn="ctr"/>
            <a:r>
              <a:rPr lang="ru-RU" b="1" dirty="0" smtClean="0">
                <a:latin typeface="+mj-lt"/>
              </a:rPr>
              <a:t> «Наши великие земляки»</a:t>
            </a:r>
            <a:endParaRPr lang="ru-RU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4261" y="1694765"/>
            <a:ext cx="2428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номинация </a:t>
            </a:r>
          </a:p>
          <a:p>
            <a:pPr algn="ctr"/>
            <a:r>
              <a:rPr lang="ru-RU" b="1" dirty="0" smtClean="0"/>
              <a:t>«Герой нашего края»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114260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662.jfif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5411" t="2225" r="41270" b="17416"/>
          <a:stretch>
            <a:fillRect/>
          </a:stretch>
        </p:blipFill>
        <p:spPr>
          <a:xfrm>
            <a:off x="1683356" y="791511"/>
            <a:ext cx="3926335" cy="5431032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15"/>
          </p:nvPr>
        </p:nvSpPr>
        <p:spPr>
          <a:xfrm>
            <a:off x="6236413" y="986720"/>
            <a:ext cx="5661061" cy="49117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  А известен он на всю страну портретом Шевченко... из гвоздей и </a:t>
            </a:r>
            <a:r>
              <a:rPr lang="ru-RU" sz="3200" dirty="0" err="1" smtClean="0"/>
              <a:t>саморезов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5"/>
          </p:nvPr>
        </p:nvSpPr>
        <p:spPr>
          <a:xfrm>
            <a:off x="6308333" y="184935"/>
            <a:ext cx="5609689" cy="649326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3200" dirty="0" smtClean="0"/>
              <a:t> 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3200" dirty="0" smtClean="0"/>
              <a:t> На создание этого шедевра у автора ушло </a:t>
            </a:r>
            <a:r>
              <a:rPr lang="ru-RU" sz="3200" b="1" dirty="0" smtClean="0"/>
              <a:t>70 тысяч гвоздей и </a:t>
            </a:r>
            <a:r>
              <a:rPr lang="ru-RU" sz="3200" b="1" dirty="0" err="1" smtClean="0"/>
              <a:t>саморезов</a:t>
            </a:r>
            <a:r>
              <a:rPr lang="ru-RU" sz="3200" b="1" dirty="0" smtClean="0"/>
              <a:t>. </a:t>
            </a:r>
            <a:r>
              <a:rPr lang="ru-RU" sz="3200" dirty="0" smtClean="0"/>
              <a:t>Размеры картину </a:t>
            </a:r>
            <a:r>
              <a:rPr lang="ru-RU" sz="3200" b="1" dirty="0" smtClean="0"/>
              <a:t>1,4м на 1,1м</a:t>
            </a:r>
            <a:r>
              <a:rPr lang="ru-RU" sz="3200" dirty="0" smtClean="0"/>
              <a:t>. вес портрета примерно </a:t>
            </a:r>
            <a:r>
              <a:rPr lang="ru-RU" sz="3200" b="1" dirty="0" smtClean="0"/>
              <a:t>70 килограммов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Рисунок 4" descr="Фото 0546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2885"/>
            <a:ext cx="6524090" cy="588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Фото 054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66" y="123292"/>
            <a:ext cx="1910993" cy="280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39055" y="2794573"/>
            <a:ext cx="59624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Над портретом </a:t>
            </a:r>
          </a:p>
          <a:p>
            <a:pPr algn="ctr"/>
            <a:r>
              <a:rPr lang="ru-RU" sz="4000" dirty="0" smtClean="0"/>
              <a:t>Юрий Петрович работал ровно 6 месяцев, день в день.</a:t>
            </a:r>
            <a:endParaRPr lang="ru-RU" sz="4000" dirty="0"/>
          </a:p>
        </p:txBody>
      </p:sp>
      <p:pic>
        <p:nvPicPr>
          <p:cNvPr id="28676" name="Picture 4" descr="C:\Users\nadya\OneDrive\Рабочий стол\Новая папка\Рисунок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1491" y="0"/>
            <a:ext cx="4596717" cy="3452116"/>
          </a:xfrm>
          <a:prstGeom prst="rect">
            <a:avLst/>
          </a:prstGeom>
          <a:noFill/>
        </p:spPr>
      </p:pic>
      <p:pic>
        <p:nvPicPr>
          <p:cNvPr id="28677" name="Picture 5" descr="C:\Users\nadya\OneDrive\Рабочий стол\Новая папка\Рисунок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5888" y="740669"/>
            <a:ext cx="4726112" cy="3549291"/>
          </a:xfrm>
          <a:prstGeom prst="rect">
            <a:avLst/>
          </a:prstGeom>
          <a:noFill/>
        </p:spPr>
      </p:pic>
      <p:pic>
        <p:nvPicPr>
          <p:cNvPr id="28675" name="Picture 3" descr="C:\Users\nadya\OneDrive\Рабочий стол\Новая папка\Рисунок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3551" y="2152862"/>
            <a:ext cx="4726112" cy="3549291"/>
          </a:xfrm>
          <a:prstGeom prst="rect">
            <a:avLst/>
          </a:prstGeom>
          <a:noFill/>
        </p:spPr>
      </p:pic>
      <p:pic>
        <p:nvPicPr>
          <p:cNvPr id="28674" name="Picture 2" descr="C:\Users\nadya\OneDrive\Рабочий стол\Новая папка\Рисунок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5463" y="3452116"/>
            <a:ext cx="4720646" cy="354518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8333" y="571500"/>
            <a:ext cx="5712431" cy="5572445"/>
          </a:xfrm>
        </p:spPr>
        <p:txBody>
          <a:bodyPr/>
          <a:lstStyle/>
          <a:p>
            <a:r>
              <a:rPr lang="ru-RU" sz="2800" dirty="0" smtClean="0"/>
              <a:t>А это автор еще с одним своим шедевром. Лицо старика. 10 тысяч гвоздей. Столько гвоздей... дерево не выдерживает... несколько раз трескалось - приходилось сшивать </a:t>
            </a:r>
            <a:r>
              <a:rPr lang="ru-RU" sz="2800" dirty="0" err="1" smtClean="0"/>
              <a:t>по-новой</a:t>
            </a:r>
            <a:r>
              <a:rPr lang="ru-RU" sz="28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Фото 0553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9374" y="253001"/>
            <a:ext cx="4799637" cy="640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Фото 0555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4278" y="391202"/>
            <a:ext cx="5743890" cy="4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Фото 0556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59374" y="253001"/>
            <a:ext cx="4730680" cy="631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Фото 0557">
            <a:hlinkClick r:id="rId8" tgtFrame="&quot;_blank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063" y="632102"/>
            <a:ext cx="4515564" cy="602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9596" y="155861"/>
            <a:ext cx="114145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14 ноября 2014 года на 69 году своей жизни скончался Юрий Петрович </a:t>
            </a:r>
            <a:r>
              <a:rPr lang="ru-RU" sz="2400" dirty="0" err="1" smtClean="0"/>
              <a:t>Шпырко</a:t>
            </a:r>
            <a:r>
              <a:rPr lang="ru-RU" sz="2400" dirty="0" smtClean="0"/>
              <a:t> — замечательный человек, директор </a:t>
            </a:r>
            <a:r>
              <a:rPr lang="ru-RU" sz="2400" dirty="0" err="1" smtClean="0"/>
              <a:t>Краснодонской</a:t>
            </a:r>
            <a:r>
              <a:rPr lang="ru-RU" sz="2400" dirty="0" smtClean="0"/>
              <a:t> художественной школы, герой и патриот своего города и края. </a:t>
            </a:r>
            <a:endParaRPr lang="ru-RU" sz="2400" dirty="0"/>
          </a:p>
        </p:txBody>
      </p:sp>
      <p:pic>
        <p:nvPicPr>
          <p:cNvPr id="10" name="Picture 2" descr="https://i.mycdn.me/i?r=AyH4iRPQ2q0otWIFepML2LxRcGi_CXOPtLiTmdzchIi6QA&amp;dpr=2&amp;fn=w_548"/>
          <p:cNvPicPr>
            <a:picLocks noChangeAspect="1" noChangeArrowheads="1"/>
          </p:cNvPicPr>
          <p:nvPr/>
        </p:nvPicPr>
        <p:blipFill>
          <a:blip r:embed="rId2"/>
          <a:srcRect l="17343" r="17343"/>
          <a:stretch>
            <a:fillRect/>
          </a:stretch>
        </p:blipFill>
        <p:spPr bwMode="auto">
          <a:xfrm>
            <a:off x="421240" y="4293994"/>
            <a:ext cx="2107012" cy="2168451"/>
          </a:xfrm>
          <a:prstGeom prst="rect">
            <a:avLst/>
          </a:prstGeom>
          <a:noFill/>
        </p:spPr>
      </p:pic>
      <p:pic>
        <p:nvPicPr>
          <p:cNvPr id="11" name="Рисунок 10" descr="IMG_0662.jfif"/>
          <p:cNvPicPr>
            <a:picLocks noChangeAspect="1"/>
          </p:cNvPicPr>
          <p:nvPr/>
        </p:nvPicPr>
        <p:blipFill>
          <a:blip r:embed="rId3"/>
          <a:srcRect l="8052" r="8052"/>
          <a:stretch>
            <a:fillRect/>
          </a:stretch>
        </p:blipFill>
        <p:spPr>
          <a:xfrm>
            <a:off x="2857046" y="4293994"/>
            <a:ext cx="1982174" cy="2168451"/>
          </a:xfrm>
          <a:prstGeom prst="rect">
            <a:avLst/>
          </a:prstGeom>
        </p:spPr>
      </p:pic>
      <p:pic>
        <p:nvPicPr>
          <p:cNvPr id="12" name="Picture 3" descr="https://i.mycdn.me/i?r=AyH4iRPQ2q0otWIFepML2LxRD9N4HN_4faHiV7t85bfyog&amp;dpr=2&amp;fn=w_612"/>
          <p:cNvPicPr>
            <a:picLocks noChangeAspect="1" noChangeArrowheads="1"/>
          </p:cNvPicPr>
          <p:nvPr/>
        </p:nvPicPr>
        <p:blipFill>
          <a:blip r:embed="rId4"/>
          <a:srcRect l="13355" r="13355"/>
          <a:stretch>
            <a:fillRect/>
          </a:stretch>
        </p:blipFill>
        <p:spPr bwMode="auto">
          <a:xfrm>
            <a:off x="5166296" y="4271481"/>
            <a:ext cx="2072430" cy="2190964"/>
          </a:xfrm>
          <a:prstGeom prst="rect">
            <a:avLst/>
          </a:prstGeom>
          <a:noFill/>
        </p:spPr>
      </p:pic>
      <p:pic>
        <p:nvPicPr>
          <p:cNvPr id="13" name="Рисунок 12" descr="https://krasnodon.org.ua/sites/default/files/imagecache/news_full_image/news_images/2_2.jpg"/>
          <p:cNvPicPr/>
          <p:nvPr/>
        </p:nvPicPr>
        <p:blipFill>
          <a:blip r:embed="rId5" cstate="print"/>
          <a:srcRect b="8241"/>
          <a:stretch>
            <a:fillRect/>
          </a:stretch>
        </p:blipFill>
        <p:spPr bwMode="auto">
          <a:xfrm>
            <a:off x="7551505" y="4293994"/>
            <a:ext cx="1931541" cy="219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https://i.mycdn.me/i?r=AyENid1PUfRjbfTS8I1wumQ-J7JDljbtuFKNacnGB2lDCw"/>
          <p:cNvPicPr>
            <a:picLocks noChangeAspect="1" noChangeArrowheads="1"/>
          </p:cNvPicPr>
          <p:nvPr/>
        </p:nvPicPr>
        <p:blipFill>
          <a:blip r:embed="rId6"/>
          <a:srcRect l="40389" t="30562" b="19550"/>
          <a:stretch>
            <a:fillRect/>
          </a:stretch>
        </p:blipFill>
        <p:spPr bwMode="auto">
          <a:xfrm>
            <a:off x="9801545" y="4335939"/>
            <a:ext cx="1736333" cy="212650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9596" y="1315094"/>
            <a:ext cx="114145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 Юрии Петровиче каждый житель может рассказывать часами, а текстов статей и благих дел и вовсе можно написать сотни! </a:t>
            </a:r>
          </a:p>
          <a:p>
            <a:pPr algn="ctr"/>
            <a:r>
              <a:rPr lang="ru-RU" sz="3200" u="sng" dirty="0" err="1" smtClean="0"/>
              <a:t>Ю.П.Шпырко</a:t>
            </a:r>
            <a:r>
              <a:rPr lang="ru-RU" sz="3200" u="sng" dirty="0" smtClean="0"/>
              <a:t> по профессии был педагогом, художником с большой буквы.</a:t>
            </a:r>
            <a:endParaRPr lang="ru-RU" sz="3200" u="sng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0662.jfif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8052" r="8052"/>
          <a:stretch>
            <a:fillRect/>
          </a:stretch>
        </p:blipFill>
        <p:spPr/>
      </p:pic>
      <p:sp>
        <p:nvSpPr>
          <p:cNvPr id="6" name="Прямоугольник 5"/>
          <p:cNvSpPr/>
          <p:nvPr/>
        </p:nvSpPr>
        <p:spPr>
          <a:xfrm>
            <a:off x="818507" y="2887038"/>
            <a:ext cx="609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Весомый личный вклад художника </a:t>
            </a:r>
            <a:r>
              <a:rPr lang="ru-RU" sz="2400" b="1" dirty="0" err="1" smtClean="0"/>
              <a:t>Шпырко</a:t>
            </a:r>
            <a:r>
              <a:rPr lang="ru-RU" sz="2400" b="1" dirty="0" smtClean="0"/>
              <a:t> Ю.П. </a:t>
            </a:r>
          </a:p>
          <a:p>
            <a:pPr algn="ctr"/>
            <a:r>
              <a:rPr lang="ru-RU" sz="2400" b="1" dirty="0" smtClean="0"/>
              <a:t>в развитие культуры города и района, богатое творческое наследие достойно того, чтобы о нём знали и помнили и за пределами Краснодона.</a:t>
            </a:r>
            <a:endParaRPr lang="ru-RU" sz="2400" b="1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11766" y="2589086"/>
            <a:ext cx="34050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Подготовила</a:t>
            </a:r>
          </a:p>
          <a:p>
            <a:r>
              <a:rPr lang="ru-RU" sz="3200" dirty="0" smtClean="0"/>
              <a:t>у</a:t>
            </a:r>
            <a:r>
              <a:rPr lang="ru-RU" sz="3200" dirty="0" smtClean="0"/>
              <a:t>ченица 9 класса</a:t>
            </a:r>
          </a:p>
          <a:p>
            <a:r>
              <a:rPr lang="ru-RU" sz="3200" dirty="0" err="1" smtClean="0"/>
              <a:t>Сирик</a:t>
            </a:r>
            <a:r>
              <a:rPr lang="ru-RU" sz="3200" dirty="0" smtClean="0"/>
              <a:t> Дарья</a:t>
            </a:r>
            <a:endParaRPr lang="ru-RU" sz="3200" dirty="0" smtClean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05483" y="-20279"/>
            <a:ext cx="1178445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ОБЩЕОБРАЗОВАТЕЛЬНОЕ УЧРЕЖДЕНИЕ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ЛУГАНСКОЙ НАРОДНОЙ РЕСПУБЛИКИ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КРАСНОДОНСКИЙ УЧЕБНО-ВОСПИТАТЕЛЬНЫЙ КОМПЛЕКС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ЗАБОТА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2938" y="1489753"/>
            <a:ext cx="8383713" cy="509598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Город Краснодон стал Родиной для многих достойных и выдающихся людей, которые своей деятельностью внесли те самые кардинальные изменения в историю.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Одним из них является </a:t>
            </a:r>
            <a:r>
              <a:rPr lang="ru-RU" sz="2800" dirty="0" smtClean="0">
                <a:latin typeface="Arial Black" pitchFamily="34" charset="0"/>
              </a:rPr>
              <a:t>Юрий Петрович </a:t>
            </a:r>
            <a:r>
              <a:rPr lang="ru-RU" sz="2800" dirty="0" err="1" smtClean="0">
                <a:latin typeface="Arial Black" pitchFamily="34" charset="0"/>
              </a:rPr>
              <a:t>Шпырко</a:t>
            </a:r>
            <a:r>
              <a:rPr lang="ru-RU" sz="2800" dirty="0" smtClean="0"/>
              <a:t> – </a:t>
            </a:r>
            <a:r>
              <a:rPr lang="ru-RU" sz="2800" i="1" dirty="0" smtClean="0"/>
              <a:t>народный художник </a:t>
            </a:r>
            <a:r>
              <a:rPr lang="ru-RU" sz="2800" i="1" dirty="0" err="1" smtClean="0"/>
              <a:t>Луганщины</a:t>
            </a:r>
            <a:r>
              <a:rPr lang="ru-RU" sz="2800" i="1" dirty="0" smtClean="0"/>
              <a:t>, главный художник и Почётный гражданин города Краснодона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41789" y="328773"/>
            <a:ext cx="11270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Историю творят ежесекундно все люди, внося свои небольшие коррективы, но лишь единицы способны своей деятельностью, открытиями, творчеством на кардинальные изменения, которые оказывают влияние не только на них самих.</a:t>
            </a:r>
            <a:endParaRPr lang="ru-RU" b="1" dirty="0"/>
          </a:p>
        </p:txBody>
      </p:sp>
      <p:pic>
        <p:nvPicPr>
          <p:cNvPr id="22531" name="Picture 3" descr="https://i.mycdn.me/i?r=AyENid1PUfRjbfTS8I1wumQ-J7JDljbtuFKNacnGB2lDCw"/>
          <p:cNvPicPr>
            <a:picLocks noChangeAspect="1" noChangeArrowheads="1"/>
          </p:cNvPicPr>
          <p:nvPr/>
        </p:nvPicPr>
        <p:blipFill>
          <a:blip r:embed="rId2"/>
          <a:srcRect l="40389" t="30562" b="19550"/>
          <a:stretch>
            <a:fillRect/>
          </a:stretch>
        </p:blipFill>
        <p:spPr bwMode="auto">
          <a:xfrm>
            <a:off x="0" y="2050646"/>
            <a:ext cx="3287730" cy="402651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3A1EDC-CF41-4438-BB57-18569B95312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39248" y="1469745"/>
            <a:ext cx="7119706" cy="4707218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ru-RU" sz="1800" b="1" dirty="0" smtClean="0"/>
              <a:t>родился 3 сентября 1945 года в селе Троица </a:t>
            </a:r>
            <a:r>
              <a:rPr lang="ru-RU" sz="1800" b="1" dirty="0" err="1" smtClean="0"/>
              <a:t>Удомельского</a:t>
            </a:r>
            <a:r>
              <a:rPr lang="ru-RU" sz="1800" b="1" dirty="0" smtClean="0"/>
              <a:t> района Калининской области (ныне Тверская область Российской Федерации) в семье участников Великой Отечественной войны. Позже Юрий вместе с родителями переехал на Донбасс.</a:t>
            </a:r>
          </a:p>
          <a:p>
            <a:pPr algn="ctr" fontAlgn="base">
              <a:buNone/>
            </a:pPr>
            <a:r>
              <a:rPr lang="ru-RU" sz="1800" b="1" dirty="0" smtClean="0"/>
              <a:t>С 1949 года семья жила в </a:t>
            </a:r>
            <a:r>
              <a:rPr lang="ru-RU" sz="1800" b="1" dirty="0" err="1" smtClean="0"/>
              <a:t>Краснодонском</a:t>
            </a:r>
            <a:r>
              <a:rPr lang="ru-RU" sz="1800" b="1" dirty="0" smtClean="0"/>
              <a:t> районе, а позже перебралась в город Краснодон. Юрий увлекался рисованием и моделированием – причём все это приходилось осваивать самостоятельно, поскольку в то время художественной школы в Краснодоне не было.</a:t>
            </a:r>
            <a:endParaRPr lang="ru-RU" sz="18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FB284A-573D-46BB-8DDB-1E198A12A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err="1" smtClean="0"/>
              <a:t>Шпырко</a:t>
            </a:r>
            <a:r>
              <a:rPr lang="ru-RU" sz="4800" dirty="0" smtClean="0"/>
              <a:t> Юрий Петрович</a:t>
            </a:r>
            <a:endParaRPr lang="en-US" sz="4800" dirty="0"/>
          </a:p>
        </p:txBody>
      </p:sp>
      <p:pic>
        <p:nvPicPr>
          <p:cNvPr id="4" name="Рисунок 3" descr="https://krasnodon.org.ua/sites/default/files/imagecache/news_full_image/news_images/2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8954" y="1336181"/>
            <a:ext cx="4053839" cy="525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59366218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xmlns="" id="{3E408D6E-B51C-CD4F-AC1A-15EC32AAB74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0" y="-40341"/>
            <a:ext cx="5885329" cy="6441141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endParaRPr lang="ru-RU" sz="2000" b="1" dirty="0" smtClean="0"/>
          </a:p>
          <a:p>
            <a:pPr algn="ctr" fontAlgn="base">
              <a:buNone/>
            </a:pPr>
            <a:r>
              <a:rPr lang="ru-RU" sz="2000" b="1" dirty="0" smtClean="0"/>
              <a:t>  В 1983 году </a:t>
            </a:r>
            <a:r>
              <a:rPr lang="ru-RU" sz="2000" b="1" dirty="0" err="1" smtClean="0"/>
              <a:t>Шпырко</a:t>
            </a:r>
            <a:r>
              <a:rPr lang="ru-RU" sz="2000" b="1" dirty="0" smtClean="0"/>
              <a:t> Ю.П. был назначен главным художником Краснодона. Заметной вехой в его творческой деятельности стало участие и победа в конкурсе на исполнение герба Краснодона и городского флага. Его авторству принадлежат эскизы гербов и флагов городов </a:t>
            </a:r>
            <a:r>
              <a:rPr lang="ru-RU" sz="2000" b="1" dirty="0" err="1" smtClean="0"/>
              <a:t>Молодогвардейск</a:t>
            </a:r>
            <a:r>
              <a:rPr lang="ru-RU" sz="2000" b="1" dirty="0" smtClean="0"/>
              <a:t> (2004 г.), </a:t>
            </a:r>
            <a:r>
              <a:rPr lang="ru-RU" sz="2000" b="1" dirty="0" err="1" smtClean="0"/>
              <a:t>Суходольск</a:t>
            </a:r>
            <a:r>
              <a:rPr lang="ru-RU" sz="2000" b="1" dirty="0" smtClean="0"/>
              <a:t> (1999 г.), а также гербов и флагов </a:t>
            </a:r>
            <a:r>
              <a:rPr lang="ru-RU" sz="2000" b="1" dirty="0" err="1" smtClean="0"/>
              <a:t>Краснодонского</a:t>
            </a:r>
            <a:r>
              <a:rPr lang="ru-RU" sz="2000" b="1" dirty="0" smtClean="0"/>
              <a:t> горного техникума (2003 г.) и ОАО «</a:t>
            </a:r>
            <a:r>
              <a:rPr lang="ru-RU" sz="2000" b="1" dirty="0" err="1" smtClean="0"/>
              <a:t>Краснодонуголь</a:t>
            </a:r>
            <a:r>
              <a:rPr lang="ru-RU" sz="2000" b="1" dirty="0" smtClean="0"/>
              <a:t>» (2003 г.).</a:t>
            </a:r>
            <a:endParaRPr lang="ru-RU" sz="2000" b="1" dirty="0"/>
          </a:p>
        </p:txBody>
      </p:sp>
      <p:pic>
        <p:nvPicPr>
          <p:cNvPr id="7170" name="Picture 2" descr="https://i.mycdn.me/i?r=AyH4iRPQ2q0otWIFepML2LxRcGi_CXOPtLiTmdzchIi6QA&amp;dpr=2&amp;fn=w_548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/>
          <a:srcRect l="17343" r="17343"/>
          <a:stretch>
            <a:fillRect/>
          </a:stretch>
        </p:blipFill>
        <p:spPr bwMode="auto">
          <a:xfrm>
            <a:off x="260537" y="215153"/>
            <a:ext cx="5553075" cy="5715000"/>
          </a:xfrm>
          <a:prstGeom prst="rect">
            <a:avLst/>
          </a:prstGeom>
          <a:noFill/>
        </p:spPr>
      </p:pic>
      <p:pic>
        <p:nvPicPr>
          <p:cNvPr id="7176" name="Picture 8" descr="https://i.ytimg.com/vi/MNzdjHaJ9Ek/maxresdefault.jpg"/>
          <p:cNvPicPr>
            <a:picLocks noChangeAspect="1" noChangeArrowheads="1"/>
          </p:cNvPicPr>
          <p:nvPr/>
        </p:nvPicPr>
        <p:blipFill>
          <a:blip r:embed="rId4"/>
          <a:srcRect l="30111" t="2549" r="29301"/>
          <a:stretch>
            <a:fillRect/>
          </a:stretch>
        </p:blipFill>
        <p:spPr bwMode="auto">
          <a:xfrm>
            <a:off x="4104645" y="3886199"/>
            <a:ext cx="1991355" cy="26894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2881923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map.lugansk.ua/files/gallery/871/krasnodon_gallery_871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/>
          <a:srcRect t="2451" b="2451"/>
          <a:stretch>
            <a:fillRect/>
          </a:stretch>
        </p:blipFill>
        <p:spPr bwMode="auto">
          <a:xfrm>
            <a:off x="6783388" y="0"/>
            <a:ext cx="5408612" cy="6858000"/>
          </a:xfrm>
          <a:prstGeom prst="rect">
            <a:avLst/>
          </a:prstGeom>
          <a:noFill/>
        </p:spPr>
      </p:pic>
      <p:pic>
        <p:nvPicPr>
          <p:cNvPr id="5124" name="Picture 4" descr="https://avatars.mds.yandex.net/i?id=6eab0bb4896506edfdc5cd2b29b22444-5238116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5429" y="409960"/>
            <a:ext cx="4721325" cy="6300019"/>
          </a:xfrm>
          <a:prstGeom prst="rect">
            <a:avLst/>
          </a:prstGeom>
          <a:noFill/>
        </p:spPr>
      </p:pic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xmlns="" id="{3E408D6E-B51C-CD4F-AC1A-15EC32AAB74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-12526" y="792275"/>
            <a:ext cx="6070050" cy="5034908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ru-RU" sz="2000" b="1" dirty="0" err="1" smtClean="0"/>
              <a:t>Шпырко</a:t>
            </a:r>
            <a:r>
              <a:rPr lang="ru-RU" sz="2000" b="1" dirty="0" smtClean="0"/>
              <a:t> Ю.П. принимал активное участие в художественном оформлении г. Краснодона и </a:t>
            </a:r>
            <a:r>
              <a:rPr lang="ru-RU" sz="2000" b="1" dirty="0" err="1" smtClean="0"/>
              <a:t>Краснодонского</a:t>
            </a:r>
            <a:r>
              <a:rPr lang="ru-RU" sz="2000" b="1" dirty="0" smtClean="0"/>
              <a:t> района: 12 въездных знаков и установок, 7 памятных знаков «Твои ордена, Краснодон», «Погибшим шахтёрам», «Чернобыльцам», «90 лет Краснодону», «Афганцам», «Шахтёрская слава», «Победа» на Аллее защитников Родины. 50 мемориальных досок, созданных по эскизам художника, украшают города и посёлки района. </a:t>
            </a:r>
            <a:endParaRPr lang="ru-RU" sz="2000" b="1" dirty="0"/>
          </a:p>
        </p:txBody>
      </p:sp>
      <p:pic>
        <p:nvPicPr>
          <p:cNvPr id="5126" name="Picture 6" descr="https://mintrudlnr.su/uploads/posts/2021-04/1619444717_1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95830" y="359283"/>
            <a:ext cx="3588144" cy="6350696"/>
          </a:xfrm>
          <a:prstGeom prst="rect">
            <a:avLst/>
          </a:prstGeom>
          <a:noFill/>
        </p:spPr>
      </p:pic>
      <p:pic>
        <p:nvPicPr>
          <p:cNvPr id="5127" name="Picture 7" descr="C:\Users\nadya\OneDrive\Рабочий стол\Новая папка\i (2).jpg"/>
          <p:cNvPicPr>
            <a:picLocks noChangeAspect="1" noChangeArrowheads="1"/>
          </p:cNvPicPr>
          <p:nvPr/>
        </p:nvPicPr>
        <p:blipFill>
          <a:blip r:embed="rId6"/>
          <a:srcRect l="20805" t="18099" r="58659" b="33965"/>
          <a:stretch>
            <a:fillRect/>
          </a:stretch>
        </p:blipFill>
        <p:spPr bwMode="auto">
          <a:xfrm>
            <a:off x="7481934" y="808488"/>
            <a:ext cx="4191000" cy="5502964"/>
          </a:xfrm>
          <a:prstGeom prst="rect">
            <a:avLst/>
          </a:prstGeom>
          <a:noFill/>
        </p:spPr>
      </p:pic>
      <p:pic>
        <p:nvPicPr>
          <p:cNvPr id="5129" name="Picture 9" descr="https://avatars.mds.yandex.net/get-altay/1335362/2a0000016572785ca5c649abb1381320c493/XX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95830" y="648041"/>
            <a:ext cx="3753658" cy="5823857"/>
          </a:xfrm>
          <a:prstGeom prst="rect">
            <a:avLst/>
          </a:prstGeom>
          <a:noFill/>
        </p:spPr>
      </p:pic>
      <p:pic>
        <p:nvPicPr>
          <p:cNvPr id="5133" name="Picture 13" descr="http://map.lugansk.ua/files/gallery/13779/krasnodon_gallery_1377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99672" y="1804701"/>
            <a:ext cx="5992328" cy="3145972"/>
          </a:xfrm>
          <a:prstGeom prst="rect">
            <a:avLst/>
          </a:prstGeom>
          <a:noFill/>
        </p:spPr>
      </p:pic>
      <p:pic>
        <p:nvPicPr>
          <p:cNvPr id="5135" name="Picture 15" descr="https://pp.userapi.com/oe491RgTfiKeQ5wz4mS2EvOli1qMeGBvU66LwQ/qD5jYcWgux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79245" y="1509673"/>
            <a:ext cx="5612755" cy="37337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8843027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b17.ru/foto/uploaded/upl_1538141212_608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"/>
            <a:ext cx="12192000" cy="682752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3412" y="30480"/>
            <a:ext cx="1147384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Его творческому наследию принадлежит оформление интерьеров и территорий предприятий и учебных заведений не только в Краснодоне, но и в Луганске, Харькове, Ростове-на-Дону, Оренбурге и других городах бывшего Советского Союза.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9435565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79956" y="1205723"/>
            <a:ext cx="1146966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Он считал ее своим детищем и главным достижением на профессиональном пути. В настоящее время эта школа, которую он возглавлял с 1993 г. по 2014 г.,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одна из лучших художественных школ Луганской Народной Республики, на её базе проводятся городские и республиканские мероприятия разного уровня.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956" y="325677"/>
            <a:ext cx="112943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Шпырко</a:t>
            </a:r>
            <a:r>
              <a:rPr lang="ru-RU" sz="2400" b="1" dirty="0" smtClean="0">
                <a:solidFill>
                  <a:srgbClr val="00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Юрий Петрович </a:t>
            </a:r>
            <a:r>
              <a:rPr lang="ru-RU" sz="2400" b="1" dirty="0" smtClean="0">
                <a:solidFill>
                  <a:srgbClr val="00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 smtClean="0">
                <a:solidFill>
                  <a:srgbClr val="00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один из инициаторов создания и организаторов </a:t>
            </a:r>
            <a:r>
              <a:rPr lang="ru-RU" sz="2400" b="1" dirty="0" err="1" smtClean="0">
                <a:solidFill>
                  <a:srgbClr val="00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Краснодонской</a:t>
            </a:r>
            <a:r>
              <a:rPr lang="ru-RU" sz="2400" b="1" dirty="0" smtClean="0">
                <a:solidFill>
                  <a:srgbClr val="00000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художественной школы. </a:t>
            </a:r>
            <a:endParaRPr lang="ru-RU" sz="2400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/>
          <a:srcRect b="6216"/>
          <a:stretch>
            <a:fillRect/>
          </a:stretch>
        </p:blipFill>
        <p:spPr bwMode="auto">
          <a:xfrm>
            <a:off x="0" y="3807912"/>
            <a:ext cx="12191999" cy="329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https://sun9-22.userapi.com/impf/c624625/v624625692/4b9aa/8d4HO13-YvY.jpg?size=1280x960&amp;quality=96&amp;sign=3d1927de6a20a1b0dfaceec5c36f7ee9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994" y="2211779"/>
            <a:ext cx="5614878" cy="4211159"/>
          </a:xfrm>
          <a:prstGeom prst="rect">
            <a:avLst/>
          </a:prstGeom>
          <a:noFill/>
        </p:spPr>
      </p:pic>
      <p:pic>
        <p:nvPicPr>
          <p:cNvPr id="3075" name="Picture 3" descr="https://sun9-34.userapi.com/impf/c623316/v623316692/450cc/fc3csd9buao.jpg?size=604x403&amp;quality=96&amp;sign=5a3cb8003540582982f4e2f344f59e86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1436" y="1988589"/>
            <a:ext cx="7490564" cy="4997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8647429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9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https://i.mycdn.me/i?r=AyH4iRPQ2q0otWIFepML2LxRD9N4HN_4faHiV7t85bfyog&amp;dpr=2&amp;fn=w_61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/>
          <a:srcRect l="13355" r="13355"/>
          <a:stretch>
            <a:fillRect/>
          </a:stretch>
        </p:blipFill>
        <p:spPr bwMode="auto">
          <a:xfrm>
            <a:off x="337443" y="541962"/>
            <a:ext cx="5405812" cy="5715000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897367" y="190850"/>
            <a:ext cx="607202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Times New Roman" pitchFamily="18" charset="0"/>
                <a:cs typeface="Times New Roman" pitchFamily="18" charset="0"/>
              </a:rPr>
              <a:t>Шпырко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Times New Roman" pitchFamily="18" charset="0"/>
                <a:cs typeface="Times New Roman" pitchFamily="18" charset="0"/>
              </a:rPr>
              <a:t> Юрий Петрович был постоянным участником и победителем различных фестивалей и конкурсов.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Times New Roman" pitchFamily="18" charset="0"/>
                <a:cs typeface="Times New Roman" pitchFamily="18" charset="0"/>
              </a:rPr>
              <a:t>В 1999 и 2001 годах он стал лауреатом I и II Всеукраинского смотра народного творчества.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Times New Roman" pitchFamily="18" charset="0"/>
                <a:cs typeface="Times New Roman" pitchFamily="18" charset="0"/>
              </a:rPr>
              <a:t>В 2000 году состоялась его персональная художественная выставка. Были представлены: живопись, графика, декоративно-прикладное искусство, изумительная серия напольных ваз, которые создала природа и довела до совершенства рука художника.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 charset="0"/>
                <a:ea typeface="Times New Roman" pitchFamily="18" charset="0"/>
                <a:cs typeface="Times New Roman" pitchFamily="18" charset="0"/>
              </a:rPr>
              <a:t>В 2001 году прошла украинско-китайская выставка, и в этом же году художественные работы Юрия Петровича были приобретены в частную коллекцию города Бирмингем (США). Сегодня его произведения хранятся в частных коллекциях Украины, России и Болгарии.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81923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latin typeface="+mj-lt"/>
              </a:rPr>
              <a:t>В 1999 г. </a:t>
            </a:r>
            <a:r>
              <a:rPr lang="ru-RU" sz="2800" b="1" dirty="0" err="1" smtClean="0">
                <a:latin typeface="+mj-lt"/>
              </a:rPr>
              <a:t>Шпырко</a:t>
            </a:r>
            <a:r>
              <a:rPr lang="ru-RU" sz="2800" b="1" dirty="0" smtClean="0">
                <a:latin typeface="+mj-lt"/>
              </a:rPr>
              <a:t> Ю.П. было присвоено звание </a:t>
            </a:r>
          </a:p>
          <a:p>
            <a:pPr algn="ctr">
              <a:buNone/>
            </a:pPr>
            <a:r>
              <a:rPr lang="ru-RU" sz="2800" b="1" dirty="0" smtClean="0">
                <a:latin typeface="+mj-lt"/>
              </a:rPr>
              <a:t>«Народный художник </a:t>
            </a:r>
            <a:r>
              <a:rPr lang="ru-RU" sz="2800" b="1" dirty="0" err="1" smtClean="0">
                <a:latin typeface="+mj-lt"/>
              </a:rPr>
              <a:t>Луганщины</a:t>
            </a:r>
            <a:r>
              <a:rPr lang="ru-RU" sz="2800" b="1" dirty="0" smtClean="0">
                <a:latin typeface="+mj-lt"/>
              </a:rPr>
              <a:t>»</a:t>
            </a:r>
          </a:p>
          <a:p>
            <a:pPr algn="ctr">
              <a:buNone/>
            </a:pPr>
            <a:r>
              <a:rPr lang="ru-RU" sz="2800" b="1" dirty="0" smtClean="0">
                <a:latin typeface="+mj-lt"/>
              </a:rPr>
              <a:t> В 2005 г. – «Почётный гражданин г. Краснодона», </a:t>
            </a:r>
          </a:p>
          <a:p>
            <a:pPr algn="ctr">
              <a:buNone/>
            </a:pPr>
            <a:r>
              <a:rPr lang="ru-RU" sz="2800" b="1" dirty="0" smtClean="0">
                <a:latin typeface="+mj-lt"/>
              </a:rPr>
              <a:t>В 2007 г. – «Народный мастер </a:t>
            </a:r>
            <a:r>
              <a:rPr lang="ru-RU" sz="2800" b="1" dirty="0" err="1" smtClean="0">
                <a:latin typeface="+mj-lt"/>
              </a:rPr>
              <a:t>Луганщины</a:t>
            </a:r>
            <a:r>
              <a:rPr lang="ru-RU" sz="2800" b="1" dirty="0" smtClean="0">
                <a:latin typeface="+mj-lt"/>
              </a:rPr>
              <a:t>»</a:t>
            </a:r>
          </a:p>
          <a:p>
            <a:pPr algn="ctr">
              <a:buNone/>
            </a:pPr>
            <a:r>
              <a:rPr lang="ru-RU" sz="2800" b="1" dirty="0" smtClean="0">
                <a:latin typeface="+mj-lt"/>
              </a:rPr>
              <a:t> В 2008 г. – </a:t>
            </a:r>
            <a:r>
              <a:rPr lang="ru-RU" sz="2800" b="1" u="sng" dirty="0" smtClean="0">
                <a:latin typeface="+mj-lt"/>
              </a:rPr>
              <a:t>«Человек года города Краснодона» с занесением на городскую Доску почёта. </a:t>
            </a:r>
          </a:p>
          <a:p>
            <a:pPr algn="ctr">
              <a:buNone/>
            </a:pPr>
            <a:r>
              <a:rPr lang="ru-RU" sz="2800" b="1" dirty="0" smtClean="0">
                <a:latin typeface="+mj-lt"/>
              </a:rPr>
              <a:t>В 2005 г. мужчина был </a:t>
            </a:r>
            <a:r>
              <a:rPr lang="ru-RU" sz="2800" b="1" u="sng" dirty="0" smtClean="0">
                <a:latin typeface="+mj-lt"/>
              </a:rPr>
              <a:t>награждён знаком отличия Луганского областного совета «Золотой Аист».</a:t>
            </a:r>
          </a:p>
          <a:p>
            <a:endParaRPr lang="ru-RU" dirty="0"/>
          </a:p>
        </p:txBody>
      </p:sp>
      <p:pic>
        <p:nvPicPr>
          <p:cNvPr id="25602" name="Picture 2" descr="https://trophees-gravures.com/wp-content/uploads/2013/11/SSR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763" y="778356"/>
            <a:ext cx="1958690" cy="1958690"/>
          </a:xfrm>
          <a:prstGeom prst="rect">
            <a:avLst/>
          </a:prstGeom>
          <a:noFill/>
        </p:spPr>
      </p:pic>
      <p:pic>
        <p:nvPicPr>
          <p:cNvPr id="25604" name="Picture 4" descr="https://recognitionpgh.com/wp-content/uploads/2016/03/ms3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25185" y="5598283"/>
            <a:ext cx="1060012" cy="115736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34306921_win32">
  <a:themeElements>
    <a:clrScheme name="Japan 2">
      <a:dk1>
        <a:srgbClr val="231B23"/>
      </a:dk1>
      <a:lt1>
        <a:srgbClr val="FCF5E5"/>
      </a:lt1>
      <a:dk2>
        <a:srgbClr val="231B23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31B23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2" id="{5D9CFDCE-107C-4BA4-BAF5-1A16F67739C2}" vid="{98006FC8-790D-4EF4-A18C-2AD650A2781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tf34306921_win32</Template>
  <TotalTime>0</TotalTime>
  <Words>760</Words>
  <Application>Microsoft Office PowerPoint</Application>
  <PresentationFormat>Произвольный</PresentationFormat>
  <Paragraphs>51</Paragraphs>
  <Slides>16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tf34306921_win32</vt:lpstr>
      <vt:lpstr>«Чтобы создать шедевр, нужно перемешать палитру красок с огнём души»                     Ю.П. Шпырко</vt:lpstr>
      <vt:lpstr>  Город Краснодон стал Родиной для многих достойных и выдающихся людей, которые своей деятельностью внесли те самые кардинальные изменения в историю.   Одним из них является Юрий Петрович Шпырко – народный художник Луганщины, главный художник и Почётный гражданин города Краснодона </vt:lpstr>
      <vt:lpstr>Шпырко Юрий Петрович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А это автор еще с одним своим шедевром. Лицо старика. 10 тысяч гвоздей. Столько гвоздей... дерево не выдерживает... несколько раз трескалось - приходилось сшивать по-новой. </vt:lpstr>
      <vt:lpstr>Слайд 14</vt:lpstr>
      <vt:lpstr>Слайд 15</vt:lpstr>
      <vt:lpstr>Слайд 16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2022-10-13T16:41:50Z</dcterms:created>
  <dcterms:modified xsi:type="dcterms:W3CDTF">2022-10-14T08:28:19Z</dcterms:modified>
</cp:coreProperties>
</file>