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2" r:id="rId5"/>
    <p:sldId id="263" r:id="rId6"/>
    <p:sldId id="260" r:id="rId7"/>
    <p:sldId id="266" r:id="rId8"/>
    <p:sldId id="265" r:id="rId9"/>
    <p:sldId id="267" r:id="rId10"/>
    <p:sldId id="268" r:id="rId11"/>
    <p:sldId id="264" r:id="rId12"/>
    <p:sldId id="269" r:id="rId13"/>
    <p:sldId id="270" r:id="rId14"/>
    <p:sldId id="257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900igr.net/datai/informatika/KuMir/0001-001-KuMi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14810" y="1357299"/>
            <a:ext cx="4500594" cy="2243152"/>
          </a:xfrm>
        </p:spPr>
        <p:txBody>
          <a:bodyPr>
            <a:normAutofit/>
          </a:bodyPr>
          <a:lstStyle/>
          <a:p>
            <a:r>
              <a:rPr lang="ru-RU" dirty="0" smtClean="0"/>
              <a:t>КОНФЛИКТЫ. ПУТИ РАЗРЕШЕНИЯ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57884" y="5286388"/>
            <a:ext cx="2428892" cy="781040"/>
          </a:xfrm>
        </p:spPr>
        <p:txBody>
          <a:bodyPr>
            <a:normAutofit fontScale="400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Составитель: Мэркэуцану Мария Витальевна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Педагог-психолог МБОУ СШ1 г. Советская Гавань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124" name="AutoShape 4" descr="https://st.depositphotos.com/1654249/1262/i/950/depositphotos_12629883-stock-photo-3d-businessmen-shaking-hands-ove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6" name="AutoShape 6" descr="https://st.depositphotos.com/1654249/1262/i/950/depositphotos_12629883-stock-photo-3d-businessmen-shaking-hands-ove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8" name="AutoShape 8" descr="https://st.depositphotos.com/1654249/1262/i/950/depositphotos_12629883-stock-photo-3d-businessmen-shaking-hands-ove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30" name="AutoShape 10" descr="https://st.depositphotos.com/1654249/1262/i/950/depositphotos_12629883-stock-photo-3d-businessmen-shaking-hands-ove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32" name="Picture 12" descr="http://leadershipadvantedge.com/wp-content/uploads/2017/07/fightingoverhelm800clr6419-504x63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57166"/>
            <a:ext cx="4800600" cy="6048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datai/informatika/KuMir/0001-001-KuMi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Конфликты бывают:</a:t>
            </a:r>
            <a:r>
              <a:rPr lang="ru-RU" dirty="0" smtClean="0">
                <a:solidFill>
                  <a:srgbClr val="FF0000"/>
                </a:solidFill>
              </a:rPr>
              <a:t> 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межличностные</a:t>
            </a:r>
          </a:p>
          <a:p>
            <a:pPr lvl="0"/>
            <a:r>
              <a:rPr lang="ru-RU" dirty="0" smtClean="0"/>
              <a:t>между личностью и группой</a:t>
            </a:r>
          </a:p>
          <a:p>
            <a:pPr lvl="0"/>
            <a:r>
              <a:rPr lang="ru-RU" dirty="0" smtClean="0"/>
              <a:t>внутри группы</a:t>
            </a:r>
          </a:p>
          <a:p>
            <a:pPr lvl="0"/>
            <a:r>
              <a:rPr lang="ru-RU" dirty="0" smtClean="0"/>
              <a:t>межнациональные</a:t>
            </a:r>
          </a:p>
          <a:p>
            <a:pPr lvl="0"/>
            <a:r>
              <a:rPr lang="ru-RU" dirty="0" smtClean="0"/>
              <a:t>межгосударственные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datai/informatika/KuMir/0001-001-KuMi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Стадии конфликта: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dirty="0" smtClean="0"/>
              <a:t>Рост напряженности в отношениях</a:t>
            </a:r>
          </a:p>
          <a:p>
            <a:pPr lvl="0"/>
            <a:r>
              <a:rPr lang="ru-RU" dirty="0" smtClean="0"/>
              <a:t>Открытое противоборство</a:t>
            </a:r>
          </a:p>
          <a:p>
            <a:pPr lvl="0"/>
            <a:r>
              <a:rPr lang="ru-RU" dirty="0" smtClean="0"/>
              <a:t>Решение конфликта</a:t>
            </a:r>
          </a:p>
          <a:p>
            <a:pPr lvl="0"/>
            <a:r>
              <a:rPr lang="ru-RU" dirty="0" smtClean="0"/>
              <a:t>Завершение открытого противоборства</a:t>
            </a:r>
          </a:p>
          <a:p>
            <a:pPr lvl="0"/>
            <a:r>
              <a:rPr lang="ru-RU" dirty="0" smtClean="0"/>
              <a:t>Нас сегодня больше интересуют межличностные конфликты.</a:t>
            </a:r>
          </a:p>
          <a:p>
            <a:pPr lvl="0"/>
            <a:r>
              <a:rPr lang="ru-RU" dirty="0" smtClean="0"/>
              <a:t>Они могут протекать в форме:</a:t>
            </a:r>
          </a:p>
          <a:p>
            <a:pPr lvl="1"/>
            <a:r>
              <a:rPr lang="ru-RU" b="1" dirty="0" smtClean="0"/>
              <a:t>соперничества </a:t>
            </a:r>
            <a:r>
              <a:rPr lang="ru-RU" dirty="0" smtClean="0"/>
              <a:t>- старание к доминированию</a:t>
            </a:r>
          </a:p>
          <a:p>
            <a:pPr lvl="1"/>
            <a:r>
              <a:rPr lang="ru-RU" b="1" dirty="0" smtClean="0"/>
              <a:t>спора</a:t>
            </a:r>
            <a:r>
              <a:rPr lang="ru-RU" dirty="0" smtClean="0"/>
              <a:t> - расхождений по поводу нахождения наилучшего варианта решения общих проблем</a:t>
            </a:r>
          </a:p>
          <a:p>
            <a:pPr lvl="1"/>
            <a:r>
              <a:rPr lang="ru-RU" b="1" dirty="0" smtClean="0"/>
              <a:t>дискуссии </a:t>
            </a:r>
            <a:r>
              <a:rPr lang="ru-RU" dirty="0" smtClean="0"/>
              <a:t>- обсуждение спорного вопроса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datai/informatika/KuMir/0001-001-KuMi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Различают две стороны конфликта: конструктивные и деструктивные.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u="sng" dirty="0" smtClean="0"/>
              <a:t>Конструктивные конфликты:</a:t>
            </a:r>
            <a:endParaRPr lang="ru-RU" dirty="0" smtClean="0"/>
          </a:p>
          <a:p>
            <a:pPr marL="0" lvl="0" indent="0">
              <a:buNone/>
            </a:pPr>
            <a:r>
              <a:rPr lang="ru-RU" dirty="0" smtClean="0"/>
              <a:t>Конфликт вскрывает “слабое звено” в организации, во взаимоотношениях (диагностическая функция конфликта);</a:t>
            </a:r>
          </a:p>
          <a:p>
            <a:pPr marL="0" lvl="0" indent="0">
              <a:buNone/>
            </a:pPr>
            <a:r>
              <a:rPr lang="ru-RU" dirty="0" smtClean="0"/>
              <a:t>-даёт возможность увидеть скрытые отношения;</a:t>
            </a:r>
          </a:p>
          <a:p>
            <a:pPr marL="0" lvl="0" indent="0">
              <a:buNone/>
            </a:pPr>
            <a:r>
              <a:rPr lang="ru-RU" dirty="0" smtClean="0"/>
              <a:t>-даёт возможность выплеснуть отрицательные эмоции, снять напряжение;</a:t>
            </a:r>
          </a:p>
          <a:p>
            <a:pPr marL="0" lvl="0" indent="0">
              <a:buNone/>
            </a:pPr>
            <a:r>
              <a:rPr lang="ru-RU" dirty="0" smtClean="0"/>
              <a:t>- это толчок к пересмотру, развитию своих взглядов на привычное;</a:t>
            </a:r>
          </a:p>
          <a:p>
            <a:pPr marL="0" lvl="0" indent="0">
              <a:buNone/>
            </a:pPr>
            <a:r>
              <a:rPr lang="ru-RU" dirty="0" smtClean="0"/>
              <a:t>- необходимость разрешения конфликта обуславливает развитие организации;</a:t>
            </a:r>
          </a:p>
          <a:p>
            <a:pPr marL="0" lvl="0" indent="0">
              <a:buNone/>
            </a:pPr>
            <a:r>
              <a:rPr lang="ru-RU" dirty="0" smtClean="0"/>
              <a:t>Конфликт способствует сплочению коллектива при противоборстве с внешним врагом.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datai/informatika/KuMir/0001-001-KuMi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rgbClr val="C00000"/>
                </a:solidFill>
              </a:rPr>
              <a:t>Деконструктивные</a:t>
            </a:r>
            <a:r>
              <a:rPr lang="ru-RU" b="1" dirty="0" smtClean="0">
                <a:solidFill>
                  <a:srgbClr val="C00000"/>
                </a:solidFill>
              </a:rPr>
              <a:t> конфликты: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lvl="0" indent="0">
              <a:buNone/>
            </a:pPr>
            <a:r>
              <a:rPr lang="ru-RU" dirty="0" smtClean="0"/>
              <a:t>Отрицательные эмоциональные переживания, которые могут привести к различным заболеваниям;</a:t>
            </a:r>
          </a:p>
          <a:p>
            <a:pPr marL="0" lvl="0" indent="0">
              <a:buNone/>
            </a:pPr>
            <a:r>
              <a:rPr lang="ru-RU" dirty="0" smtClean="0"/>
              <a:t>Нарушение деловых и личных отношений между людьми, снижение дисциплины. В целом ухудшается социально- психологический климат;</a:t>
            </a:r>
          </a:p>
          <a:p>
            <a:pPr marL="0" lvl="0" indent="0">
              <a:buNone/>
            </a:pPr>
            <a:r>
              <a:rPr lang="ru-RU" dirty="0" smtClean="0"/>
              <a:t>Ухудшение качества работы. Сложное восстановление деловых отношений;</a:t>
            </a:r>
          </a:p>
          <a:p>
            <a:pPr marL="0" lvl="0" indent="0">
              <a:buNone/>
            </a:pPr>
            <a:r>
              <a:rPr lang="ru-RU" dirty="0" smtClean="0"/>
              <a:t>Представление о победителях или побежденных как о врагах;</a:t>
            </a:r>
          </a:p>
          <a:p>
            <a:pPr marL="0" lvl="0" indent="0">
              <a:buNone/>
            </a:pPr>
            <a:r>
              <a:rPr lang="ru-RU" dirty="0" smtClean="0"/>
              <a:t>Временные потери. На одну минуту конфликта приходится 12 минут </a:t>
            </a:r>
            <a:r>
              <a:rPr lang="ru-RU" dirty="0" err="1" smtClean="0"/>
              <a:t>послеконфликтных</a:t>
            </a:r>
            <a:r>
              <a:rPr lang="ru-RU" dirty="0" smtClean="0"/>
              <a:t> переживаний.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datai/informatika/KuMir/0001-001-KuMi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Правила поведения в конфликтной ситуации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1"/>
            <a:r>
              <a:rPr lang="ru-RU" dirty="0" smtClean="0"/>
              <a:t>Если возник спор, обсуждайте только его предмет, не переходя на личности.</a:t>
            </a:r>
          </a:p>
          <a:p>
            <a:pPr lvl="1"/>
            <a:r>
              <a:rPr lang="ru-RU" dirty="0" smtClean="0"/>
              <a:t>У каждого человека может быть свое личное мнение. Уважайте мнение партнера. Выслушайте его до конца, не перебивая, быть может, оно в чем-то совпадает с вашим.</a:t>
            </a:r>
          </a:p>
          <a:p>
            <a:pPr lvl="1"/>
            <a:r>
              <a:rPr lang="ru-RU" dirty="0" smtClean="0"/>
              <a:t>Улыбка и доброжелательность – лучшие помощники в решении самых спорных вопросов.</a:t>
            </a:r>
          </a:p>
          <a:p>
            <a:pPr lvl="1"/>
            <a:r>
              <a:rPr lang="ru-RU" dirty="0" smtClean="0"/>
              <a:t>Сохраняйте «свое» лицо. Гнев, злоба и крик явно его «испортят».</a:t>
            </a:r>
          </a:p>
          <a:p>
            <a:pPr lvl="1"/>
            <a:r>
              <a:rPr lang="ru-RU" dirty="0" smtClean="0"/>
              <a:t>Проявляйте чувство юмора – хорошая и уместная шутка может «разрядить» обстановку и помочь в решении даже самых напряженных вопросов.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datai/informatika/KuMir/0001-001-KuMi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Г.В.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Резапкина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Уроки самоопределения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(система классных часов для учащихся 5-9 классов)</a:t>
            </a:r>
          </a:p>
          <a:p>
            <a:r>
              <a:rPr lang="ru-RU" smtClean="0"/>
              <a:t>интернет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datai/informatika/KuMir/0001-001-KuMi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8684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1714488"/>
            <a:ext cx="7443782" cy="1143000"/>
          </a:xfrm>
        </p:spPr>
        <p:txBody>
          <a:bodyPr>
            <a:normAutofit fontScale="90000"/>
          </a:bodyPr>
          <a:lstStyle/>
          <a:p>
            <a:pPr algn="r"/>
            <a:r>
              <a:rPr lang="ru-RU" i="1" dirty="0" smtClean="0"/>
              <a:t>Конфликты - это норма жизни.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Если в вашей жизни нет конфликтов,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проверьте, есть ли у вас пульс </a:t>
            </a:r>
            <a:r>
              <a:rPr lang="ru-RU" i="1" dirty="0" err="1" smtClean="0"/>
              <a:t>Ч.Ликсон</a:t>
            </a:r>
            <a:r>
              <a:rPr lang="ru-RU" i="1" dirty="0" smtClean="0"/>
              <a:t>.</a:t>
            </a:r>
            <a:br>
              <a:rPr lang="ru-RU" i="1" dirty="0" smtClean="0"/>
            </a:br>
            <a:endParaRPr lang="ru-RU" dirty="0"/>
          </a:p>
        </p:txBody>
      </p:sp>
      <p:sp>
        <p:nvSpPr>
          <p:cNvPr id="3074" name="AutoShape 2" descr="https://images.freeimages.com/images/premium/previews/2688/26887712-red-and-white-people-arm-wrestlin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5" name="Picture 3" descr="C:\Documents and Settings\User\Рабочий стол\239422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3145153"/>
            <a:ext cx="4214842" cy="3147082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6929454" y="4572008"/>
            <a:ext cx="1757346" cy="1554155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datai/informatika/KuMir/0001-001-KuMi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71546"/>
            <a:ext cx="4686304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Приспособление -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3000372"/>
            <a:ext cx="7901014" cy="328614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      принесение в жертву собственных интересов ради интересов другого. </a:t>
            </a:r>
          </a:p>
          <a:p>
            <a:pPr>
              <a:buNone/>
            </a:pPr>
            <a:r>
              <a:rPr lang="ru-RU" dirty="0" smtClean="0"/>
              <a:t>           Эта стратегия уместна, когда ради сохранения отношений человек готов жертвовать своей выгодой. </a:t>
            </a:r>
          </a:p>
          <a:p>
            <a:pPr>
              <a:buNone/>
            </a:pPr>
            <a:r>
              <a:rPr lang="ru-RU" dirty="0" smtClean="0"/>
              <a:t>           В этом случае сторона, идущая на уступки, проигрывает другой стороне. </a:t>
            </a:r>
          </a:p>
          <a:p>
            <a:pPr>
              <a:buNone/>
            </a:pPr>
            <a:r>
              <a:rPr lang="ru-RU" dirty="0" smtClean="0"/>
              <a:t>           Сохранение истинных партнерских отношений в этом случае проблематично. </a:t>
            </a:r>
          </a:p>
          <a:p>
            <a:pPr>
              <a:buNone/>
            </a:pPr>
            <a:r>
              <a:rPr lang="ru-RU" dirty="0" smtClean="0"/>
              <a:t>           Эта стратегия характеризует мирного, уступчивого человека.</a:t>
            </a:r>
            <a:endParaRPr lang="ru-RU" dirty="0"/>
          </a:p>
        </p:txBody>
      </p:sp>
      <p:sp>
        <p:nvSpPr>
          <p:cNvPr id="2050" name="AutoShape 2" descr="https://natroix.ru/wp-content/uploads/2017/07/sotru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https://st.depositphotos.com/1654249/1263/i/380/depositphotos_12630133-stock-photo-3d-talking-concept-over-whit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4" name="AutoShape 6" descr="https://st.depositphotos.com/1654249/1263/i/380/depositphotos_12630133-stock-photo-3d-talking-concept-over-whit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6" name="AutoShape 8" descr="https://st.depositphotos.com/1654249/1263/i/380/depositphotos_12630133-stock-photo-3d-talking-concept-over-whit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8" name="Picture 10" descr="https://nefedova-en-mouasoh.edumsko.ru/uploads/3000/7247/persona/folders/Motivaciya-lichnosti.jpg?14768201154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285728"/>
            <a:ext cx="2643206" cy="2643206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datai/informatika/KuMir/0001-001-KuMi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071546"/>
            <a:ext cx="3900486" cy="1939916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Избегание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или уход 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876"/>
            <a:ext cx="8229600" cy="285752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уклонение от принятия решений. </a:t>
            </a:r>
          </a:p>
          <a:p>
            <a:pPr>
              <a:buNone/>
            </a:pPr>
            <a:r>
              <a:rPr lang="ru-RU" dirty="0" smtClean="0"/>
              <a:t>    Эта стратегия используется, когда цена вопроса не велика или нужна пауза для принятия решения. Хотя при этом сохраняются отношения, ни одна из сторон не получает преимущества, конфликт не разрешен, а только притушен. </a:t>
            </a:r>
          </a:p>
          <a:p>
            <a:pPr>
              <a:buNone/>
            </a:pPr>
            <a:r>
              <a:rPr lang="ru-RU" dirty="0" smtClean="0"/>
              <a:t>     Чаще всего стратегию «избегания» используют люди, неуверенные в себе.</a:t>
            </a:r>
            <a:endParaRPr lang="ru-RU" dirty="0"/>
          </a:p>
        </p:txBody>
      </p:sp>
      <p:pic>
        <p:nvPicPr>
          <p:cNvPr id="21506" name="Picture 2" descr="http://voinr.ru/voinr-ru/wp-content/uploads/2015/07/pismo2-1024x68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714356"/>
            <a:ext cx="3815239" cy="2544735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datai/informatika/KuMir/0001-001-KuMi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285860"/>
            <a:ext cx="4429156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Сотрудничество</a:t>
            </a:r>
            <a:r>
              <a:rPr lang="ru-RU" dirty="0" smtClean="0">
                <a:solidFill>
                  <a:srgbClr val="C00000"/>
                </a:solidFill>
              </a:rPr>
              <a:t>, 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или кооперация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214686"/>
            <a:ext cx="8229600" cy="314327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  поиск решения, устраивающего обе стороны. </a:t>
            </a:r>
          </a:p>
          <a:p>
            <a:pPr>
              <a:buNone/>
            </a:pPr>
            <a:r>
              <a:rPr lang="ru-RU" dirty="0" smtClean="0"/>
              <a:t>    Эта стратегия является </a:t>
            </a:r>
            <a:r>
              <a:rPr lang="ru-RU" dirty="0" smtClean="0">
                <a:solidFill>
                  <a:srgbClr val="C00000"/>
                </a:solidFill>
              </a:rPr>
              <a:t>самой эффективной</a:t>
            </a:r>
            <a:r>
              <a:rPr lang="ru-RU" dirty="0" smtClean="0"/>
              <a:t>, потому что в этом случае выигрывают обе стороны. </a:t>
            </a:r>
          </a:p>
          <a:p>
            <a:pPr>
              <a:buNone/>
            </a:pPr>
            <a:r>
              <a:rPr lang="ru-RU" dirty="0" smtClean="0"/>
              <a:t>    Этой стратегии обычно придерживаются сильные, зрелые, уверенные в себе люди.</a:t>
            </a:r>
          </a:p>
          <a:p>
            <a:pPr>
              <a:buNone/>
            </a:pPr>
            <a:r>
              <a:rPr lang="ru-RU" dirty="0" smtClean="0"/>
              <a:t>    Стратегия укрепляет отношения и дает взаимные выгоды.</a:t>
            </a:r>
            <a:endParaRPr lang="ru-RU" dirty="0"/>
          </a:p>
        </p:txBody>
      </p:sp>
      <p:sp>
        <p:nvSpPr>
          <p:cNvPr id="20482" name="AutoShape 2" descr="http://s2.thingpic.com/images/Jv/Hqb6Mh5ZHSBB2MPzonWfoq2R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4" name="AutoShape 4" descr="http://s2.thingpic.com/images/Jv/Hqb6Mh5ZHSBB2MPzonWfoq2R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86" name="Picture 6" descr="http://s-megashop.ru/sites/default/files/man-shaking-hands-0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357166"/>
            <a:ext cx="2809868" cy="28098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datai/informatika/KuMir/0001-001-KuMi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285860"/>
            <a:ext cx="4429156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Конкуренция</a:t>
            </a:r>
            <a:r>
              <a:rPr lang="ru-RU" dirty="0" smtClean="0">
                <a:solidFill>
                  <a:srgbClr val="C00000"/>
                </a:solidFill>
              </a:rPr>
              <a:t>, или соперничество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000372"/>
            <a:ext cx="8229600" cy="3625857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i="1" dirty="0" smtClean="0"/>
              <a:t>    </a:t>
            </a:r>
            <a:r>
              <a:rPr lang="ru-RU" dirty="0" smtClean="0"/>
              <a:t>Стремление добиться своего за счет другого. Эта стратегия оправдана в критических ситуациях, когда решаются жизненные вопросы, а также в том случае, если вас используют в своих интересах. </a:t>
            </a:r>
          </a:p>
          <a:p>
            <a:pPr>
              <a:buNone/>
            </a:pPr>
            <a:r>
              <a:rPr lang="ru-RU" dirty="0" smtClean="0"/>
              <a:t>    Выигрывает тот, кто сильней. </a:t>
            </a:r>
          </a:p>
          <a:p>
            <a:pPr>
              <a:buNone/>
            </a:pPr>
            <a:r>
              <a:rPr lang="ru-RU" dirty="0" smtClean="0"/>
              <a:t>     Цена победы – разрыв отношений, страдания проигравшего. </a:t>
            </a:r>
          </a:p>
          <a:p>
            <a:pPr>
              <a:buNone/>
            </a:pPr>
            <a:r>
              <a:rPr lang="ru-RU" dirty="0" smtClean="0"/>
              <a:t>     Чаще всего эту стратегию используют люди, уверенные в себе, агрессивные, амбициозные.</a:t>
            </a:r>
            <a:endParaRPr lang="ru-RU" dirty="0"/>
          </a:p>
        </p:txBody>
      </p:sp>
      <p:pic>
        <p:nvPicPr>
          <p:cNvPr id="5" name="Picture 4" descr="C:\Documents and Settings\User\Рабочий стол\depositphotos_5354395-stock-photo-two-boxers-during-the-boxin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62573" y="357166"/>
            <a:ext cx="3089054" cy="2726702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900igr.net/datai/informatika/KuMir/0001-001-KuMi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+mn-lt"/>
                <a:cs typeface="Times New Roman" pitchFamily="18" charset="0"/>
              </a:rPr>
              <a:t>“</a:t>
            </a:r>
            <a:r>
              <a:rPr lang="ru-RU" b="1" dirty="0" err="1" smtClean="0">
                <a:solidFill>
                  <a:srgbClr val="FF0000"/>
                </a:solidFill>
                <a:latin typeface="+mn-lt"/>
                <a:cs typeface="Times New Roman" pitchFamily="18" charset="0"/>
              </a:rPr>
              <a:t>Я-утверждение</a:t>
            </a:r>
            <a:r>
              <a:rPr lang="ru-RU" b="1" dirty="0" smtClean="0">
                <a:solidFill>
                  <a:srgbClr val="FF0000"/>
                </a:solidFill>
                <a:latin typeface="+mn-lt"/>
                <a:cs typeface="Times New Roman" pitchFamily="18" charset="0"/>
              </a:rPr>
              <a:t>”</a:t>
            </a:r>
            <a:br>
              <a:rPr lang="ru-RU" b="1" dirty="0" smtClean="0">
                <a:solidFill>
                  <a:srgbClr val="FF0000"/>
                </a:solidFill>
                <a:latin typeface="+mn-lt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+mn-lt"/>
                <a:cs typeface="Times New Roman" pitchFamily="18" charset="0"/>
              </a:rPr>
              <a:t>“</a:t>
            </a:r>
            <a:r>
              <a:rPr lang="ru-RU" b="1" dirty="0" err="1" smtClean="0">
                <a:solidFill>
                  <a:srgbClr val="FF0000"/>
                </a:solidFill>
                <a:latin typeface="+mn-lt"/>
                <a:cs typeface="Times New Roman" pitchFamily="18" charset="0"/>
              </a:rPr>
              <a:t>Ты-утверждение</a:t>
            </a:r>
            <a:r>
              <a:rPr lang="ru-RU" b="1" dirty="0" smtClean="0">
                <a:solidFill>
                  <a:srgbClr val="FF0000"/>
                </a:solidFill>
                <a:latin typeface="+mn-lt"/>
                <a:cs typeface="Times New Roman" pitchFamily="18" charset="0"/>
              </a:rPr>
              <a:t>”</a:t>
            </a:r>
            <a:endParaRPr lang="ru-RU" dirty="0">
              <a:solidFill>
                <a:srgbClr val="FF0000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>
                <a:cs typeface="Times New Roman" pitchFamily="18" charset="0"/>
              </a:rPr>
              <a:t>Есть два вида утверждений, которые можно использовать во время конфликтной ситуации.</a:t>
            </a:r>
            <a:r>
              <a:rPr lang="ru-RU" dirty="0" smtClean="0"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cs typeface="Times New Roman" pitchFamily="18" charset="0"/>
              </a:rPr>
              <a:t>Одним из наиболее эффективных средств выражения своих эмоций, есть понимания своих чувств и способность об этом сказать своему сопернику. </a:t>
            </a:r>
          </a:p>
          <a:p>
            <a:r>
              <a:rPr lang="ru-RU" b="1" dirty="0" smtClean="0">
                <a:cs typeface="Times New Roman" pitchFamily="18" charset="0"/>
              </a:rPr>
              <a:t>Такой способ называется “</a:t>
            </a:r>
            <a:r>
              <a:rPr lang="ru-RU" b="1" dirty="0" err="1" smtClean="0">
                <a:cs typeface="Times New Roman" pitchFamily="18" charset="0"/>
              </a:rPr>
              <a:t>Я-утверждение</a:t>
            </a:r>
            <a:r>
              <a:rPr lang="ru-RU" b="1" dirty="0" smtClean="0">
                <a:cs typeface="Times New Roman" pitchFamily="18" charset="0"/>
              </a:rPr>
              <a:t>”.</a:t>
            </a:r>
            <a:r>
              <a:rPr lang="ru-RU" dirty="0" smtClean="0">
                <a:cs typeface="Times New Roman" pitchFamily="18" charset="0"/>
              </a:rPr>
              <a:t> Он улучшает взаимоотношения, </a:t>
            </a:r>
            <a:r>
              <a:rPr lang="ru-RU" b="1" dirty="0" smtClean="0">
                <a:cs typeface="Times New Roman" pitchFamily="18" charset="0"/>
              </a:rPr>
              <a:t> а “</a:t>
            </a:r>
            <a:r>
              <a:rPr lang="ru-RU" b="1" dirty="0" err="1" smtClean="0">
                <a:cs typeface="Times New Roman" pitchFamily="18" charset="0"/>
              </a:rPr>
              <a:t>Ты-утверждение</a:t>
            </a:r>
            <a:r>
              <a:rPr lang="ru-RU" b="1" dirty="0" smtClean="0">
                <a:cs typeface="Times New Roman" pitchFamily="18" charset="0"/>
              </a:rPr>
              <a:t>” напротив </a:t>
            </a:r>
            <a:r>
              <a:rPr lang="ru-RU" dirty="0" smtClean="0">
                <a:cs typeface="Times New Roman" pitchFamily="18" charset="0"/>
              </a:rPr>
              <a:t>подрывает их и ведет к углублению конфликта. </a:t>
            </a:r>
          </a:p>
          <a:p>
            <a:r>
              <a:rPr lang="ru-RU" dirty="0" err="1" smtClean="0">
                <a:cs typeface="Times New Roman" pitchFamily="18" charset="0"/>
              </a:rPr>
              <a:t>спользуя</a:t>
            </a:r>
            <a:r>
              <a:rPr lang="ru-RU" dirty="0" smtClean="0">
                <a:cs typeface="Times New Roman" pitchFamily="18" charset="0"/>
              </a:rPr>
              <a:t> “</a:t>
            </a:r>
            <a:r>
              <a:rPr lang="ru-RU" dirty="0" err="1" smtClean="0">
                <a:cs typeface="Times New Roman" pitchFamily="18" charset="0"/>
              </a:rPr>
              <a:t>Я-утверждение</a:t>
            </a:r>
            <a:r>
              <a:rPr lang="ru-RU" dirty="0" smtClean="0">
                <a:cs typeface="Times New Roman" pitchFamily="18" charset="0"/>
              </a:rPr>
              <a:t>” мы концентрируем свое внимание на том, что мы сами думаем или чувствуем в конфликтной ситуации, при этом мы не предъявляем обвинение и не осуждаем других людей.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900igr.net/datai/informatika/KuMir/0001-001-KuMi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cs typeface="Times New Roman" pitchFamily="18" charset="0"/>
              </a:rPr>
              <a:t>Структурно «Я - утверждение» можно представить в следующем виде: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/>
              <a:t>- Событие,</a:t>
            </a:r>
            <a:r>
              <a:rPr lang="ru-RU" dirty="0" smtClean="0"/>
              <a:t> т.е. описание нежелательной ситуации, которая произошла или может произойти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r>
              <a:rPr lang="ru-RU" b="1" i="1" dirty="0" smtClean="0">
                <a:solidFill>
                  <a:srgbClr val="FF0000"/>
                </a:solidFill>
              </a:rPr>
              <a:t>«Когда...»</a:t>
            </a:r>
            <a:endParaRPr lang="ru-RU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b="1" i="1" dirty="0" smtClean="0"/>
              <a:t> -Ваша реакция,</a:t>
            </a:r>
            <a:r>
              <a:rPr lang="ru-RU" i="1" dirty="0" smtClean="0"/>
              <a:t> т.е. описание ваших чувств и переживаний по поводу этой ситуации.</a:t>
            </a:r>
          </a:p>
          <a:p>
            <a:pPr marL="0" indent="0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«Я чувствую...»</a:t>
            </a:r>
            <a:endParaRPr lang="ru-RU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b="1" i="1" dirty="0" smtClean="0"/>
              <a:t> - Предпочтительный исход,</a:t>
            </a:r>
            <a:r>
              <a:rPr lang="ru-RU" i="1" dirty="0" smtClean="0"/>
              <a:t> т.е. описание желательного ва­рианта разрешения ситуации</a:t>
            </a:r>
            <a:r>
              <a:rPr lang="ru-RU" i="1" dirty="0" smtClean="0">
                <a:solidFill>
                  <a:srgbClr val="FF0000"/>
                </a:solidFill>
              </a:rPr>
              <a:t>.</a:t>
            </a:r>
            <a:r>
              <a:rPr lang="ru-RU" b="1" i="1" dirty="0" smtClean="0">
                <a:solidFill>
                  <a:srgbClr val="FF0000"/>
                </a:solidFill>
              </a:rPr>
              <a:t>«Мне бы хотелось, чтобы...»</a:t>
            </a:r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900igr.net/datai/informatika/KuMir/0001-001-KuMi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642917"/>
          <a:ext cx="8229600" cy="58012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0222"/>
                <a:gridCol w="6329378"/>
              </a:tblGrid>
              <a:tr h="7090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«Вы - утверждение»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«Я - утверждение»</a:t>
                      </a:r>
                    </a:p>
                  </a:txBody>
                  <a:tcPr marL="9525" marR="9525" marT="9525" marB="9525" anchor="ctr"/>
                </a:tc>
              </a:tr>
              <a:tr h="10854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Вы не сдержали свое слово.  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Когда вы не всегда держите свое слово, у меня складывается впечатление, что между нами нет должного понимания важности наших общих проблем. Мне бы хотелось, чтобы с целью нашего дальнейшего сотрудничества нам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удавалось 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выполнять обещанное в срок.  </a:t>
                      </a:r>
                    </a:p>
                  </a:txBody>
                  <a:tcPr marL="9525" marR="9525" marT="9525" marB="9525" anchor="ctr"/>
                </a:tc>
              </a:tr>
              <a:tr h="10854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Вы опять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повторили 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ту же ошибку.  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Когда вы допускаете повторную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ошибку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, я чувствую за собой вину, что не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нашел 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времени объяснить вам причины наших прошлых упущений. Очень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хотелось 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бы, чтобы в будущем мы с вами не спотыкались о те же самые «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грабли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».  </a:t>
                      </a:r>
                    </a:p>
                  </a:txBody>
                  <a:tcPr marL="9525" marR="9525" marT="9525" marB="9525" anchor="ctr"/>
                </a:tc>
              </a:tr>
              <a:tr h="10854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Вы плохо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составили 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отчет.  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Когда вам не удается качественно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подготовить 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отчет, мы бываем очень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обеспокоены 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этим. Нам бы хотелось во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избежание 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рекламации на нашу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продукцию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, чтобы каждый сотрудник нашей команды более качественно выполнял свои обязанности.  </a:t>
                      </a:r>
                    </a:p>
                  </a:txBody>
                  <a:tcPr marL="9525" marR="9525" marT="9525" marB="9525" anchor="ctr"/>
                </a:tc>
              </a:tr>
              <a:tr h="7357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Вы постоянно повышаете на меня голос.  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Когда на служебном совещании вам иногда приходится повышать на меня голос, мне бывает очень неловко от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этого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. Мне бы хотелось, чтобы по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возможности 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вы этого не делали.  </a:t>
                      </a:r>
                    </a:p>
                  </a:txBody>
                  <a:tcPr marL="9525" marR="9525" marT="9525" marB="9525" anchor="ctr"/>
                </a:tc>
              </a:tr>
              <a:tr h="10854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Вы постоянно перебиваете меня.  </a:t>
                      </a: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Когда иногда вы меня перебиваете, я сбиваюсь с мысли и мне бывает очень трудно сосредоточиться на главном и довести мысль до конца. Убедительно прошу по возможности этого не делать.  </a:t>
                      </a: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</TotalTime>
  <Words>797</Words>
  <PresentationFormat>Экран (4:3)</PresentationFormat>
  <Paragraphs>86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КОНФЛИКТЫ. ПУТИ РАЗРЕШЕНИЯ</vt:lpstr>
      <vt:lpstr>Конфликты - это норма жизни. Если в вашей жизни нет конфликтов, проверьте, есть ли у вас пульс Ч.Ликсон. </vt:lpstr>
      <vt:lpstr>Приспособление -</vt:lpstr>
      <vt:lpstr>Избегание,  или уход </vt:lpstr>
      <vt:lpstr>Сотрудничество,  или кооперация </vt:lpstr>
      <vt:lpstr>Конкуренция, или соперничество </vt:lpstr>
      <vt:lpstr>“Я-утверждение” “Ты-утверждение”</vt:lpstr>
      <vt:lpstr>Структурно «Я - утверждение» можно представить в следующем виде: </vt:lpstr>
      <vt:lpstr>Слайд 9</vt:lpstr>
      <vt:lpstr>Конфликты бывают:  </vt:lpstr>
      <vt:lpstr>Стадии конфликта: </vt:lpstr>
      <vt:lpstr>Различают две стороны конфликта: конструктивные и деструктивные.</vt:lpstr>
      <vt:lpstr>Деконструктивные конфликты: </vt:lpstr>
      <vt:lpstr>Правила поведения в конфликтной ситуации </vt:lpstr>
      <vt:lpstr>Источник: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КОНФЛИКТЫ. ПУТИ РАЗРЕШЕНИЯ</dc:title>
  <cp:lastModifiedBy>User</cp:lastModifiedBy>
  <cp:revision>51</cp:revision>
  <dcterms:modified xsi:type="dcterms:W3CDTF">2023-01-03T07:41:27Z</dcterms:modified>
</cp:coreProperties>
</file>