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37"/>
  </p:notesMasterIdLst>
  <p:sldIdLst>
    <p:sldId id="291" r:id="rId2"/>
    <p:sldId id="256" r:id="rId3"/>
    <p:sldId id="257" r:id="rId4"/>
    <p:sldId id="258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9" r:id="rId13"/>
    <p:sldId id="288" r:id="rId14"/>
    <p:sldId id="278" r:id="rId15"/>
    <p:sldId id="267" r:id="rId16"/>
    <p:sldId id="268" r:id="rId17"/>
    <p:sldId id="272" r:id="rId18"/>
    <p:sldId id="270" r:id="rId19"/>
    <p:sldId id="277" r:id="rId20"/>
    <p:sldId id="279" r:id="rId21"/>
    <p:sldId id="273" r:id="rId22"/>
    <p:sldId id="280" r:id="rId23"/>
    <p:sldId id="281" r:id="rId24"/>
    <p:sldId id="282" r:id="rId25"/>
    <p:sldId id="286" r:id="rId26"/>
    <p:sldId id="287" r:id="rId27"/>
    <p:sldId id="274" r:id="rId28"/>
    <p:sldId id="275" r:id="rId29"/>
    <p:sldId id="276" r:id="rId30"/>
    <p:sldId id="284" r:id="rId31"/>
    <p:sldId id="283" r:id="rId32"/>
    <p:sldId id="285" r:id="rId33"/>
    <p:sldId id="261" r:id="rId34"/>
    <p:sldId id="289" r:id="rId35"/>
    <p:sldId id="290" r:id="rId3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80" d="100"/>
          <a:sy n="80" d="100"/>
        </p:scale>
        <p:origin x="-312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D24281-8FC4-4715-8CD0-852123B8319D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E08200-015E-4CD9-A192-D150E56E83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33913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97CC37-B0F4-458E-908E-D76B4CB02896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287761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E3EF4-007A-4BE3-96E7-F3E796A71E0C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F1C46-7E5C-43FE-98A0-8E9E39C89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73026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E3EF4-007A-4BE3-96E7-F3E796A71E0C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F1C46-7E5C-43FE-98A0-8E9E39C89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91972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E3EF4-007A-4BE3-96E7-F3E796A71E0C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F1C46-7E5C-43FE-98A0-8E9E39C89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6058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E3EF4-007A-4BE3-96E7-F3E796A71E0C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F1C46-7E5C-43FE-98A0-8E9E39C89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20673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E3EF4-007A-4BE3-96E7-F3E796A71E0C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F1C46-7E5C-43FE-98A0-8E9E39C89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73172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E3EF4-007A-4BE3-96E7-F3E796A71E0C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F1C46-7E5C-43FE-98A0-8E9E39C89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62603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E3EF4-007A-4BE3-96E7-F3E796A71E0C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F1C46-7E5C-43FE-98A0-8E9E39C89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5529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E3EF4-007A-4BE3-96E7-F3E796A71E0C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F1C46-7E5C-43FE-98A0-8E9E39C89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2880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E3EF4-007A-4BE3-96E7-F3E796A71E0C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F1C46-7E5C-43FE-98A0-8E9E39C89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00990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E3EF4-007A-4BE3-96E7-F3E796A71E0C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F1C46-7E5C-43FE-98A0-8E9E39C89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80648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E3EF4-007A-4BE3-96E7-F3E796A71E0C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F1C46-7E5C-43FE-98A0-8E9E39C89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7772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E3EF4-007A-4BE3-96E7-F3E796A71E0C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1F1C46-7E5C-43FE-98A0-8E9E39C89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5892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7091" y="694851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Звуки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[x], [x`]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Буква  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Без труда хлеб не родится никогда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50866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sun6-22.userapi.com/s/v1/ig1/ZCNL2H-T8ae-L5QbQOVt7ZeMl_ZkdXHx97-Ey98oN81G5Kvc7RbNEJc0XVWPfMx68ehxe4Ay.jpg?size=658x684&amp;quality=96&amp;crop=342,24,658,684&amp;ava=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5261" y="239485"/>
            <a:ext cx="8422368" cy="651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7352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09481" y="-167904"/>
            <a:ext cx="17556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леб</a:t>
            </a: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1514" y="-185057"/>
            <a:ext cx="9143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 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3778" y="784041"/>
            <a:ext cx="9143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 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09481" y="775171"/>
            <a:ext cx="60851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лебороб</a:t>
            </a: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1513" y="1654236"/>
            <a:ext cx="9143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 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09481" y="1676007"/>
            <a:ext cx="33817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орошо</a:t>
            </a: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1512" y="2524431"/>
            <a:ext cx="9143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 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09481" y="2533301"/>
            <a:ext cx="106897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лебобулочные</a:t>
            </a: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изделия  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3777" y="3467140"/>
            <a:ext cx="9143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 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09481" y="3445369"/>
            <a:ext cx="46988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ранить 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6042" y="4324434"/>
            <a:ext cx="9143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 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09481" y="4315564"/>
            <a:ext cx="81712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лебопекарня</a:t>
            </a: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9189" y="5172858"/>
            <a:ext cx="92298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09481" y="5181728"/>
            <a:ext cx="85264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лебосольный</a:t>
            </a: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1195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5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9" grpId="0"/>
      <p:bldP spid="11" grpId="0"/>
      <p:bldP spid="13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image3.slideserve.com/6432416/slide24-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461" y="185057"/>
            <a:ext cx="9753600" cy="6531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0013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get-images-cbir/8179773/W1NsaxP904N4EfYXvh0g9g9322/oc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232" y="246969"/>
            <a:ext cx="5156654" cy="6274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99797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A42210DC-0EBE-4AD7-9CFB-727F2CFE01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5868" y="234419"/>
            <a:ext cx="8035224" cy="638916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</p:pic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xmlns="" id="{18E1C81B-D344-43B8-BCAB-2FDF4DA9633B}"/>
              </a:ext>
            </a:extLst>
          </p:cNvPr>
          <p:cNvSpPr/>
          <p:nvPr/>
        </p:nvSpPr>
        <p:spPr>
          <a:xfrm>
            <a:off x="2364844" y="1935305"/>
            <a:ext cx="576064" cy="576064"/>
          </a:xfrm>
          <a:prstGeom prst="round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А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xmlns="" id="{D4EE591D-30D3-43B7-A350-32A393BF1405}"/>
              </a:ext>
            </a:extLst>
          </p:cNvPr>
          <p:cNvSpPr/>
          <p:nvPr/>
        </p:nvSpPr>
        <p:spPr>
          <a:xfrm>
            <a:off x="3099134" y="1935305"/>
            <a:ext cx="576064" cy="576064"/>
          </a:xfrm>
          <a:prstGeom prst="round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О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xmlns="" id="{176B039F-9BAF-4FDB-9FAC-4C6628F6EDAC}"/>
              </a:ext>
            </a:extLst>
          </p:cNvPr>
          <p:cNvSpPr/>
          <p:nvPr/>
        </p:nvSpPr>
        <p:spPr>
          <a:xfrm>
            <a:off x="3791519" y="1935305"/>
            <a:ext cx="576064" cy="576064"/>
          </a:xfrm>
          <a:prstGeom prst="round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У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xmlns="" id="{A3ECB788-A8B4-4B10-922B-C7386312623D}"/>
              </a:ext>
            </a:extLst>
          </p:cNvPr>
          <p:cNvSpPr/>
          <p:nvPr/>
        </p:nvSpPr>
        <p:spPr>
          <a:xfrm>
            <a:off x="4483409" y="1960833"/>
            <a:ext cx="576064" cy="576064"/>
          </a:xfrm>
          <a:prstGeom prst="round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Ы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xmlns="" id="{CE87A70D-7C4E-4520-B719-F6FD66796294}"/>
              </a:ext>
            </a:extLst>
          </p:cNvPr>
          <p:cNvSpPr/>
          <p:nvPr/>
        </p:nvSpPr>
        <p:spPr>
          <a:xfrm>
            <a:off x="2372106" y="2678832"/>
            <a:ext cx="576064" cy="576064"/>
          </a:xfrm>
          <a:prstGeom prst="round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Я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xmlns="" id="{0F171760-A59E-4098-B93E-8D8CC7CF3DB4}"/>
              </a:ext>
            </a:extLst>
          </p:cNvPr>
          <p:cNvSpPr/>
          <p:nvPr/>
        </p:nvSpPr>
        <p:spPr>
          <a:xfrm>
            <a:off x="4497614" y="2678832"/>
            <a:ext cx="576064" cy="576064"/>
          </a:xfrm>
          <a:prstGeom prst="round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И</a:t>
            </a: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xmlns="" id="{B35BE04F-C3F7-40B3-A668-30283726F117}"/>
              </a:ext>
            </a:extLst>
          </p:cNvPr>
          <p:cNvSpPr/>
          <p:nvPr/>
        </p:nvSpPr>
        <p:spPr>
          <a:xfrm>
            <a:off x="2364844" y="3943683"/>
            <a:ext cx="288032" cy="504056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б</a:t>
            </a:r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xmlns="" id="{4FFC8476-DBFE-4875-9007-B9323D123024}"/>
              </a:ext>
            </a:extLst>
          </p:cNvPr>
          <p:cNvSpPr/>
          <p:nvPr/>
        </p:nvSpPr>
        <p:spPr>
          <a:xfrm>
            <a:off x="2652876" y="3943683"/>
            <a:ext cx="288032" cy="504056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б</a:t>
            </a:r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xmlns="" id="{838166AD-41FE-4259-BE0E-4E122A33B4F8}"/>
              </a:ext>
            </a:extLst>
          </p:cNvPr>
          <p:cNvSpPr/>
          <p:nvPr/>
        </p:nvSpPr>
        <p:spPr>
          <a:xfrm>
            <a:off x="3099134" y="3960227"/>
            <a:ext cx="288032" cy="504056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в</a:t>
            </a:r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xmlns="" id="{A3CF8F93-89DD-4FA9-BFF5-C9229D9EE896}"/>
              </a:ext>
            </a:extLst>
          </p:cNvPr>
          <p:cNvSpPr/>
          <p:nvPr/>
        </p:nvSpPr>
        <p:spPr>
          <a:xfrm>
            <a:off x="3387166" y="3960700"/>
            <a:ext cx="288032" cy="504056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в</a:t>
            </a: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xmlns="" id="{3B94BDFA-892A-4355-ABF6-767745C5F8B5}"/>
              </a:ext>
            </a:extLst>
          </p:cNvPr>
          <p:cNvSpPr/>
          <p:nvPr/>
        </p:nvSpPr>
        <p:spPr>
          <a:xfrm>
            <a:off x="4487099" y="4609135"/>
            <a:ext cx="288032" cy="504056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т</a:t>
            </a:r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xmlns="" id="{5ED07692-FBB9-4B19-9F06-BA1FCE65555A}"/>
              </a:ext>
            </a:extLst>
          </p:cNvPr>
          <p:cNvSpPr/>
          <p:nvPr/>
        </p:nvSpPr>
        <p:spPr>
          <a:xfrm>
            <a:off x="4783992" y="4609135"/>
            <a:ext cx="288032" cy="504056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т</a:t>
            </a:r>
          </a:p>
        </p:txBody>
      </p:sp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xmlns="" id="{B91E331C-F363-4A24-973A-3F3658DDF428}"/>
              </a:ext>
            </a:extLst>
          </p:cNvPr>
          <p:cNvSpPr/>
          <p:nvPr/>
        </p:nvSpPr>
        <p:spPr>
          <a:xfrm>
            <a:off x="4488186" y="3943683"/>
            <a:ext cx="288032" cy="504056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д</a:t>
            </a:r>
          </a:p>
        </p:txBody>
      </p:sp>
      <p:sp>
        <p:nvSpPr>
          <p:cNvPr id="20" name="Прямоугольник: скругленные углы 19">
            <a:extLst>
              <a:ext uri="{FF2B5EF4-FFF2-40B4-BE49-F238E27FC236}">
                <a16:creationId xmlns:a16="http://schemas.microsoft.com/office/drawing/2014/main" xmlns="" id="{43D2F6CA-3A84-43A9-9F49-4FF368EBBBD1}"/>
              </a:ext>
            </a:extLst>
          </p:cNvPr>
          <p:cNvSpPr/>
          <p:nvPr/>
        </p:nvSpPr>
        <p:spPr>
          <a:xfrm>
            <a:off x="4824174" y="3943683"/>
            <a:ext cx="288032" cy="504056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д</a:t>
            </a:r>
          </a:p>
        </p:txBody>
      </p:sp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xmlns="" id="{AA5B55A4-DE98-4EB2-990C-B19E35F380AC}"/>
              </a:ext>
            </a:extLst>
          </p:cNvPr>
          <p:cNvSpPr/>
          <p:nvPr/>
        </p:nvSpPr>
        <p:spPr>
          <a:xfrm>
            <a:off x="5857524" y="3960227"/>
            <a:ext cx="288032" cy="504056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з</a:t>
            </a:r>
          </a:p>
        </p:txBody>
      </p:sp>
      <p:sp>
        <p:nvSpPr>
          <p:cNvPr id="22" name="Прямоугольник: скругленные углы 21">
            <a:extLst>
              <a:ext uri="{FF2B5EF4-FFF2-40B4-BE49-F238E27FC236}">
                <a16:creationId xmlns:a16="http://schemas.microsoft.com/office/drawing/2014/main" xmlns="" id="{C51903A7-354E-48D7-9F11-11D8373482C2}"/>
              </a:ext>
            </a:extLst>
          </p:cNvPr>
          <p:cNvSpPr/>
          <p:nvPr/>
        </p:nvSpPr>
        <p:spPr>
          <a:xfrm>
            <a:off x="6145556" y="3971865"/>
            <a:ext cx="288032" cy="504056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з</a:t>
            </a:r>
          </a:p>
        </p:txBody>
      </p:sp>
      <p:sp>
        <p:nvSpPr>
          <p:cNvPr id="23" name="Прямоугольник: скругленные углы 22">
            <a:extLst>
              <a:ext uri="{FF2B5EF4-FFF2-40B4-BE49-F238E27FC236}">
                <a16:creationId xmlns:a16="http://schemas.microsoft.com/office/drawing/2014/main" xmlns="" id="{3DCD5063-233A-4780-951D-291D01B0F113}"/>
              </a:ext>
            </a:extLst>
          </p:cNvPr>
          <p:cNvSpPr/>
          <p:nvPr/>
        </p:nvSpPr>
        <p:spPr>
          <a:xfrm>
            <a:off x="2364844" y="4609135"/>
            <a:ext cx="288032" cy="504056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п</a:t>
            </a:r>
          </a:p>
        </p:txBody>
      </p:sp>
      <p:sp>
        <p:nvSpPr>
          <p:cNvPr id="24" name="Прямоугольник: скругленные углы 23">
            <a:extLst>
              <a:ext uri="{FF2B5EF4-FFF2-40B4-BE49-F238E27FC236}">
                <a16:creationId xmlns:a16="http://schemas.microsoft.com/office/drawing/2014/main" xmlns="" id="{F697C0F7-EFAC-4626-94EB-30CB46771C9F}"/>
              </a:ext>
            </a:extLst>
          </p:cNvPr>
          <p:cNvSpPr/>
          <p:nvPr/>
        </p:nvSpPr>
        <p:spPr>
          <a:xfrm>
            <a:off x="2652876" y="4609135"/>
            <a:ext cx="288032" cy="504056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п</a:t>
            </a:r>
          </a:p>
        </p:txBody>
      </p:sp>
      <p:sp>
        <p:nvSpPr>
          <p:cNvPr id="25" name="Прямоугольник: скругленные углы 24">
            <a:extLst>
              <a:ext uri="{FF2B5EF4-FFF2-40B4-BE49-F238E27FC236}">
                <a16:creationId xmlns:a16="http://schemas.microsoft.com/office/drawing/2014/main" xmlns="" id="{74039460-4842-4E97-87C6-C90AB4C40125}"/>
              </a:ext>
            </a:extLst>
          </p:cNvPr>
          <p:cNvSpPr/>
          <p:nvPr/>
        </p:nvSpPr>
        <p:spPr>
          <a:xfrm>
            <a:off x="3738525" y="4609135"/>
            <a:ext cx="288032" cy="504056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к</a:t>
            </a:r>
          </a:p>
        </p:txBody>
      </p:sp>
      <p:sp>
        <p:nvSpPr>
          <p:cNvPr id="26" name="Прямоугольник: скругленные углы 25">
            <a:extLst>
              <a:ext uri="{FF2B5EF4-FFF2-40B4-BE49-F238E27FC236}">
                <a16:creationId xmlns:a16="http://schemas.microsoft.com/office/drawing/2014/main" xmlns="" id="{DF0C5B53-F07C-45F9-A06D-95DEC1AA0339}"/>
              </a:ext>
            </a:extLst>
          </p:cNvPr>
          <p:cNvSpPr/>
          <p:nvPr/>
        </p:nvSpPr>
        <p:spPr>
          <a:xfrm>
            <a:off x="4035706" y="4609135"/>
            <a:ext cx="288032" cy="504056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к</a:t>
            </a:r>
          </a:p>
        </p:txBody>
      </p:sp>
      <p:sp>
        <p:nvSpPr>
          <p:cNvPr id="27" name="Прямоугольник: скругленные углы 26">
            <a:extLst>
              <a:ext uri="{FF2B5EF4-FFF2-40B4-BE49-F238E27FC236}">
                <a16:creationId xmlns:a16="http://schemas.microsoft.com/office/drawing/2014/main" xmlns="" id="{A0E97934-3E2D-48AB-B9B8-2EB8444E2F22}"/>
              </a:ext>
            </a:extLst>
          </p:cNvPr>
          <p:cNvSpPr/>
          <p:nvPr/>
        </p:nvSpPr>
        <p:spPr>
          <a:xfrm>
            <a:off x="5807968" y="4633584"/>
            <a:ext cx="288032" cy="504056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с</a:t>
            </a:r>
          </a:p>
        </p:txBody>
      </p:sp>
      <p:sp>
        <p:nvSpPr>
          <p:cNvPr id="28" name="Прямоугольник: скругленные углы 27">
            <a:extLst>
              <a:ext uri="{FF2B5EF4-FFF2-40B4-BE49-F238E27FC236}">
                <a16:creationId xmlns:a16="http://schemas.microsoft.com/office/drawing/2014/main" xmlns="" id="{3C658845-3EFE-476F-8026-8658DEF9B257}"/>
              </a:ext>
            </a:extLst>
          </p:cNvPr>
          <p:cNvSpPr/>
          <p:nvPr/>
        </p:nvSpPr>
        <p:spPr>
          <a:xfrm>
            <a:off x="6096000" y="4633584"/>
            <a:ext cx="288032" cy="504056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с</a:t>
            </a:r>
          </a:p>
        </p:txBody>
      </p:sp>
      <p:sp>
        <p:nvSpPr>
          <p:cNvPr id="39" name="Прямоугольник: скругленные углы 38">
            <a:extLst>
              <a:ext uri="{FF2B5EF4-FFF2-40B4-BE49-F238E27FC236}">
                <a16:creationId xmlns:a16="http://schemas.microsoft.com/office/drawing/2014/main" xmlns="" id="{0054B592-DE9F-4B63-9EB3-706C946A91AF}"/>
              </a:ext>
            </a:extLst>
          </p:cNvPr>
          <p:cNvSpPr/>
          <p:nvPr/>
        </p:nvSpPr>
        <p:spPr>
          <a:xfrm>
            <a:off x="3782208" y="3960227"/>
            <a:ext cx="288032" cy="504056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г</a:t>
            </a:r>
          </a:p>
        </p:txBody>
      </p:sp>
      <p:sp>
        <p:nvSpPr>
          <p:cNvPr id="40" name="Прямоугольник: скругленные углы 39">
            <a:extLst>
              <a:ext uri="{FF2B5EF4-FFF2-40B4-BE49-F238E27FC236}">
                <a16:creationId xmlns:a16="http://schemas.microsoft.com/office/drawing/2014/main" xmlns="" id="{51FDEB00-22BD-47D5-B0EC-2ED9712FE4EE}"/>
              </a:ext>
            </a:extLst>
          </p:cNvPr>
          <p:cNvSpPr/>
          <p:nvPr/>
        </p:nvSpPr>
        <p:spPr>
          <a:xfrm>
            <a:off x="4092834" y="3960227"/>
            <a:ext cx="288032" cy="504056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г</a:t>
            </a:r>
          </a:p>
        </p:txBody>
      </p:sp>
      <p:sp>
        <p:nvSpPr>
          <p:cNvPr id="41" name="Прямоугольник: скругленные углы 40">
            <a:extLst>
              <a:ext uri="{FF2B5EF4-FFF2-40B4-BE49-F238E27FC236}">
                <a16:creationId xmlns:a16="http://schemas.microsoft.com/office/drawing/2014/main" xmlns="" id="{70B16E0E-B281-48A0-A1FB-B532F29D49CC}"/>
              </a:ext>
            </a:extLst>
          </p:cNvPr>
          <p:cNvSpPr/>
          <p:nvPr/>
        </p:nvSpPr>
        <p:spPr>
          <a:xfrm>
            <a:off x="3131321" y="2687905"/>
            <a:ext cx="576064" cy="576064"/>
          </a:xfrm>
          <a:prstGeom prst="round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Ё</a:t>
            </a:r>
          </a:p>
        </p:txBody>
      </p:sp>
      <p:sp>
        <p:nvSpPr>
          <p:cNvPr id="42" name="Прямоугольник: скругленные углы 41">
            <a:extLst>
              <a:ext uri="{FF2B5EF4-FFF2-40B4-BE49-F238E27FC236}">
                <a16:creationId xmlns:a16="http://schemas.microsoft.com/office/drawing/2014/main" xmlns="" id="{0E0FE3EE-1E98-414B-A596-CA3353CA148F}"/>
              </a:ext>
            </a:extLst>
          </p:cNvPr>
          <p:cNvSpPr/>
          <p:nvPr/>
        </p:nvSpPr>
        <p:spPr>
          <a:xfrm>
            <a:off x="5143959" y="2678832"/>
            <a:ext cx="576064" cy="576064"/>
          </a:xfrm>
          <a:prstGeom prst="round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Е</a:t>
            </a:r>
          </a:p>
        </p:txBody>
      </p:sp>
      <p:sp>
        <p:nvSpPr>
          <p:cNvPr id="43" name="Прямоугольник: скругленные углы 42">
            <a:extLst>
              <a:ext uri="{FF2B5EF4-FFF2-40B4-BE49-F238E27FC236}">
                <a16:creationId xmlns:a16="http://schemas.microsoft.com/office/drawing/2014/main" xmlns="" id="{C7DEEFD1-0CF5-4AA1-977B-B833127C4865}"/>
              </a:ext>
            </a:extLst>
          </p:cNvPr>
          <p:cNvSpPr/>
          <p:nvPr/>
        </p:nvSpPr>
        <p:spPr>
          <a:xfrm>
            <a:off x="5185420" y="3943683"/>
            <a:ext cx="513878" cy="504056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ж</a:t>
            </a:r>
          </a:p>
        </p:txBody>
      </p:sp>
      <p:sp>
        <p:nvSpPr>
          <p:cNvPr id="45" name="Прямоугольник: скругленные углы 44">
            <a:extLst>
              <a:ext uri="{FF2B5EF4-FFF2-40B4-BE49-F238E27FC236}">
                <a16:creationId xmlns:a16="http://schemas.microsoft.com/office/drawing/2014/main" xmlns="" id="{6670D013-83A9-4845-B8E2-B9122059C5DB}"/>
              </a:ext>
            </a:extLst>
          </p:cNvPr>
          <p:cNvSpPr/>
          <p:nvPr/>
        </p:nvSpPr>
        <p:spPr>
          <a:xfrm>
            <a:off x="5143959" y="4632470"/>
            <a:ext cx="513878" cy="504056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ш</a:t>
            </a:r>
          </a:p>
        </p:txBody>
      </p:sp>
      <p:sp>
        <p:nvSpPr>
          <p:cNvPr id="46" name="Прямоугольник: скругленные углы 45">
            <a:extLst>
              <a:ext uri="{FF2B5EF4-FFF2-40B4-BE49-F238E27FC236}">
                <a16:creationId xmlns:a16="http://schemas.microsoft.com/office/drawing/2014/main" xmlns="" id="{6F0D3585-248E-47DE-8452-7BFF3E05B14C}"/>
              </a:ext>
            </a:extLst>
          </p:cNvPr>
          <p:cNvSpPr/>
          <p:nvPr/>
        </p:nvSpPr>
        <p:spPr>
          <a:xfrm>
            <a:off x="7347010" y="4539362"/>
            <a:ext cx="513878" cy="504056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ь</a:t>
            </a:r>
          </a:p>
        </p:txBody>
      </p:sp>
      <p:sp>
        <p:nvSpPr>
          <p:cNvPr id="47" name="Прямоугольник: скругленные углы 46">
            <a:extLst>
              <a:ext uri="{FF2B5EF4-FFF2-40B4-BE49-F238E27FC236}">
                <a16:creationId xmlns:a16="http://schemas.microsoft.com/office/drawing/2014/main" xmlns="" id="{0F8476D1-AECD-469C-BC85-FDF7B0CDABAC}"/>
              </a:ext>
            </a:extLst>
          </p:cNvPr>
          <p:cNvSpPr/>
          <p:nvPr/>
        </p:nvSpPr>
        <p:spPr>
          <a:xfrm>
            <a:off x="2372106" y="5773200"/>
            <a:ext cx="288032" cy="504056"/>
          </a:xfrm>
          <a:prstGeom prst="roundRect">
            <a:avLst>
              <a:gd name="adj" fmla="val 26287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н</a:t>
            </a:r>
          </a:p>
        </p:txBody>
      </p:sp>
      <p:sp>
        <p:nvSpPr>
          <p:cNvPr id="48" name="Прямоугольник: скругленные углы 47">
            <a:extLst>
              <a:ext uri="{FF2B5EF4-FFF2-40B4-BE49-F238E27FC236}">
                <a16:creationId xmlns:a16="http://schemas.microsoft.com/office/drawing/2014/main" xmlns="" id="{040AC2E7-1566-4E8E-AE4B-9894878B4721}"/>
              </a:ext>
            </a:extLst>
          </p:cNvPr>
          <p:cNvSpPr/>
          <p:nvPr/>
        </p:nvSpPr>
        <p:spPr>
          <a:xfrm>
            <a:off x="2652876" y="5773200"/>
            <a:ext cx="288032" cy="504056"/>
          </a:xfrm>
          <a:prstGeom prst="roundRect">
            <a:avLst>
              <a:gd name="adj" fmla="val 26287"/>
            </a:avLst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н</a:t>
            </a:r>
          </a:p>
        </p:txBody>
      </p:sp>
      <p:sp>
        <p:nvSpPr>
          <p:cNvPr id="49" name="Прямоугольник: скругленные углы 48">
            <a:extLst>
              <a:ext uri="{FF2B5EF4-FFF2-40B4-BE49-F238E27FC236}">
                <a16:creationId xmlns:a16="http://schemas.microsoft.com/office/drawing/2014/main" xmlns="" id="{F8520AA2-53E0-42F7-92D1-06FD7CE16CA4}"/>
              </a:ext>
            </a:extLst>
          </p:cNvPr>
          <p:cNvSpPr/>
          <p:nvPr/>
        </p:nvSpPr>
        <p:spPr>
          <a:xfrm>
            <a:off x="3107443" y="5773200"/>
            <a:ext cx="288032" cy="504056"/>
          </a:xfrm>
          <a:prstGeom prst="roundRect">
            <a:avLst>
              <a:gd name="adj" fmla="val 26287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л</a:t>
            </a:r>
          </a:p>
        </p:txBody>
      </p:sp>
      <p:sp>
        <p:nvSpPr>
          <p:cNvPr id="50" name="Прямоугольник: скругленные углы 49">
            <a:extLst>
              <a:ext uri="{FF2B5EF4-FFF2-40B4-BE49-F238E27FC236}">
                <a16:creationId xmlns:a16="http://schemas.microsoft.com/office/drawing/2014/main" xmlns="" id="{B8F447AC-0C96-4FE5-9EA8-EB67C3946753}"/>
              </a:ext>
            </a:extLst>
          </p:cNvPr>
          <p:cNvSpPr/>
          <p:nvPr/>
        </p:nvSpPr>
        <p:spPr>
          <a:xfrm>
            <a:off x="3404711" y="5773200"/>
            <a:ext cx="288032" cy="504056"/>
          </a:xfrm>
          <a:prstGeom prst="roundRect">
            <a:avLst>
              <a:gd name="adj" fmla="val 26287"/>
            </a:avLst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л</a:t>
            </a:r>
          </a:p>
        </p:txBody>
      </p:sp>
      <p:sp>
        <p:nvSpPr>
          <p:cNvPr id="51" name="Прямоугольник: скругленные углы 50">
            <a:extLst>
              <a:ext uri="{FF2B5EF4-FFF2-40B4-BE49-F238E27FC236}">
                <a16:creationId xmlns:a16="http://schemas.microsoft.com/office/drawing/2014/main" xmlns="" id="{941A7E94-BAB8-4233-ACD8-EDE914F4B9C9}"/>
              </a:ext>
            </a:extLst>
          </p:cNvPr>
          <p:cNvSpPr/>
          <p:nvPr/>
        </p:nvSpPr>
        <p:spPr>
          <a:xfrm>
            <a:off x="3747674" y="5773200"/>
            <a:ext cx="288032" cy="504056"/>
          </a:xfrm>
          <a:prstGeom prst="roundRect">
            <a:avLst>
              <a:gd name="adj" fmla="val 26287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р</a:t>
            </a:r>
          </a:p>
        </p:txBody>
      </p:sp>
      <p:sp>
        <p:nvSpPr>
          <p:cNvPr id="52" name="Прямоугольник: скругленные углы 51">
            <a:extLst>
              <a:ext uri="{FF2B5EF4-FFF2-40B4-BE49-F238E27FC236}">
                <a16:creationId xmlns:a16="http://schemas.microsoft.com/office/drawing/2014/main" xmlns="" id="{F6A9C5B8-FEC8-4C65-A37C-E58DD0A46666}"/>
              </a:ext>
            </a:extLst>
          </p:cNvPr>
          <p:cNvSpPr/>
          <p:nvPr/>
        </p:nvSpPr>
        <p:spPr>
          <a:xfrm>
            <a:off x="4020909" y="5773200"/>
            <a:ext cx="288032" cy="504056"/>
          </a:xfrm>
          <a:prstGeom prst="roundRect">
            <a:avLst>
              <a:gd name="adj" fmla="val 26287"/>
            </a:avLst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р</a:t>
            </a:r>
          </a:p>
        </p:txBody>
      </p:sp>
      <p:sp>
        <p:nvSpPr>
          <p:cNvPr id="53" name="Прямоугольник: скругленные углы 52">
            <a:extLst>
              <a:ext uri="{FF2B5EF4-FFF2-40B4-BE49-F238E27FC236}">
                <a16:creationId xmlns:a16="http://schemas.microsoft.com/office/drawing/2014/main" xmlns="" id="{A305C5B9-DEC2-4969-AB11-4E9650F31F42}"/>
              </a:ext>
            </a:extLst>
          </p:cNvPr>
          <p:cNvSpPr/>
          <p:nvPr/>
        </p:nvSpPr>
        <p:spPr>
          <a:xfrm>
            <a:off x="4438160" y="5773200"/>
            <a:ext cx="288032" cy="504056"/>
          </a:xfrm>
          <a:prstGeom prst="roundRect">
            <a:avLst>
              <a:gd name="adj" fmla="val 26287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м</a:t>
            </a:r>
          </a:p>
        </p:txBody>
      </p:sp>
      <p:sp>
        <p:nvSpPr>
          <p:cNvPr id="54" name="Прямоугольник: скругленные углы 53">
            <a:extLst>
              <a:ext uri="{FF2B5EF4-FFF2-40B4-BE49-F238E27FC236}">
                <a16:creationId xmlns:a16="http://schemas.microsoft.com/office/drawing/2014/main" xmlns="" id="{B2CAFBF4-A83E-4C31-8D37-CBAC706EDEB1}"/>
              </a:ext>
            </a:extLst>
          </p:cNvPr>
          <p:cNvSpPr/>
          <p:nvPr/>
        </p:nvSpPr>
        <p:spPr>
          <a:xfrm>
            <a:off x="4729780" y="5768151"/>
            <a:ext cx="288032" cy="504056"/>
          </a:xfrm>
          <a:prstGeom prst="roundRect">
            <a:avLst>
              <a:gd name="adj" fmla="val 26287"/>
            </a:avLst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м</a:t>
            </a:r>
          </a:p>
        </p:txBody>
      </p:sp>
      <p:sp>
        <p:nvSpPr>
          <p:cNvPr id="55" name="Прямоугольник: скругленные углы 54">
            <a:extLst>
              <a:ext uri="{FF2B5EF4-FFF2-40B4-BE49-F238E27FC236}">
                <a16:creationId xmlns:a16="http://schemas.microsoft.com/office/drawing/2014/main" xmlns="" id="{016A028E-8953-41E0-8DE0-F35F0FDF6044}"/>
              </a:ext>
            </a:extLst>
          </p:cNvPr>
          <p:cNvSpPr/>
          <p:nvPr/>
        </p:nvSpPr>
        <p:spPr>
          <a:xfrm>
            <a:off x="5224082" y="5768151"/>
            <a:ext cx="487803" cy="504056"/>
          </a:xfrm>
          <a:prstGeom prst="roundRect">
            <a:avLst>
              <a:gd name="adj" fmla="val 26287"/>
            </a:avLst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й</a:t>
            </a:r>
          </a:p>
        </p:txBody>
      </p:sp>
      <p:sp>
        <p:nvSpPr>
          <p:cNvPr id="56" name="Прямоугольник: скругленные углы 55">
            <a:extLst>
              <a:ext uri="{FF2B5EF4-FFF2-40B4-BE49-F238E27FC236}">
                <a16:creationId xmlns:a16="http://schemas.microsoft.com/office/drawing/2014/main" xmlns="" id="{C9AE0E56-C354-4893-93FA-701600C9405F}"/>
              </a:ext>
            </a:extLst>
          </p:cNvPr>
          <p:cNvSpPr/>
          <p:nvPr/>
        </p:nvSpPr>
        <p:spPr>
          <a:xfrm>
            <a:off x="5872444" y="5768151"/>
            <a:ext cx="288032" cy="504056"/>
          </a:xfrm>
          <a:prstGeom prst="roundRect">
            <a:avLst>
              <a:gd name="adj" fmla="val 26287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х</a:t>
            </a:r>
          </a:p>
        </p:txBody>
      </p:sp>
      <p:sp>
        <p:nvSpPr>
          <p:cNvPr id="57" name="Прямоугольник: скругленные углы 56">
            <a:extLst>
              <a:ext uri="{FF2B5EF4-FFF2-40B4-BE49-F238E27FC236}">
                <a16:creationId xmlns:a16="http://schemas.microsoft.com/office/drawing/2014/main" xmlns="" id="{889F3E1D-1B5C-43CC-BA44-391BC7561B59}"/>
              </a:ext>
            </a:extLst>
          </p:cNvPr>
          <p:cNvSpPr/>
          <p:nvPr/>
        </p:nvSpPr>
        <p:spPr>
          <a:xfrm>
            <a:off x="6166788" y="5768151"/>
            <a:ext cx="288032" cy="504056"/>
          </a:xfrm>
          <a:prstGeom prst="roundRect">
            <a:avLst>
              <a:gd name="adj" fmla="val 26287"/>
            </a:avLst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х</a:t>
            </a:r>
          </a:p>
        </p:txBody>
      </p:sp>
    </p:spTree>
    <p:extLst>
      <p:ext uri="{BB962C8B-B14F-4D97-AF65-F5344CB8AC3E}">
        <p14:creationId xmlns:p14="http://schemas.microsoft.com/office/powerpoint/2010/main" val="4108412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56" grpId="0" animBg="1"/>
      <p:bldP spid="5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img2.freepng.ru/20180827/sk/kisspng-clip-art-openclipart-mountain-image-portable-netwo-mountain-png-shop-of-cliparts-5b842faebe3a32.838327291535389614779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842" y="3594633"/>
            <a:ext cx="2544082" cy="1979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s://img2.freepng.ru/20180827/sk/kisspng-clip-art-openclipart-mountain-image-portable-netwo-mountain-png-shop-of-cliparts-5b842faebe3a32.838327291535389614779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9925" y="2653618"/>
            <a:ext cx="2896960" cy="2978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img2.freepng.ru/20180827/sk/kisspng-clip-art-openclipart-mountain-image-portable-netwo-mountain-png-shop-of-cliparts-5b842faebe3a32.838327291535389614779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6886" y="1730828"/>
            <a:ext cx="2797628" cy="3900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img2.freepng.ru/20180827/sk/kisspng-clip-art-openclipart-mountain-image-portable-netwo-mountain-png-shop-of-cliparts-5b842faebe3a32.838327291535389614779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4515" y="936171"/>
            <a:ext cx="2754086" cy="4695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45601" y="3271467"/>
            <a:ext cx="7382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3600" b="1" dirty="0" smtClean="0"/>
              <a:t>ка </a:t>
            </a:r>
            <a:endParaRPr lang="ru-RU" sz="3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24410" y="4399514"/>
            <a:ext cx="10077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3600" b="1" dirty="0" smtClean="0"/>
              <a:t>лей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341363" y="2221468"/>
            <a:ext cx="6340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3600" b="1" dirty="0" smtClean="0"/>
              <a:t>ка</a:t>
            </a:r>
            <a:endParaRPr lang="ru-RU" sz="3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711230" y="3917798"/>
            <a:ext cx="9973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3600" b="1" dirty="0" smtClean="0"/>
              <a:t>май</a:t>
            </a:r>
            <a:endParaRPr lang="ru-RU" sz="3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163362" y="1376885"/>
            <a:ext cx="68467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4000" b="1" dirty="0" smtClean="0"/>
              <a:t>ка</a:t>
            </a:r>
            <a:endParaRPr lang="ru-RU" sz="40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499964" y="3434774"/>
            <a:ext cx="9733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4000" b="1" dirty="0" smtClean="0"/>
              <a:t>чай</a:t>
            </a:r>
            <a:endParaRPr lang="ru-RU" sz="40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8433071" y="3080831"/>
            <a:ext cx="94288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4000" b="1" dirty="0" err="1" smtClean="0"/>
              <a:t>зай</a:t>
            </a:r>
            <a:endParaRPr lang="ru-RU" sz="40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9834159" y="613005"/>
            <a:ext cx="9733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4000" b="1" dirty="0" smtClean="0"/>
              <a:t>чик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875397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4"/>
          <p:cNvSpPr txBox="1">
            <a:spLocks noChangeArrowheads="1"/>
          </p:cNvSpPr>
          <p:nvPr/>
        </p:nvSpPr>
        <p:spPr bwMode="auto">
          <a:xfrm>
            <a:off x="1589314" y="1360714"/>
            <a:ext cx="9144000" cy="858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4800" b="1" dirty="0">
                <a:cs typeface="Arial" panose="020B0604020202020204" pitchFamily="34" charset="0"/>
              </a:rPr>
              <a:t> У меня есть дедушка. На войне дедушка был снайпером. Он – участник Парада Победы. У него медаль «За отвагу». Мама говорит о дедушке: «Сам стар, а душа молодая».</a:t>
            </a:r>
          </a:p>
          <a:p>
            <a:pPr eaLnBrk="1" hangingPunct="1">
              <a:spcBef>
                <a:spcPct val="50000"/>
              </a:spcBef>
            </a:pPr>
            <a:endParaRPr lang="ru-RU" altLang="ru-RU" sz="4800" b="1" dirty="0">
              <a:cs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</a:pPr>
            <a:endParaRPr lang="ru-RU" altLang="ru-RU" sz="4800" b="1" dirty="0">
              <a:cs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</a:pPr>
            <a:endParaRPr lang="ru-RU" altLang="ru-RU" sz="4800" b="1" dirty="0"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89314" y="1981427"/>
            <a:ext cx="9144000" cy="215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589314" y="2702152"/>
            <a:ext cx="9144000" cy="215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589314" y="3421289"/>
            <a:ext cx="9144000" cy="215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589314" y="4142014"/>
            <a:ext cx="9144000" cy="215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589314" y="4861152"/>
            <a:ext cx="9144000" cy="215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589314" y="5653314"/>
            <a:ext cx="9144000" cy="215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1589314" y="6302602"/>
            <a:ext cx="9144000" cy="215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2373086" y="102739"/>
            <a:ext cx="747243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Растаявшие буквы</a:t>
            </a:r>
            <a:endParaRPr lang="ru-RU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7164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f_49bfab968d2c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125538"/>
            <a:ext cx="9144000" cy="573246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1524000" y="0"/>
            <a:ext cx="9144000" cy="1125538"/>
          </a:xfrm>
          <a:prstGeom prst="rect">
            <a:avLst/>
          </a:prstGeom>
          <a:solidFill>
            <a:srgbClr val="FFCCFF"/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4340" name="WordArt 4"/>
          <p:cNvSpPr>
            <a:spLocks noChangeArrowheads="1" noChangeShapeType="1" noTextEdit="1"/>
          </p:cNvSpPr>
          <p:nvPr/>
        </p:nvSpPr>
        <p:spPr bwMode="auto">
          <a:xfrm>
            <a:off x="3000376" y="260351"/>
            <a:ext cx="6335713" cy="6207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cs typeface="Arial" panose="020B0604020202020204" pitchFamily="34" charset="0"/>
              </a:rPr>
              <a:t>АЛФАВИТ</a:t>
            </a:r>
          </a:p>
        </p:txBody>
      </p:sp>
    </p:spTree>
    <p:extLst>
      <p:ext uri="{BB962C8B-B14F-4D97-AF65-F5344CB8AC3E}">
        <p14:creationId xmlns:p14="http://schemas.microsoft.com/office/powerpoint/2010/main" val="2737239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2782888" y="981076"/>
            <a:ext cx="3530600" cy="3751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9600" b="1">
                <a:solidFill>
                  <a:schemeClr val="accent2"/>
                </a:solidFill>
                <a:latin typeface="Bookman Old Style" panose="02050604050505020204" pitchFamily="18" charset="0"/>
              </a:rPr>
              <a:t>[</a:t>
            </a:r>
            <a:r>
              <a:rPr lang="ru-RU" altLang="ru-RU" sz="9600" b="1">
                <a:solidFill>
                  <a:schemeClr val="accent2"/>
                </a:solidFill>
                <a:latin typeface="Bookman Old Style" panose="02050604050505020204" pitchFamily="18" charset="0"/>
              </a:rPr>
              <a:t> х </a:t>
            </a:r>
            <a:r>
              <a:rPr lang="en-US" altLang="ru-RU" sz="9600" b="1">
                <a:solidFill>
                  <a:schemeClr val="accent2"/>
                </a:solidFill>
                <a:latin typeface="Bookman Old Style" panose="02050604050505020204" pitchFamily="18" charset="0"/>
              </a:rPr>
              <a:t>] </a:t>
            </a:r>
            <a:endParaRPr lang="ru-RU" altLang="ru-RU" sz="9600" b="1">
              <a:solidFill>
                <a:schemeClr val="accent2"/>
              </a:solidFill>
              <a:latin typeface="Bookman Old Style" panose="020506040505050202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ru-RU" sz="9600" b="1">
                <a:solidFill>
                  <a:schemeClr val="accent2"/>
                </a:solidFill>
                <a:latin typeface="Bookman Old Style" panose="02050604050505020204" pitchFamily="18" charset="0"/>
              </a:rPr>
              <a:t>[</a:t>
            </a:r>
            <a:r>
              <a:rPr lang="ru-RU" altLang="ru-RU" sz="9600" b="1">
                <a:solidFill>
                  <a:schemeClr val="accent2"/>
                </a:solidFill>
                <a:latin typeface="Bookman Old Style" panose="02050604050505020204" pitchFamily="18" charset="0"/>
              </a:rPr>
              <a:t> х</a:t>
            </a:r>
            <a:r>
              <a:rPr lang="ru-RU" altLang="ru-RU" sz="9600" b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ru-RU" altLang="ru-RU" sz="9600" b="1">
                <a:solidFill>
                  <a:schemeClr val="accent2"/>
                </a:solidFill>
                <a:latin typeface="Bookman Old Style" panose="02050604050505020204" pitchFamily="18" charset="0"/>
              </a:rPr>
              <a:t> </a:t>
            </a:r>
            <a:r>
              <a:rPr lang="en-US" altLang="ru-RU" sz="9600" b="1">
                <a:solidFill>
                  <a:schemeClr val="accent2"/>
                </a:solidFill>
                <a:latin typeface="Bookman Old Style" panose="02050604050505020204" pitchFamily="18" charset="0"/>
              </a:rPr>
              <a:t>]</a:t>
            </a:r>
          </a:p>
        </p:txBody>
      </p:sp>
      <p:sp>
        <p:nvSpPr>
          <p:cNvPr id="12291" name="Line 6"/>
          <p:cNvSpPr>
            <a:spLocks noChangeShapeType="1"/>
          </p:cNvSpPr>
          <p:nvPr/>
        </p:nvSpPr>
        <p:spPr bwMode="auto">
          <a:xfrm>
            <a:off x="6456363" y="1916113"/>
            <a:ext cx="1009650" cy="647700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292" name="Line 7"/>
          <p:cNvSpPr>
            <a:spLocks noChangeShapeType="1"/>
          </p:cNvSpPr>
          <p:nvPr/>
        </p:nvSpPr>
        <p:spPr bwMode="auto">
          <a:xfrm flipV="1">
            <a:off x="6456364" y="3141664"/>
            <a:ext cx="936625" cy="719137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293" name="Text Box 8"/>
          <p:cNvSpPr txBox="1">
            <a:spLocks noChangeArrowheads="1"/>
          </p:cNvSpPr>
          <p:nvPr/>
        </p:nvSpPr>
        <p:spPr bwMode="auto">
          <a:xfrm>
            <a:off x="7680326" y="1916114"/>
            <a:ext cx="298767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9600" b="1" dirty="0">
                <a:solidFill>
                  <a:srgbClr val="00B050"/>
                </a:solidFill>
                <a:latin typeface="Bookman Old Style" panose="02050604050505020204" pitchFamily="18" charset="0"/>
              </a:rPr>
              <a:t>Х, х</a:t>
            </a:r>
          </a:p>
        </p:txBody>
      </p:sp>
      <p:pic>
        <p:nvPicPr>
          <p:cNvPr id="12294" name="Picture 15" descr="A30D042A3D0E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4390" y="4330700"/>
            <a:ext cx="3240088" cy="270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774825" y="1412875"/>
            <a:ext cx="914400" cy="914400"/>
          </a:xfrm>
          <a:prstGeom prst="rect">
            <a:avLst/>
          </a:prstGeom>
          <a:solidFill>
            <a:srgbClr val="00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847850" y="3644900"/>
            <a:ext cx="914400" cy="914400"/>
          </a:xfrm>
          <a:prstGeom prst="rect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5447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C4FBD971-94B1-4E7E-8745-FC97ADDE64B1}"/>
              </a:ext>
            </a:extLst>
          </p:cNvPr>
          <p:cNvSpPr/>
          <p:nvPr/>
        </p:nvSpPr>
        <p:spPr>
          <a:xfrm>
            <a:off x="3716387" y="340984"/>
            <a:ext cx="4229099" cy="711200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Характеристика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xmlns="" id="{B4EF992E-F457-45E4-9DA7-B036210DAC21}"/>
              </a:ext>
            </a:extLst>
          </p:cNvPr>
          <p:cNvSpPr/>
          <p:nvPr/>
        </p:nvSpPr>
        <p:spPr>
          <a:xfrm>
            <a:off x="860437" y="1415473"/>
            <a:ext cx="3452945" cy="801256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tx1"/>
                </a:solidFill>
              </a:rPr>
              <a:t>ГЛАСНЫЙ</a:t>
            </a:r>
          </a:p>
        </p:txBody>
      </p:sp>
      <p:sp>
        <p:nvSpPr>
          <p:cNvPr id="2" name="AutoShape 2">
            <a:extLst>
              <a:ext uri="{FF2B5EF4-FFF2-40B4-BE49-F238E27FC236}">
                <a16:creationId xmlns:a16="http://schemas.microsoft.com/office/drawing/2014/main" xmlns="" id="{96BF31E1-9FB3-427E-8E18-E6F2080C8EF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xmlns="" id="{B99C869C-B7A2-47A3-AAB9-98F25BFE87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954" y="3733800"/>
            <a:ext cx="2750188" cy="3007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xmlns="" id="{F108186C-B7AF-46E1-8832-78E507439194}"/>
              </a:ext>
            </a:extLst>
          </p:cNvPr>
          <p:cNvSpPr/>
          <p:nvPr/>
        </p:nvSpPr>
        <p:spPr>
          <a:xfrm>
            <a:off x="4587310" y="1415473"/>
            <a:ext cx="3993272" cy="801256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tx1"/>
                </a:solidFill>
              </a:rPr>
              <a:t>СОГЛАСНЫЙ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xmlns="" id="{AFC2C3E4-CD25-4B5D-A274-E7E4E9AC5F74}"/>
              </a:ext>
            </a:extLst>
          </p:cNvPr>
          <p:cNvSpPr/>
          <p:nvPr/>
        </p:nvSpPr>
        <p:spPr>
          <a:xfrm>
            <a:off x="860436" y="2580018"/>
            <a:ext cx="3452945" cy="801256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tx1"/>
                </a:solidFill>
              </a:rPr>
              <a:t>ТВЁРДЫЙ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xmlns="" id="{AEAE851B-6657-45BE-A0FD-D3C6A9E2CB8F}"/>
              </a:ext>
            </a:extLst>
          </p:cNvPr>
          <p:cNvSpPr/>
          <p:nvPr/>
        </p:nvSpPr>
        <p:spPr>
          <a:xfrm>
            <a:off x="4790508" y="2580018"/>
            <a:ext cx="3452945" cy="801256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tx1"/>
                </a:solidFill>
              </a:rPr>
              <a:t>МЯГКИЙ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xmlns="" id="{AD97C52E-F0E7-42DB-9C56-436429E0CBD2}"/>
              </a:ext>
            </a:extLst>
          </p:cNvPr>
          <p:cNvSpPr/>
          <p:nvPr/>
        </p:nvSpPr>
        <p:spPr>
          <a:xfrm>
            <a:off x="860436" y="3721864"/>
            <a:ext cx="3452945" cy="801256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tx1"/>
                </a:solidFill>
              </a:rPr>
              <a:t>ЗВОНКИЙ</a:t>
            </a: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xmlns="" id="{7697F624-0D3E-4146-86B1-38EE1F0D266C}"/>
              </a:ext>
            </a:extLst>
          </p:cNvPr>
          <p:cNvSpPr/>
          <p:nvPr/>
        </p:nvSpPr>
        <p:spPr>
          <a:xfrm>
            <a:off x="4790507" y="3744563"/>
            <a:ext cx="3452945" cy="801256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tx1"/>
                </a:solidFill>
              </a:rPr>
              <a:t>ГЛУХОЙ</a:t>
            </a:r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xmlns="" id="{9C9CCCEB-66D9-41F2-AB92-2F9DA73D7588}"/>
              </a:ext>
            </a:extLst>
          </p:cNvPr>
          <p:cNvSpPr/>
          <p:nvPr/>
        </p:nvSpPr>
        <p:spPr>
          <a:xfrm>
            <a:off x="860435" y="4949145"/>
            <a:ext cx="3452945" cy="801256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tx1"/>
                </a:solidFill>
              </a:rPr>
              <a:t>ПАРНЫЙ</a:t>
            </a:r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xmlns="" id="{A0B90BCC-1684-45C1-8477-1D7110579C69}"/>
              </a:ext>
            </a:extLst>
          </p:cNvPr>
          <p:cNvSpPr/>
          <p:nvPr/>
        </p:nvSpPr>
        <p:spPr>
          <a:xfrm>
            <a:off x="4857473" y="4949145"/>
            <a:ext cx="3452945" cy="801256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tx1"/>
                </a:solidFill>
              </a:rPr>
              <a:t>НЕПАРНЫЙ</a:t>
            </a:r>
          </a:p>
        </p:txBody>
      </p:sp>
    </p:spTree>
    <p:extLst>
      <p:ext uri="{BB962C8B-B14F-4D97-AF65-F5344CB8AC3E}">
        <p14:creationId xmlns:p14="http://schemas.microsoft.com/office/powerpoint/2010/main" val="2216105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8" name="Picture 14" descr="https://fsd.kopilkaurokov.ru/uploads/user_file_57412efc85366/img_user_file_57412efc85366_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31" y="179162"/>
            <a:ext cx="9968139" cy="6561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www.zentekyazilim.com.tr/wp-content/uploads/2019/01/f%C4%B1r%C4%B1n-program%C4%B1-400x267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772" y="3867404"/>
            <a:ext cx="4833257" cy="3226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2227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C4FBD971-94B1-4E7E-8745-FC97ADDE64B1}"/>
              </a:ext>
            </a:extLst>
          </p:cNvPr>
          <p:cNvSpPr/>
          <p:nvPr/>
        </p:nvSpPr>
        <p:spPr>
          <a:xfrm>
            <a:off x="4368801" y="287486"/>
            <a:ext cx="3313776" cy="711200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</a:rPr>
              <a:t>Читаем слоги</a:t>
            </a:r>
          </a:p>
        </p:txBody>
      </p:sp>
      <p:sp>
        <p:nvSpPr>
          <p:cNvPr id="2" name="AutoShape 2">
            <a:extLst>
              <a:ext uri="{FF2B5EF4-FFF2-40B4-BE49-F238E27FC236}">
                <a16:creationId xmlns:a16="http://schemas.microsoft.com/office/drawing/2014/main" xmlns="" id="{96BF31E1-9FB3-427E-8E18-E6F2080C8EF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xmlns="" id="{4ACEFC8A-0124-45EB-B73F-D429B3636A6F}"/>
              </a:ext>
            </a:extLst>
          </p:cNvPr>
          <p:cNvSpPr/>
          <p:nvPr/>
        </p:nvSpPr>
        <p:spPr>
          <a:xfrm>
            <a:off x="545002" y="1292434"/>
            <a:ext cx="2004235" cy="1044367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solidFill>
                  <a:schemeClr val="tx1"/>
                </a:solidFill>
              </a:rPr>
              <a:t>ХА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xmlns="" id="{C183801B-F08D-499C-AED3-2E75E22B7F02}"/>
              </a:ext>
            </a:extLst>
          </p:cNvPr>
          <p:cNvSpPr/>
          <p:nvPr/>
        </p:nvSpPr>
        <p:spPr>
          <a:xfrm>
            <a:off x="2682182" y="1292433"/>
            <a:ext cx="2004235" cy="1044367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solidFill>
                  <a:schemeClr val="tx1"/>
                </a:solidFill>
              </a:rPr>
              <a:t>АХ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xmlns="" id="{AF7A4FB4-BCA9-4C24-BF00-2693726FE862}"/>
              </a:ext>
            </a:extLst>
          </p:cNvPr>
          <p:cNvSpPr/>
          <p:nvPr/>
        </p:nvSpPr>
        <p:spPr>
          <a:xfrm>
            <a:off x="545002" y="2754416"/>
            <a:ext cx="2004235" cy="1044367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solidFill>
                  <a:schemeClr val="tx1"/>
                </a:solidFill>
              </a:rPr>
              <a:t>ХУ</a:t>
            </a: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xmlns="" id="{BB1A5E3A-ACA4-4740-A2DD-526560E9CD43}"/>
              </a:ext>
            </a:extLst>
          </p:cNvPr>
          <p:cNvSpPr/>
          <p:nvPr/>
        </p:nvSpPr>
        <p:spPr>
          <a:xfrm>
            <a:off x="2747847" y="2754416"/>
            <a:ext cx="2004235" cy="1044367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solidFill>
                  <a:schemeClr val="tx1"/>
                </a:solidFill>
              </a:rPr>
              <a:t>УХ</a:t>
            </a:r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xmlns="" id="{DCE4A3BC-CB02-47CA-A40F-9D9C6CA82D6C}"/>
              </a:ext>
            </a:extLst>
          </p:cNvPr>
          <p:cNvSpPr/>
          <p:nvPr/>
        </p:nvSpPr>
        <p:spPr>
          <a:xfrm>
            <a:off x="545002" y="4216397"/>
            <a:ext cx="2004235" cy="1044367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solidFill>
                  <a:schemeClr val="tx1"/>
                </a:solidFill>
              </a:rPr>
              <a:t>ХИ</a:t>
            </a:r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xmlns="" id="{5F589D77-2FF2-44BD-BAC6-7C0EFA0E0AF7}"/>
              </a:ext>
            </a:extLst>
          </p:cNvPr>
          <p:cNvSpPr/>
          <p:nvPr/>
        </p:nvSpPr>
        <p:spPr>
          <a:xfrm>
            <a:off x="2747847" y="4216398"/>
            <a:ext cx="2004235" cy="1044367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solidFill>
                  <a:schemeClr val="tx1"/>
                </a:solidFill>
              </a:rPr>
              <a:t>ИХ</a:t>
            </a:r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xmlns="" id="{390D547B-B3EF-4571-8E90-2E47267B92E4}"/>
              </a:ext>
            </a:extLst>
          </p:cNvPr>
          <p:cNvSpPr/>
          <p:nvPr/>
        </p:nvSpPr>
        <p:spPr>
          <a:xfrm>
            <a:off x="7372638" y="1305954"/>
            <a:ext cx="2004235" cy="1044367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solidFill>
                  <a:schemeClr val="tx1"/>
                </a:solidFill>
              </a:rPr>
              <a:t>ХО</a:t>
            </a: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xmlns="" id="{B119DB38-04E6-48F1-9E00-A86F7E2C34A1}"/>
              </a:ext>
            </a:extLst>
          </p:cNvPr>
          <p:cNvSpPr/>
          <p:nvPr/>
        </p:nvSpPr>
        <p:spPr>
          <a:xfrm>
            <a:off x="7372638" y="2854531"/>
            <a:ext cx="2004235" cy="1044367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solidFill>
                  <a:schemeClr val="tx1"/>
                </a:solidFill>
              </a:rPr>
              <a:t>ХЕ</a:t>
            </a:r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xmlns="" id="{47542655-E891-443E-A908-04295D9B82DE}"/>
              </a:ext>
            </a:extLst>
          </p:cNvPr>
          <p:cNvSpPr/>
          <p:nvPr/>
        </p:nvSpPr>
        <p:spPr>
          <a:xfrm>
            <a:off x="7439918" y="4192645"/>
            <a:ext cx="2004235" cy="1044367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solidFill>
                  <a:schemeClr val="tx1"/>
                </a:solidFill>
              </a:rPr>
              <a:t>ХЫ</a:t>
            </a:r>
          </a:p>
        </p:txBody>
      </p:sp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xmlns="" id="{67EC8C48-A2BF-4259-8B84-3919EDC061EA}"/>
              </a:ext>
            </a:extLst>
          </p:cNvPr>
          <p:cNvSpPr/>
          <p:nvPr/>
        </p:nvSpPr>
        <p:spPr>
          <a:xfrm>
            <a:off x="9509818" y="1292431"/>
            <a:ext cx="2004235" cy="1044367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solidFill>
                  <a:schemeClr val="tx1"/>
                </a:solidFill>
              </a:rPr>
              <a:t>ОХ</a:t>
            </a:r>
          </a:p>
        </p:txBody>
      </p:sp>
      <p:sp>
        <p:nvSpPr>
          <p:cNvPr id="20" name="Прямоугольник: скругленные углы 19">
            <a:extLst>
              <a:ext uri="{FF2B5EF4-FFF2-40B4-BE49-F238E27FC236}">
                <a16:creationId xmlns:a16="http://schemas.microsoft.com/office/drawing/2014/main" xmlns="" id="{127D9DAF-B069-4D89-91C7-1787B11E1BA9}"/>
              </a:ext>
            </a:extLst>
          </p:cNvPr>
          <p:cNvSpPr/>
          <p:nvPr/>
        </p:nvSpPr>
        <p:spPr>
          <a:xfrm>
            <a:off x="9509818" y="2854530"/>
            <a:ext cx="2004235" cy="1044367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solidFill>
                  <a:schemeClr val="tx1"/>
                </a:solidFill>
              </a:rPr>
              <a:t>ЕХ</a:t>
            </a:r>
          </a:p>
        </p:txBody>
      </p:sp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xmlns="" id="{66FE5CB3-7530-44D3-85E1-52F7BEBD8130}"/>
              </a:ext>
            </a:extLst>
          </p:cNvPr>
          <p:cNvSpPr/>
          <p:nvPr/>
        </p:nvSpPr>
        <p:spPr>
          <a:xfrm>
            <a:off x="9509818" y="4152077"/>
            <a:ext cx="2004235" cy="1044367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solidFill>
                  <a:schemeClr val="tx1"/>
                </a:solidFill>
              </a:rPr>
              <a:t>ЫХ</a:t>
            </a:r>
          </a:p>
        </p:txBody>
      </p:sp>
      <p:pic>
        <p:nvPicPr>
          <p:cNvPr id="22" name="Picture 2">
            <a:extLst>
              <a:ext uri="{FF2B5EF4-FFF2-40B4-BE49-F238E27FC236}">
                <a16:creationId xmlns:a16="http://schemas.microsoft.com/office/drawing/2014/main" xmlns="" id="{6CEFD4D8-81A2-421A-8DD3-B3A3A1B588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89" y="1925099"/>
            <a:ext cx="2750188" cy="3007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5993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5" grpId="0" animBg="1"/>
      <p:bldP spid="19" grpId="0" animBg="1"/>
      <p:bldP spid="20" grpId="0" animBg="1"/>
      <p:bldP spid="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2"/>
          <p:cNvSpPr>
            <a:spLocks noChangeArrowheads="1"/>
          </p:cNvSpPr>
          <p:nvPr/>
        </p:nvSpPr>
        <p:spPr bwMode="auto">
          <a:xfrm>
            <a:off x="1793422" y="153987"/>
            <a:ext cx="8207375" cy="6264275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6387" name="WordArt 3"/>
          <p:cNvSpPr>
            <a:spLocks noChangeArrowheads="1" noChangeShapeType="1" noTextEdit="1"/>
          </p:cNvSpPr>
          <p:nvPr/>
        </p:nvSpPr>
        <p:spPr bwMode="auto">
          <a:xfrm>
            <a:off x="623887" y="2349500"/>
            <a:ext cx="943656" cy="159112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9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cs typeface="Arial" panose="020B0604020202020204" pitchFamily="34" charset="0"/>
              </a:rPr>
              <a:t>а</a:t>
            </a:r>
          </a:p>
        </p:txBody>
      </p:sp>
      <p:sp>
        <p:nvSpPr>
          <p:cNvPr id="16388" name="WordArt 4"/>
          <p:cNvSpPr>
            <a:spLocks noChangeArrowheads="1" noChangeShapeType="1" noTextEdit="1"/>
          </p:cNvSpPr>
          <p:nvPr/>
        </p:nvSpPr>
        <p:spPr bwMode="auto">
          <a:xfrm>
            <a:off x="9502324" y="5178425"/>
            <a:ext cx="1829707" cy="148589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9600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cs typeface="Arial" panose="020B0604020202020204" pitchFamily="34" charset="0"/>
              </a:rPr>
              <a:t>ра</a:t>
            </a:r>
            <a:endParaRPr lang="ru-RU" sz="9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16389" name="WordArt 5"/>
          <p:cNvSpPr>
            <a:spLocks noChangeArrowheads="1" noChangeShapeType="1" noTextEdit="1"/>
          </p:cNvSpPr>
          <p:nvPr/>
        </p:nvSpPr>
        <p:spPr bwMode="auto">
          <a:xfrm>
            <a:off x="2063750" y="5558404"/>
            <a:ext cx="744764" cy="120876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9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cs typeface="Arial" panose="020B0604020202020204" pitchFamily="34" charset="0"/>
              </a:rPr>
              <a:t>у</a:t>
            </a:r>
          </a:p>
        </p:txBody>
      </p:sp>
      <p:sp>
        <p:nvSpPr>
          <p:cNvPr id="16390" name="WordArt 6"/>
          <p:cNvSpPr>
            <a:spLocks noChangeArrowheads="1" noChangeShapeType="1" noTextEdit="1"/>
          </p:cNvSpPr>
          <p:nvPr/>
        </p:nvSpPr>
        <p:spPr bwMode="auto">
          <a:xfrm>
            <a:off x="1084035" y="90829"/>
            <a:ext cx="1724479" cy="1317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9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cs typeface="Arial" panose="020B0604020202020204" pitchFamily="34" charset="0"/>
              </a:rPr>
              <a:t>ла</a:t>
            </a:r>
          </a:p>
        </p:txBody>
      </p:sp>
      <p:sp>
        <p:nvSpPr>
          <p:cNvPr id="16391" name="WordArt 7"/>
          <p:cNvSpPr>
            <a:spLocks noChangeArrowheads="1" noChangeShapeType="1" noTextEdit="1"/>
          </p:cNvSpPr>
          <p:nvPr/>
        </p:nvSpPr>
        <p:spPr bwMode="auto">
          <a:xfrm>
            <a:off x="10488614" y="2492375"/>
            <a:ext cx="745443" cy="144825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9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cs typeface="Arial" panose="020B0604020202020204" pitchFamily="34" charset="0"/>
              </a:rPr>
              <a:t>е</a:t>
            </a:r>
          </a:p>
        </p:txBody>
      </p:sp>
      <p:sp>
        <p:nvSpPr>
          <p:cNvPr id="16392" name="WordArt 8"/>
          <p:cNvSpPr>
            <a:spLocks noChangeArrowheads="1" noChangeShapeType="1" noTextEdit="1"/>
          </p:cNvSpPr>
          <p:nvPr/>
        </p:nvSpPr>
        <p:spPr bwMode="auto">
          <a:xfrm>
            <a:off x="9511620" y="129153"/>
            <a:ext cx="1516743" cy="157548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9600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cs typeface="Arial" panose="020B0604020202020204" pitchFamily="34" charset="0"/>
              </a:rPr>
              <a:t>ри</a:t>
            </a:r>
            <a:endParaRPr lang="ru-RU" sz="9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16393" name="WordArt 9"/>
          <p:cNvSpPr>
            <a:spLocks noChangeArrowheads="1" noChangeShapeType="1" noTextEdit="1"/>
          </p:cNvSpPr>
          <p:nvPr/>
        </p:nvSpPr>
        <p:spPr bwMode="auto">
          <a:xfrm>
            <a:off x="6585857" y="5708197"/>
            <a:ext cx="838200" cy="11498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9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cs typeface="Arial" panose="020B0604020202020204" pitchFamily="34" charset="0"/>
              </a:rPr>
              <a:t>о</a:t>
            </a:r>
          </a:p>
        </p:txBody>
      </p:sp>
      <p:sp>
        <p:nvSpPr>
          <p:cNvPr id="16394" name="WordArt 10"/>
          <p:cNvSpPr>
            <a:spLocks noChangeArrowheads="1" noChangeShapeType="1" noTextEdit="1"/>
          </p:cNvSpPr>
          <p:nvPr/>
        </p:nvSpPr>
        <p:spPr bwMode="auto">
          <a:xfrm>
            <a:off x="4873852" y="0"/>
            <a:ext cx="610732" cy="96905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9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cs typeface="Arial" panose="020B0604020202020204" pitchFamily="34" charset="0"/>
              </a:rPr>
              <a:t>и</a:t>
            </a:r>
          </a:p>
        </p:txBody>
      </p:sp>
      <p:sp>
        <p:nvSpPr>
          <p:cNvPr id="17419" name="WordArt 11"/>
          <p:cNvSpPr>
            <a:spLocks noChangeArrowheads="1" noChangeShapeType="1" noTextEdit="1"/>
          </p:cNvSpPr>
          <p:nvPr/>
        </p:nvSpPr>
        <p:spPr bwMode="auto">
          <a:xfrm>
            <a:off x="5434919" y="2349500"/>
            <a:ext cx="1150938" cy="1873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9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cs typeface="Arial" panose="020B0604020202020204" pitchFamily="34" charset="0"/>
              </a:rPr>
              <a:t>х</a:t>
            </a:r>
          </a:p>
        </p:txBody>
      </p:sp>
    </p:spTree>
    <p:extLst>
      <p:ext uri="{BB962C8B-B14F-4D97-AF65-F5344CB8AC3E}">
        <p14:creationId xmlns:p14="http://schemas.microsoft.com/office/powerpoint/2010/main" val="3189651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4.81481E-6 L 0.64571 -0.00023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9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4.07407E-6 L -0.37396 -0.57732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698" y="-288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1.11111E-6 L 0.4806 -0.53148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23" y="-265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1.85185E-6 L 0.06706 0.57732 " pathEditMode="relative" rAng="0" ptsTypes="AA">
                                      <p:cBhvr>
                                        <p:cTn id="33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46" y="288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1.48148E-6 L -0.44883 -0.02106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448" y="-1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7.40741E-7 L 0.42916 0.47893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58" y="23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94 -0.05648 L 0.09466 -0.58796 " pathEditMode="relative" rAng="0" ptsTypes="AA">
                                      <p:cBhvr>
                                        <p:cTn id="60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30" y="-265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4.81481E-6 L -0.42123 0.55649 " pathEditMode="relative" rAng="0" ptsTypes="AA">
                                      <p:cBhvr>
                                        <p:cTn id="69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68" y="278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animBg="1"/>
      <p:bldP spid="16387" grpId="1" animBg="1"/>
      <p:bldP spid="16388" grpId="0" animBg="1"/>
      <p:bldP spid="16388" grpId="1" animBg="1"/>
      <p:bldP spid="16389" grpId="0" animBg="1"/>
      <p:bldP spid="16389" grpId="1" animBg="1"/>
      <p:bldP spid="16390" grpId="0" animBg="1"/>
      <p:bldP spid="16390" grpId="1" animBg="1"/>
      <p:bldP spid="16391" grpId="0" animBg="1"/>
      <p:bldP spid="16391" grpId="1" animBg="1"/>
      <p:bldP spid="16392" grpId="0" animBg="1"/>
      <p:bldP spid="16393" grpId="0" animBg="1"/>
      <p:bldP spid="16393" grpId="1" animBg="1"/>
      <p:bldP spid="16394" grpId="0" animBg="1"/>
      <p:bldP spid="1639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 descr="https://s00.yaplakal.com/pics/pics_original/0/5/0/170480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659" y="370114"/>
            <a:ext cx="9304111" cy="6063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5899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87828" y="130629"/>
            <a:ext cx="1139734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Бублик, баранку, батон и буханку</a:t>
            </a:r>
          </a:p>
          <a:p>
            <a:r>
              <a:rPr lang="ru-RU" sz="5400" b="1" dirty="0" smtClean="0"/>
              <a:t>Пекарь из теста испек спозаранку.</a:t>
            </a:r>
          </a:p>
        </p:txBody>
      </p:sp>
    </p:spTree>
    <p:extLst>
      <p:ext uri="{BB962C8B-B14F-4D97-AF65-F5344CB8AC3E}">
        <p14:creationId xmlns:p14="http://schemas.microsoft.com/office/powerpoint/2010/main" val="2755960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Komp\Desktop\картинка Х 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573" y="0"/>
            <a:ext cx="4752527" cy="672527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3237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Прямоугольник 1"/>
          <p:cNvSpPr>
            <a:spLocks noChangeArrowheads="1"/>
          </p:cNvSpPr>
          <p:nvPr/>
        </p:nvSpPr>
        <p:spPr bwMode="auto">
          <a:xfrm>
            <a:off x="2666976" y="1428737"/>
            <a:ext cx="6929486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7030A0"/>
                </a:solidFill>
              </a:rPr>
              <a:t>Отгадать легко и быстро: </a:t>
            </a:r>
            <a:br>
              <a:rPr lang="ru-RU" sz="3200" b="1" dirty="0">
                <a:solidFill>
                  <a:srgbClr val="7030A0"/>
                </a:solidFill>
              </a:rPr>
            </a:br>
            <a:r>
              <a:rPr lang="ru-RU" sz="3200" b="1" dirty="0">
                <a:solidFill>
                  <a:srgbClr val="7030A0"/>
                </a:solidFill>
              </a:rPr>
              <a:t>Мягкий, пышный и душистый, </a:t>
            </a:r>
            <a:br>
              <a:rPr lang="ru-RU" sz="3200" b="1" dirty="0">
                <a:solidFill>
                  <a:srgbClr val="7030A0"/>
                </a:solidFill>
              </a:rPr>
            </a:br>
            <a:r>
              <a:rPr lang="ru-RU" sz="3200" b="1" dirty="0">
                <a:solidFill>
                  <a:srgbClr val="7030A0"/>
                </a:solidFill>
              </a:rPr>
              <a:t>Он и черный, он и белый, </a:t>
            </a:r>
            <a:br>
              <a:rPr lang="ru-RU" sz="3200" b="1" dirty="0">
                <a:solidFill>
                  <a:srgbClr val="7030A0"/>
                </a:solidFill>
              </a:rPr>
            </a:br>
            <a:r>
              <a:rPr lang="ru-RU" sz="3200" b="1" dirty="0">
                <a:solidFill>
                  <a:srgbClr val="7030A0"/>
                </a:solidFill>
              </a:rPr>
              <a:t>А бывает подгорелый.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00054" y="299337"/>
            <a:ext cx="158248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solidFill>
                  <a:srgbClr val="FF0000"/>
                </a:solidFill>
              </a:rPr>
              <a:t>хлеб</a:t>
            </a:r>
          </a:p>
        </p:txBody>
      </p:sp>
      <p:pic>
        <p:nvPicPr>
          <p:cNvPr id="8196" name="Picture 4" descr="D:\клипарты\еда раст\0f75d76946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26704" y="4168553"/>
            <a:ext cx="4724342" cy="24826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215358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Прямоугольник 1"/>
          <p:cNvSpPr>
            <a:spLocks noChangeArrowheads="1"/>
          </p:cNvSpPr>
          <p:nvPr/>
        </p:nvSpPr>
        <p:spPr bwMode="auto">
          <a:xfrm>
            <a:off x="3167063" y="571501"/>
            <a:ext cx="5643562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rgbClr val="7030A0"/>
                </a:solidFill>
              </a:rPr>
              <a:t>Загадка эта нелегка:</a:t>
            </a:r>
          </a:p>
          <a:p>
            <a:r>
              <a:rPr lang="ru-RU" sz="3200" b="1" dirty="0">
                <a:solidFill>
                  <a:srgbClr val="7030A0"/>
                </a:solidFill>
              </a:rPr>
              <a:t> Пишусь всегда через два К:</a:t>
            </a:r>
          </a:p>
          <a:p>
            <a:r>
              <a:rPr lang="ru-RU" sz="3200" b="1" dirty="0">
                <a:solidFill>
                  <a:srgbClr val="7030A0"/>
                </a:solidFill>
              </a:rPr>
              <a:t> И мяч, и шайбу клюшкой бей,</a:t>
            </a:r>
          </a:p>
          <a:p>
            <a:r>
              <a:rPr lang="ru-RU" sz="3200" b="1" dirty="0">
                <a:solidFill>
                  <a:srgbClr val="7030A0"/>
                </a:solidFill>
              </a:rPr>
              <a:t> А называюсь я — </a:t>
            </a:r>
            <a:r>
              <a:rPr lang="ru-RU" sz="3200" b="1" i="1" dirty="0">
                <a:solidFill>
                  <a:srgbClr val="7030A0"/>
                </a:solidFill>
              </a:rPr>
              <a:t>…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4434" y="582387"/>
            <a:ext cx="226991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solidFill>
                  <a:srgbClr val="FF0000"/>
                </a:solidFill>
              </a:rPr>
              <a:t>хоккей</a:t>
            </a:r>
          </a:p>
        </p:txBody>
      </p:sp>
      <p:pic>
        <p:nvPicPr>
          <p:cNvPr id="16388" name="Picture 4" descr="http://www.etoday.ru/uploads/2008/05/17/russian_wins_against_finland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81356" y="3214686"/>
            <a:ext cx="5072098" cy="34067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202177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3" descr="Азбука. часть 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389" y="692150"/>
            <a:ext cx="2808287" cy="371475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9" name="Рисунок 3" descr="Image19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7938" y="0"/>
            <a:ext cx="4908550" cy="685800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2977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Рисунок 4" descr="Image2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2538" y="4221164"/>
            <a:ext cx="4100512" cy="2636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Рисунок 3" descr="Image2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389" y="188913"/>
            <a:ext cx="8732837" cy="403225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6721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Рисунок 2" descr="Image2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289" y="188914"/>
            <a:ext cx="8377237" cy="6480175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3393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sun9-17.userapi.com/impg/MXhRrpF1NNTUcDu20bLzD3GoSQhEgHHIF8HJZg/kfmp0-rRBRQ.jpg?size=604x489&amp;quality=95&amp;sign=f666404fd97145dd5daeb0de4c335770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804" y="1131662"/>
            <a:ext cx="5701557" cy="4964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thumbs.dreamstime.com/b/%D1%83%D0%BD%D1%8B-%D1%8B%D0%B9-%D1%88%D0%B0%D1%80%D0%B6-%D1%85-%D0%B5%D0%B1%D0%B0-4945441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94" y="173946"/>
            <a:ext cx="5386602" cy="4147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https://www.zentekyazilim.com.tr/wp-content/uploads/2019/01/f%C4%B1r%C4%B1n-program%C4%B1-400x267.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743" y="3910947"/>
            <a:ext cx="4833257" cy="3226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1697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1189" y="928688"/>
            <a:ext cx="1423987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Rectangle 10"/>
          <p:cNvSpPr>
            <a:spLocks noChangeArrowheads="1"/>
          </p:cNvSpPr>
          <p:nvPr/>
        </p:nvSpPr>
        <p:spPr bwMode="auto">
          <a:xfrm>
            <a:off x="6167439" y="2857500"/>
            <a:ext cx="642937" cy="642938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Calibri" panose="020F0502020204030204" pitchFamily="34" charset="0"/>
            </a:endParaRPr>
          </a:p>
        </p:txBody>
      </p:sp>
      <p:sp>
        <p:nvSpPr>
          <p:cNvPr id="11268" name="Rectangle 10"/>
          <p:cNvSpPr>
            <a:spLocks noChangeArrowheads="1"/>
          </p:cNvSpPr>
          <p:nvPr/>
        </p:nvSpPr>
        <p:spPr bwMode="auto">
          <a:xfrm>
            <a:off x="4024314" y="1714500"/>
            <a:ext cx="642937" cy="642938"/>
          </a:xfrm>
          <a:prstGeom prst="rect">
            <a:avLst/>
          </a:prstGeom>
          <a:solidFill>
            <a:srgbClr val="33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Calibri" panose="020F0502020204030204" pitchFamily="34" charset="0"/>
            </a:endParaRPr>
          </a:p>
        </p:txBody>
      </p:sp>
      <p:sp>
        <p:nvSpPr>
          <p:cNvPr id="11269" name="Text Box 13"/>
          <p:cNvSpPr txBox="1">
            <a:spLocks noChangeArrowheads="1"/>
          </p:cNvSpPr>
          <p:nvPr/>
        </p:nvSpPr>
        <p:spPr bwMode="auto">
          <a:xfrm>
            <a:off x="2166938" y="285751"/>
            <a:ext cx="82153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800" b="1">
                <a:latin typeface="Calibri" panose="020F0502020204030204" pitchFamily="34" charset="0"/>
              </a:rPr>
              <a:t>Соедини стрелкой слово, соответствующее схеме.</a:t>
            </a:r>
          </a:p>
        </p:txBody>
      </p:sp>
      <p:sp>
        <p:nvSpPr>
          <p:cNvPr id="11270" name="Text Box 13"/>
          <p:cNvSpPr txBox="1">
            <a:spLocks noChangeArrowheads="1"/>
          </p:cNvSpPr>
          <p:nvPr/>
        </p:nvSpPr>
        <p:spPr bwMode="auto">
          <a:xfrm>
            <a:off x="8524876" y="1785938"/>
            <a:ext cx="1571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3200" b="1">
                <a:solidFill>
                  <a:srgbClr val="0033CC"/>
                </a:solidFill>
                <a:latin typeface="Calibri" panose="020F0502020204030204" pitchFamily="34" charset="0"/>
              </a:rPr>
              <a:t>ХАЛВА</a:t>
            </a:r>
            <a:endParaRPr lang="ru-RU" altLang="ru-RU" sz="2400" b="1">
              <a:solidFill>
                <a:srgbClr val="0033CC"/>
              </a:solidFill>
              <a:latin typeface="Calibri" panose="020F0502020204030204" pitchFamily="34" charset="0"/>
            </a:endParaRPr>
          </a:p>
        </p:txBody>
      </p:sp>
      <p:sp>
        <p:nvSpPr>
          <p:cNvPr id="11271" name="Text Box 13"/>
          <p:cNvSpPr txBox="1">
            <a:spLocks noChangeArrowheads="1"/>
          </p:cNvSpPr>
          <p:nvPr/>
        </p:nvSpPr>
        <p:spPr bwMode="auto">
          <a:xfrm>
            <a:off x="8739188" y="2786063"/>
            <a:ext cx="13573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3200" b="1">
                <a:solidFill>
                  <a:srgbClr val="0033CC"/>
                </a:solidFill>
                <a:latin typeface="Calibri" panose="020F0502020204030204" pitchFamily="34" charset="0"/>
              </a:rPr>
              <a:t>ВДОХ</a:t>
            </a:r>
            <a:endParaRPr lang="ru-RU" altLang="ru-RU" sz="2400" b="1">
              <a:solidFill>
                <a:srgbClr val="0033CC"/>
              </a:solidFill>
              <a:latin typeface="Calibri" panose="020F0502020204030204" pitchFamily="34" charset="0"/>
            </a:endParaRPr>
          </a:p>
        </p:txBody>
      </p:sp>
      <p:sp>
        <p:nvSpPr>
          <p:cNvPr id="11272" name="Text Box 13"/>
          <p:cNvSpPr txBox="1">
            <a:spLocks noChangeArrowheads="1"/>
          </p:cNvSpPr>
          <p:nvPr/>
        </p:nvSpPr>
        <p:spPr bwMode="auto">
          <a:xfrm>
            <a:off x="8596314" y="3929063"/>
            <a:ext cx="1571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3200" b="1">
                <a:solidFill>
                  <a:srgbClr val="0033CC"/>
                </a:solidFill>
                <a:latin typeface="Calibri" panose="020F0502020204030204" pitchFamily="34" charset="0"/>
              </a:rPr>
              <a:t>ХВАЛА</a:t>
            </a:r>
            <a:endParaRPr lang="ru-RU" altLang="ru-RU" sz="2400" b="1">
              <a:solidFill>
                <a:srgbClr val="0033CC"/>
              </a:solidFill>
              <a:latin typeface="Calibri" panose="020F0502020204030204" pitchFamily="34" charset="0"/>
            </a:endParaRPr>
          </a:p>
        </p:txBody>
      </p:sp>
      <p:sp>
        <p:nvSpPr>
          <p:cNvPr id="11273" name="Text Box 13"/>
          <p:cNvSpPr txBox="1">
            <a:spLocks noChangeArrowheads="1"/>
          </p:cNvSpPr>
          <p:nvPr/>
        </p:nvSpPr>
        <p:spPr bwMode="auto">
          <a:xfrm>
            <a:off x="8239126" y="5143500"/>
            <a:ext cx="19288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3200" b="1">
                <a:solidFill>
                  <a:srgbClr val="0033CC"/>
                </a:solidFill>
                <a:latin typeface="Calibri" panose="020F0502020204030204" pitchFamily="34" charset="0"/>
              </a:rPr>
              <a:t>ШОРОХИ</a:t>
            </a:r>
            <a:endParaRPr lang="ru-RU" altLang="ru-RU" sz="2400" b="1">
              <a:solidFill>
                <a:srgbClr val="0033CC"/>
              </a:solidFill>
              <a:latin typeface="Calibri" panose="020F0502020204030204" pitchFamily="34" charset="0"/>
            </a:endParaRPr>
          </a:p>
        </p:txBody>
      </p:sp>
      <p:sp>
        <p:nvSpPr>
          <p:cNvPr id="11274" name="Rectangle 10"/>
          <p:cNvSpPr>
            <a:spLocks noChangeArrowheads="1"/>
          </p:cNvSpPr>
          <p:nvPr/>
        </p:nvSpPr>
        <p:spPr bwMode="auto">
          <a:xfrm>
            <a:off x="4738689" y="1714500"/>
            <a:ext cx="642937" cy="642938"/>
          </a:xfrm>
          <a:prstGeom prst="rect">
            <a:avLst/>
          </a:prstGeom>
          <a:solidFill>
            <a:srgbClr val="33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Calibri" panose="020F0502020204030204" pitchFamily="34" charset="0"/>
            </a:endParaRPr>
          </a:p>
        </p:txBody>
      </p:sp>
      <p:sp>
        <p:nvSpPr>
          <p:cNvPr id="11275" name="Rectangle 10"/>
          <p:cNvSpPr>
            <a:spLocks noChangeArrowheads="1"/>
          </p:cNvSpPr>
          <p:nvPr/>
        </p:nvSpPr>
        <p:spPr bwMode="auto">
          <a:xfrm>
            <a:off x="5453064" y="1714500"/>
            <a:ext cx="642937" cy="642938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Calibri" panose="020F0502020204030204" pitchFamily="34" charset="0"/>
            </a:endParaRPr>
          </a:p>
        </p:txBody>
      </p:sp>
      <p:sp>
        <p:nvSpPr>
          <p:cNvPr id="11276" name="Rectangle 10"/>
          <p:cNvSpPr>
            <a:spLocks noChangeArrowheads="1"/>
          </p:cNvSpPr>
          <p:nvPr/>
        </p:nvSpPr>
        <p:spPr bwMode="auto">
          <a:xfrm>
            <a:off x="6167439" y="1714500"/>
            <a:ext cx="642937" cy="642938"/>
          </a:xfrm>
          <a:prstGeom prst="rect">
            <a:avLst/>
          </a:prstGeom>
          <a:solidFill>
            <a:srgbClr val="33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Calibri" panose="020F0502020204030204" pitchFamily="34" charset="0"/>
            </a:endParaRPr>
          </a:p>
        </p:txBody>
      </p:sp>
      <p:sp>
        <p:nvSpPr>
          <p:cNvPr id="11277" name="Rectangle 10"/>
          <p:cNvSpPr>
            <a:spLocks noChangeArrowheads="1"/>
          </p:cNvSpPr>
          <p:nvPr/>
        </p:nvSpPr>
        <p:spPr bwMode="auto">
          <a:xfrm>
            <a:off x="3238500" y="2857500"/>
            <a:ext cx="642938" cy="642938"/>
          </a:xfrm>
          <a:prstGeom prst="rect">
            <a:avLst/>
          </a:prstGeom>
          <a:solidFill>
            <a:srgbClr val="33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Calibri" panose="020F0502020204030204" pitchFamily="34" charset="0"/>
            </a:endParaRPr>
          </a:p>
        </p:txBody>
      </p:sp>
      <p:sp>
        <p:nvSpPr>
          <p:cNvPr id="11278" name="Rectangle 10"/>
          <p:cNvSpPr>
            <a:spLocks noChangeArrowheads="1"/>
          </p:cNvSpPr>
          <p:nvPr/>
        </p:nvSpPr>
        <p:spPr bwMode="auto">
          <a:xfrm>
            <a:off x="3952875" y="2857500"/>
            <a:ext cx="642938" cy="642938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Calibri" panose="020F0502020204030204" pitchFamily="34" charset="0"/>
            </a:endParaRPr>
          </a:p>
        </p:txBody>
      </p:sp>
      <p:sp>
        <p:nvSpPr>
          <p:cNvPr id="11279" name="Rectangle 10"/>
          <p:cNvSpPr>
            <a:spLocks noChangeArrowheads="1"/>
          </p:cNvSpPr>
          <p:nvPr/>
        </p:nvSpPr>
        <p:spPr bwMode="auto">
          <a:xfrm>
            <a:off x="4667250" y="2857500"/>
            <a:ext cx="642938" cy="642938"/>
          </a:xfrm>
          <a:prstGeom prst="rect">
            <a:avLst/>
          </a:prstGeom>
          <a:solidFill>
            <a:srgbClr val="33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Calibri" panose="020F0502020204030204" pitchFamily="34" charset="0"/>
            </a:endParaRPr>
          </a:p>
        </p:txBody>
      </p:sp>
      <p:sp>
        <p:nvSpPr>
          <p:cNvPr id="11280" name="Rectangle 10"/>
          <p:cNvSpPr>
            <a:spLocks noChangeArrowheads="1"/>
          </p:cNvSpPr>
          <p:nvPr/>
        </p:nvSpPr>
        <p:spPr bwMode="auto">
          <a:xfrm>
            <a:off x="5453064" y="2857500"/>
            <a:ext cx="642937" cy="642938"/>
          </a:xfrm>
          <a:prstGeom prst="rect">
            <a:avLst/>
          </a:prstGeom>
          <a:solidFill>
            <a:srgbClr val="33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Calibri" panose="020F0502020204030204" pitchFamily="34" charset="0"/>
            </a:endParaRPr>
          </a:p>
        </p:txBody>
      </p:sp>
      <p:sp>
        <p:nvSpPr>
          <p:cNvPr id="11281" name="Rectangle 10"/>
          <p:cNvSpPr>
            <a:spLocks noChangeArrowheads="1"/>
          </p:cNvSpPr>
          <p:nvPr/>
        </p:nvSpPr>
        <p:spPr bwMode="auto">
          <a:xfrm>
            <a:off x="5453064" y="4000500"/>
            <a:ext cx="642937" cy="642938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Calibri" panose="020F0502020204030204" pitchFamily="34" charset="0"/>
            </a:endParaRPr>
          </a:p>
        </p:txBody>
      </p:sp>
      <p:sp>
        <p:nvSpPr>
          <p:cNvPr id="11282" name="Rectangle 10"/>
          <p:cNvSpPr>
            <a:spLocks noChangeArrowheads="1"/>
          </p:cNvSpPr>
          <p:nvPr/>
        </p:nvSpPr>
        <p:spPr bwMode="auto">
          <a:xfrm>
            <a:off x="2452689" y="4000500"/>
            <a:ext cx="642937" cy="642938"/>
          </a:xfrm>
          <a:prstGeom prst="rect">
            <a:avLst/>
          </a:prstGeom>
          <a:solidFill>
            <a:srgbClr val="33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Calibri" panose="020F0502020204030204" pitchFamily="34" charset="0"/>
            </a:endParaRPr>
          </a:p>
        </p:txBody>
      </p:sp>
      <p:sp>
        <p:nvSpPr>
          <p:cNvPr id="11283" name="Rectangle 10"/>
          <p:cNvSpPr>
            <a:spLocks noChangeArrowheads="1"/>
          </p:cNvSpPr>
          <p:nvPr/>
        </p:nvSpPr>
        <p:spPr bwMode="auto">
          <a:xfrm>
            <a:off x="3167064" y="4000500"/>
            <a:ext cx="642937" cy="642938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Calibri" panose="020F0502020204030204" pitchFamily="34" charset="0"/>
            </a:endParaRPr>
          </a:p>
        </p:txBody>
      </p:sp>
      <p:sp>
        <p:nvSpPr>
          <p:cNvPr id="11284" name="Rectangle 10"/>
          <p:cNvSpPr>
            <a:spLocks noChangeArrowheads="1"/>
          </p:cNvSpPr>
          <p:nvPr/>
        </p:nvSpPr>
        <p:spPr bwMode="auto">
          <a:xfrm>
            <a:off x="3952875" y="4000500"/>
            <a:ext cx="642938" cy="642938"/>
          </a:xfrm>
          <a:prstGeom prst="rect">
            <a:avLst/>
          </a:prstGeom>
          <a:solidFill>
            <a:srgbClr val="33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Calibri" panose="020F0502020204030204" pitchFamily="34" charset="0"/>
            </a:endParaRPr>
          </a:p>
        </p:txBody>
      </p:sp>
      <p:sp>
        <p:nvSpPr>
          <p:cNvPr id="11285" name="Rectangle 10"/>
          <p:cNvSpPr>
            <a:spLocks noChangeArrowheads="1"/>
          </p:cNvSpPr>
          <p:nvPr/>
        </p:nvSpPr>
        <p:spPr bwMode="auto">
          <a:xfrm>
            <a:off x="4667250" y="4000500"/>
            <a:ext cx="642938" cy="642938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Calibri" panose="020F0502020204030204" pitchFamily="34" charset="0"/>
            </a:endParaRPr>
          </a:p>
        </p:txBody>
      </p:sp>
      <p:sp>
        <p:nvSpPr>
          <p:cNvPr id="11286" name="Rectangle 10"/>
          <p:cNvSpPr>
            <a:spLocks noChangeArrowheads="1"/>
          </p:cNvSpPr>
          <p:nvPr/>
        </p:nvSpPr>
        <p:spPr bwMode="auto">
          <a:xfrm>
            <a:off x="6167439" y="4000500"/>
            <a:ext cx="642937" cy="642938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Calibri" panose="020F0502020204030204" pitchFamily="34" charset="0"/>
            </a:endParaRPr>
          </a:p>
        </p:txBody>
      </p:sp>
      <p:sp>
        <p:nvSpPr>
          <p:cNvPr id="11287" name="Rectangle 10"/>
          <p:cNvSpPr>
            <a:spLocks noChangeArrowheads="1"/>
          </p:cNvSpPr>
          <p:nvPr/>
        </p:nvSpPr>
        <p:spPr bwMode="auto">
          <a:xfrm>
            <a:off x="6167439" y="5143500"/>
            <a:ext cx="642937" cy="642938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Calibri" panose="020F0502020204030204" pitchFamily="34" charset="0"/>
            </a:endParaRPr>
          </a:p>
        </p:txBody>
      </p:sp>
      <p:sp>
        <p:nvSpPr>
          <p:cNvPr id="11288" name="Rectangle 10"/>
          <p:cNvSpPr>
            <a:spLocks noChangeArrowheads="1"/>
          </p:cNvSpPr>
          <p:nvPr/>
        </p:nvSpPr>
        <p:spPr bwMode="auto">
          <a:xfrm>
            <a:off x="3238500" y="5143500"/>
            <a:ext cx="642938" cy="642938"/>
          </a:xfrm>
          <a:prstGeom prst="rect">
            <a:avLst/>
          </a:prstGeom>
          <a:solidFill>
            <a:srgbClr val="33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Calibri" panose="020F0502020204030204" pitchFamily="34" charset="0"/>
            </a:endParaRPr>
          </a:p>
        </p:txBody>
      </p:sp>
      <p:sp>
        <p:nvSpPr>
          <p:cNvPr id="11289" name="Rectangle 10"/>
          <p:cNvSpPr>
            <a:spLocks noChangeArrowheads="1"/>
          </p:cNvSpPr>
          <p:nvPr/>
        </p:nvSpPr>
        <p:spPr bwMode="auto">
          <a:xfrm>
            <a:off x="3952875" y="5143500"/>
            <a:ext cx="642938" cy="642938"/>
          </a:xfrm>
          <a:prstGeom prst="rect">
            <a:avLst/>
          </a:prstGeom>
          <a:solidFill>
            <a:srgbClr val="33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Calibri" panose="020F0502020204030204" pitchFamily="34" charset="0"/>
            </a:endParaRPr>
          </a:p>
        </p:txBody>
      </p:sp>
      <p:sp>
        <p:nvSpPr>
          <p:cNvPr id="11290" name="Rectangle 10"/>
          <p:cNvSpPr>
            <a:spLocks noChangeArrowheads="1"/>
          </p:cNvSpPr>
          <p:nvPr/>
        </p:nvSpPr>
        <p:spPr bwMode="auto">
          <a:xfrm>
            <a:off x="4667250" y="5143500"/>
            <a:ext cx="642938" cy="642938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Calibri" panose="020F0502020204030204" pitchFamily="34" charset="0"/>
            </a:endParaRPr>
          </a:p>
        </p:txBody>
      </p:sp>
      <p:sp>
        <p:nvSpPr>
          <p:cNvPr id="11291" name="Rectangle 10"/>
          <p:cNvSpPr>
            <a:spLocks noChangeArrowheads="1"/>
          </p:cNvSpPr>
          <p:nvPr/>
        </p:nvSpPr>
        <p:spPr bwMode="auto">
          <a:xfrm>
            <a:off x="5453064" y="5143500"/>
            <a:ext cx="642937" cy="642938"/>
          </a:xfrm>
          <a:prstGeom prst="rect">
            <a:avLst/>
          </a:prstGeom>
          <a:solidFill>
            <a:srgbClr val="33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Calibri" panose="020F0502020204030204" pitchFamily="34" charset="0"/>
            </a:endParaRPr>
          </a:p>
        </p:txBody>
      </p:sp>
      <p:sp>
        <p:nvSpPr>
          <p:cNvPr id="61" name="Line 23"/>
          <p:cNvSpPr>
            <a:spLocks noChangeShapeType="1"/>
          </p:cNvSpPr>
          <p:nvPr/>
        </p:nvSpPr>
        <p:spPr bwMode="auto">
          <a:xfrm>
            <a:off x="5381625" y="2714625"/>
            <a:ext cx="0" cy="939800"/>
          </a:xfrm>
          <a:prstGeom prst="line">
            <a:avLst/>
          </a:prstGeom>
          <a:noFill/>
          <a:ln w="38100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293" name="Line 24"/>
          <p:cNvSpPr>
            <a:spLocks noChangeShapeType="1"/>
          </p:cNvSpPr>
          <p:nvPr/>
        </p:nvSpPr>
        <p:spPr bwMode="auto">
          <a:xfrm flipH="1">
            <a:off x="3595688" y="3786188"/>
            <a:ext cx="144462" cy="1460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94" name="Line 24"/>
          <p:cNvSpPr>
            <a:spLocks noChangeShapeType="1"/>
          </p:cNvSpPr>
          <p:nvPr/>
        </p:nvSpPr>
        <p:spPr bwMode="auto">
          <a:xfrm flipH="1">
            <a:off x="6596063" y="4929188"/>
            <a:ext cx="144462" cy="1460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95" name="Line 24"/>
          <p:cNvSpPr>
            <a:spLocks noChangeShapeType="1"/>
          </p:cNvSpPr>
          <p:nvPr/>
        </p:nvSpPr>
        <p:spPr bwMode="auto">
          <a:xfrm flipH="1">
            <a:off x="6596063" y="2643188"/>
            <a:ext cx="144462" cy="1460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0" name="AutoShape 3"/>
          <p:cNvSpPr>
            <a:spLocks noChangeArrowheads="1"/>
          </p:cNvSpPr>
          <p:nvPr/>
        </p:nvSpPr>
        <p:spPr bwMode="auto">
          <a:xfrm rot="6927448">
            <a:off x="7714457" y="1543844"/>
            <a:ext cx="257175" cy="2008188"/>
          </a:xfrm>
          <a:prstGeom prst="upDownArrow">
            <a:avLst>
              <a:gd name="adj1" fmla="val 30852"/>
              <a:gd name="adj2" fmla="val 165681"/>
            </a:avLst>
          </a:prstGeom>
          <a:solidFill>
            <a:srgbClr val="B2B2B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Calibri" panose="020F0502020204030204" pitchFamily="34" charset="0"/>
            </a:endParaRPr>
          </a:p>
        </p:txBody>
      </p:sp>
      <p:sp>
        <p:nvSpPr>
          <p:cNvPr id="71" name="AutoShape 3"/>
          <p:cNvSpPr>
            <a:spLocks noChangeArrowheads="1"/>
          </p:cNvSpPr>
          <p:nvPr/>
        </p:nvSpPr>
        <p:spPr bwMode="auto">
          <a:xfrm rot="3348097">
            <a:off x="7534276" y="1693863"/>
            <a:ext cx="257175" cy="1885950"/>
          </a:xfrm>
          <a:prstGeom prst="upDownArrow">
            <a:avLst>
              <a:gd name="adj1" fmla="val 30852"/>
              <a:gd name="adj2" fmla="val 165645"/>
            </a:avLst>
          </a:prstGeom>
          <a:solidFill>
            <a:srgbClr val="B2B2B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Calibri" panose="020F0502020204030204" pitchFamily="34" charset="0"/>
            </a:endParaRPr>
          </a:p>
        </p:txBody>
      </p:sp>
      <p:sp>
        <p:nvSpPr>
          <p:cNvPr id="72" name="AutoShape 3"/>
          <p:cNvSpPr>
            <a:spLocks noChangeArrowheads="1"/>
          </p:cNvSpPr>
          <p:nvPr/>
        </p:nvSpPr>
        <p:spPr bwMode="auto">
          <a:xfrm rot="7487051">
            <a:off x="7459663" y="3989388"/>
            <a:ext cx="257175" cy="1727200"/>
          </a:xfrm>
          <a:prstGeom prst="upDownArrow">
            <a:avLst>
              <a:gd name="adj1" fmla="val 30852"/>
              <a:gd name="adj2" fmla="val 165694"/>
            </a:avLst>
          </a:prstGeom>
          <a:solidFill>
            <a:srgbClr val="B2B2B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Calibri" panose="020F0502020204030204" pitchFamily="34" charset="0"/>
            </a:endParaRPr>
          </a:p>
        </p:txBody>
      </p:sp>
      <p:sp>
        <p:nvSpPr>
          <p:cNvPr id="73" name="AutoShape 3"/>
          <p:cNvSpPr>
            <a:spLocks noChangeArrowheads="1"/>
          </p:cNvSpPr>
          <p:nvPr/>
        </p:nvSpPr>
        <p:spPr bwMode="auto">
          <a:xfrm rot="3342973">
            <a:off x="7605713" y="3979863"/>
            <a:ext cx="257175" cy="1885950"/>
          </a:xfrm>
          <a:prstGeom prst="upDownArrow">
            <a:avLst>
              <a:gd name="adj1" fmla="val 30852"/>
              <a:gd name="adj2" fmla="val 165645"/>
            </a:avLst>
          </a:prstGeom>
          <a:solidFill>
            <a:srgbClr val="B2B2B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Calibri" panose="020F0502020204030204" pitchFamily="34" charset="0"/>
            </a:endParaRPr>
          </a:p>
        </p:txBody>
      </p:sp>
      <p:sp>
        <p:nvSpPr>
          <p:cNvPr id="74" name="Line 23"/>
          <p:cNvSpPr>
            <a:spLocks noChangeShapeType="1"/>
          </p:cNvSpPr>
          <p:nvPr/>
        </p:nvSpPr>
        <p:spPr bwMode="auto">
          <a:xfrm>
            <a:off x="5381625" y="3857625"/>
            <a:ext cx="0" cy="939800"/>
          </a:xfrm>
          <a:prstGeom prst="line">
            <a:avLst/>
          </a:prstGeom>
          <a:noFill/>
          <a:ln w="38100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5" name="Line 23"/>
          <p:cNvSpPr>
            <a:spLocks noChangeShapeType="1"/>
          </p:cNvSpPr>
          <p:nvPr/>
        </p:nvSpPr>
        <p:spPr bwMode="auto">
          <a:xfrm>
            <a:off x="3881438" y="3857625"/>
            <a:ext cx="0" cy="939800"/>
          </a:xfrm>
          <a:prstGeom prst="line">
            <a:avLst/>
          </a:prstGeom>
          <a:noFill/>
          <a:ln w="38100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6" name="Line 23"/>
          <p:cNvSpPr>
            <a:spLocks noChangeShapeType="1"/>
          </p:cNvSpPr>
          <p:nvPr/>
        </p:nvSpPr>
        <p:spPr bwMode="auto">
          <a:xfrm>
            <a:off x="5381625" y="5000625"/>
            <a:ext cx="0" cy="939800"/>
          </a:xfrm>
          <a:prstGeom prst="line">
            <a:avLst/>
          </a:prstGeom>
          <a:noFill/>
          <a:ln w="38100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4172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  <p:bldP spid="71" grpId="0" animBg="1"/>
      <p:bldP spid="72" grpId="0" animBg="1"/>
      <p:bldP spid="7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exp.idk.ru/wp-content/uploads/2022/04/agriculture1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150" y="3911598"/>
            <a:ext cx="4362950" cy="2929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1061" y="419099"/>
            <a:ext cx="1209093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Скоро осень. Дрожат </a:t>
            </a:r>
            <a:r>
              <a:rPr lang="ru-RU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ынисо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от холода. Короче инд. </a:t>
            </a:r>
          </a:p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мелких озерах появился ледок.</a:t>
            </a:r>
          </a:p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 холодов надо убрать </a:t>
            </a:r>
            <a:r>
              <a:rPr lang="ru-RU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белх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 нишам выходят на </a:t>
            </a:r>
            <a:r>
              <a:rPr lang="ru-RU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ялоп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ыроткарт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косилки, комбайны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1023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sun9-73.userapi.com/impg/cA3-7c2R63biPWB9M-pyKK5vReioWRGoxgMHeA/9tYlozd5eR0.jpg?size=604x340&amp;quality=95&amp;sign=72f597183911eb6e85163edf3b3b3a05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66675"/>
            <a:ext cx="11972925" cy="6695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0396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thepresentation.ru/img/tmb/6/531431/fbe629dfdad0fdbf1f75103f44bde43f-800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546"/>
            <a:ext cx="9478282" cy="5954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s://thumbs.dreamstime.com/b/%D1%80%D1%83%D0%BA%D0%B8-%D1%85%D0%BB%D0%B5%D0%B1%D0%B0-%D0%B4%D0%B5%D1%80%D0%B6%D0%B0%D1%82-%D0%BB%D0%BE%D0%BC%D1%82%D0%B8%D0%BA-2425873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8525" y="2752851"/>
            <a:ext cx="4851399" cy="3978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810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sun9-31.userapi.com/impf/c847221/v847221202/18e1f9/mVjTWReeYFI.jpg?size=1280x798&amp;quality=96&amp;sign=955b9d0f446f166b1844e265832df8c9&amp;c_uniq_tag=smzyvtN9TM23WX1mtE0DGIbNfy4MVpB2JLYaTtjGMdw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099" y="-66681"/>
            <a:ext cx="10918825" cy="6807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953204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st2.depositphotos.com/1020070/5187/v/950/depositphotos_51879327-stock-illustration-cartoon-bread-bakerie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st2.depositphotos.com/1020070/5187/v/950/depositphotos_51879327-stock-illustration-cartoon-bread-bakeries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https://st2.depositphotos.com/1020070/5187/v/950/depositphotos_51879327-stock-illustration-cartoon-bread-bakeries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52" name="Picture 8" descr="https://cdn3.vectorstock.com/i/1000x1000/07/87/cartoon-bread-bakeries-vector-276078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986"/>
          <a:stretch/>
        </p:blipFill>
        <p:spPr bwMode="auto">
          <a:xfrm>
            <a:off x="612774" y="160337"/>
            <a:ext cx="10893425" cy="6353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83414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s://www.zentekyazilim.com.tr/wp-content/uploads/2019/01/f%C4%B1r%C4%B1n-program%C4%B1-400x267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3823861"/>
            <a:ext cx="4833257" cy="3226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060371" y="239486"/>
            <a:ext cx="267092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Хлеб </a:t>
            </a:r>
            <a:endParaRPr lang="ru-RU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s://mordoviatv.ru/wp-content/uploads/2015/09/uborochnay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3855" y="1380698"/>
            <a:ext cx="7195457" cy="4049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060371" y="5430057"/>
            <a:ext cx="249921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 </a:t>
            </a:r>
            <a:endParaRPr lang="ru-RU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6518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otvet.imgsmail.ru/download/69501453_c3460c3812bc1e940cc6095f933025f3_8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0204" y="106680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62743" y="-141514"/>
            <a:ext cx="776776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Хлеб – это жизнь</a:t>
            </a:r>
            <a:endParaRPr lang="ru-RU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5014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24warez.ru/uploads/posts/040318/124818/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503" y="1404258"/>
            <a:ext cx="8480643" cy="5366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38943" y="0"/>
            <a:ext cx="84873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Хлеб – это радость</a:t>
            </a:r>
            <a:endParaRPr lang="ru-RU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831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s://www.culture.ru/storage/images/0573deeb0ab28d406223b078d9bfeb61/af3629686e99d701f132e72e2ace46f7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918" y="226105"/>
            <a:ext cx="9953625" cy="6457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1590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opennov.ru/sites/default/files/images/news/hle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8689" y="176666"/>
            <a:ext cx="9144000" cy="5429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539343" y="5393047"/>
            <a:ext cx="272061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Пища</a:t>
            </a:r>
            <a:endParaRPr lang="ru-RU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4606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prezentacii.org/upload/cloud/19/06/151582/images/screen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6547" y="0"/>
            <a:ext cx="9753600" cy="556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539343" y="5393047"/>
            <a:ext cx="341792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Память</a:t>
            </a:r>
            <a:endParaRPr lang="ru-RU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7778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Тема1" id="{DB20CFCF-862A-40E6-B328-E499843E5798}" vid="{1AFCBA65-0A54-4163-A5F5-2BCF7010DDB3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361</TotalTime>
  <Words>259</Words>
  <Application>Microsoft Office PowerPoint</Application>
  <PresentationFormat>Произвольный</PresentationFormat>
  <Paragraphs>127</Paragraphs>
  <Slides>35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Тема1</vt:lpstr>
      <vt:lpstr>Звуки [x], [x`]. Буква  х. Без труда хлеб не родится никогда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Учетная запись Майкрософт</dc:creator>
  <cp:lastModifiedBy>Пользователь Windows</cp:lastModifiedBy>
  <cp:revision>22</cp:revision>
  <dcterms:created xsi:type="dcterms:W3CDTF">2022-12-10T16:18:01Z</dcterms:created>
  <dcterms:modified xsi:type="dcterms:W3CDTF">2023-01-18T21:47:08Z</dcterms:modified>
</cp:coreProperties>
</file>