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7" r:id="rId1"/>
  </p:sldMasterIdLst>
  <p:sldIdLst>
    <p:sldId id="256" r:id="rId2"/>
    <p:sldId id="270" r:id="rId3"/>
    <p:sldId id="271" r:id="rId4"/>
    <p:sldId id="257" r:id="rId5"/>
    <p:sldId id="258" r:id="rId6"/>
    <p:sldId id="259" r:id="rId7"/>
    <p:sldId id="261" r:id="rId8"/>
    <p:sldId id="268" r:id="rId9"/>
    <p:sldId id="269" r:id="rId10"/>
    <p:sldId id="273" r:id="rId11"/>
    <p:sldId id="262" r:id="rId12"/>
    <p:sldId id="272" r:id="rId13"/>
    <p:sldId id="264" r:id="rId1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9805B2F-59AF-4578-8CAA-5D7E82D2FAF1}" v="92" dt="2022-11-30T18:30:08.382"/>
    <p1510:client id="{3C638682-B2CA-43D9-979A-80C55EB51C70}" v="77" dt="2022-11-30T18:43:03.779"/>
    <p1510:client id="{91AE0BF4-63AE-4329-AEB6-5553F1E3202C}" v="32" dt="2022-11-30T17:10:03.067"/>
    <p1510:client id="{A728035A-9DEE-4A85-94F4-C408BD5FF15F}" v="171" dt="2022-11-28T13:18:26.393"/>
    <p1510:client id="{BD2E4C07-7602-415A-9C66-2C134DE612C7}" v="573" dt="2022-11-23T14:00:19.102"/>
    <p1510:client id="{FCBF5662-1730-4908-B37D-1EDAB1C8B061}" v="15" dt="2022-11-30T18:10:13.44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>
        <p:scale>
          <a:sx n="100" d="100"/>
          <a:sy n="100" d="100"/>
        </p:scale>
        <p:origin x="-348" y="-24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47B674CB-3709-4ACF-BB61-29ADEA3D41B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033272"/>
            <a:ext cx="9144000" cy="2478024"/>
          </a:xfrm>
        </p:spPr>
        <p:txBody>
          <a:bodyPr lIns="0" tIns="0" rIns="0" bIns="0" anchor="b">
            <a:noAutofit/>
          </a:bodyPr>
          <a:lstStyle>
            <a:lvl1pPr algn="ctr">
              <a:defRPr sz="4000" spc="750" baseline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E06DA6BE-9B64-48FC-92D1-EF0D426A397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822192"/>
            <a:ext cx="9144000" cy="1435608"/>
          </a:xfrm>
        </p:spPr>
        <p:txBody>
          <a:bodyPr lIns="0" tIns="0" rIns="0" bIns="0">
            <a:normAutofit/>
          </a:bodyPr>
          <a:lstStyle>
            <a:lvl1pPr marL="0" indent="0" algn="ctr">
              <a:lnSpc>
                <a:spcPct val="150000"/>
              </a:lnSpc>
              <a:buNone/>
              <a:defRPr sz="1600" cap="all" spc="60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B083AE59-8E21-449F-86DA-5BE2970108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5A5808-3B61-48CC-92EF-85AC2E0DFA56}" type="datetime2">
              <a:rPr lang="en-US" smtClean="0"/>
              <a:t>Wednesday, November 30, 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4E8CCD60-9970-49FD-8254-21154BAA1E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1CC0A488-07A7-42F9-B1DF-68545B7541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1389E6-C847-4AD0-B56D-D205B2EAB1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79782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2B9DC3B6-2D75-4EC4-9120-88DCE0EA61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B74B06CB-A0FE-4499-B674-90C8C281A55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4E7FD700-765A-4DE6-A8EC-9D9D92FCBB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5E98AF-4574-4509-BF7A-519ACD5BF826}" type="datetime2">
              <a:rPr lang="en-US" smtClean="0"/>
              <a:t>Wednesday, November 30, 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0C4664EC-C4B1-4D14-9ED3-14C6CCBFFC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5FDF5526-E518-4133-9F44-D812576C10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1389E6-C847-4AD0-B56D-D205B2EAB1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12981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xmlns="" id="{B5F62998-15B1-4CA8-8C60-7801001F806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838899"/>
            <a:ext cx="2628900" cy="4849301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111AE278-0885-4594-AB09-120344C7D88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49235" y="838900"/>
            <a:ext cx="7723265" cy="48493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85B850CC-FB43-4988-8D4E-9C54C20185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DD97D4-9636-490F-85D0-E926C2B6F3B1}" type="datetime2">
              <a:rPr lang="en-US" smtClean="0"/>
              <a:t>Wednesday, November 30, 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47A70300-3853-4FB4-A084-CF6E5CF2BD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B7DBAFB0-25AA-4B69-8418-418F47A927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1389E6-C847-4AD0-B56D-D205B2EAB1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43363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CAFE0F35-0AE7-48AB-9005-F1DB4BD0B4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4DDD4022-C31F-4C4C-B5BF-5F9730C08A0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99A45EE9-11D3-436C-9D73-1AA6CCDB16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3AF3C6-0FD4-4939-991C-00DDE5C56815}" type="datetime2">
              <a:rPr lang="en-US" smtClean="0"/>
              <a:t>Wednesday, November 30, 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92817DCF-881F-4956-81AE-A6D27A88F4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0A265F17-AD75-4B7E-970D-5D4DBD5D17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1389E6-C847-4AD0-B56D-D205B2EAB1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8205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98C12CB-05D8-4D62-BDC5-812DB6DD04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71600" y="1709738"/>
            <a:ext cx="9966960" cy="2852737"/>
          </a:xfrm>
        </p:spPr>
        <p:txBody>
          <a:bodyPr anchor="b">
            <a:normAutofit/>
          </a:bodyPr>
          <a:lstStyle>
            <a:lvl1pPr>
              <a:lnSpc>
                <a:spcPct val="100000"/>
              </a:lnSpc>
              <a:defRPr sz="4400" spc="750" baseline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7C52F020-8516-4B9E-B455-5731ED6C9E9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371600" y="4974336"/>
            <a:ext cx="9966961" cy="1115568"/>
          </a:xfrm>
        </p:spPr>
        <p:txBody>
          <a:bodyPr>
            <a:normAutofit/>
          </a:bodyPr>
          <a:lstStyle>
            <a:lvl1pPr marL="0" indent="0">
              <a:buNone/>
              <a:defRPr sz="1600" cap="all" spc="600" baseline="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7C822993-6E28-44BB-B983-095B476B80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807482-8128-47C6-A8DD-6452B0291CFF}" type="datetime2">
              <a:rPr lang="en-US" smtClean="0"/>
              <a:t>Wednesday, November 30, 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FC909971-06C9-462B-81D9-BEF24C708A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CF9A076D-47C1-49CD-9A8B-956DB3FC31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1389E6-C847-4AD0-B56D-D205B2EAB1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58049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428DFBD-F5ED-455C-8AD0-97476A55E3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8C30E58C-F463-4D52-9225-9410133113A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371600" y="2112264"/>
            <a:ext cx="4846320" cy="395935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6AF7BDB4-97FA-485D-A557-6F96692BAC9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766560" y="2112265"/>
            <a:ext cx="4846320" cy="395935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68C50007-C799-4117-8ACD-5EE980E63F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903F25-275E-41DE-BE3B-EBF0DB49F9B1}" type="datetime2">
              <a:rPr lang="en-US" smtClean="0"/>
              <a:t>Wednesday, November 30, 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F24E8968-6BAD-4D5A-BF1D-911C7A39C1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499D8C08-BF20-4D5E-9004-0C075C36D8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1389E6-C847-4AD0-B56D-D205B2EAB1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5156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82036E0D-26A5-455A-A8BD-70DA8BC03EB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371600" y="2112264"/>
            <a:ext cx="4841076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E7FD4EA0-094D-4056-9032-BFB44B40896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371600" y="3018472"/>
            <a:ext cx="4841076" cy="310485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xmlns="" id="{5FC0CCE8-718F-4620-8B4A-C60EEA7B884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766560" y="2112264"/>
            <a:ext cx="484632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xmlns="" id="{56CE86DF-0069-4D31-BDD3-A9A2F9B7B46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766560" y="3018471"/>
            <a:ext cx="4841076" cy="310485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xmlns="" id="{21A5ED06-FE54-4B86-A8D4-07D0EB08C3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475572-4A44-4171-84AA-64D42C8050A6}" type="datetime2">
              <a:rPr lang="en-US" smtClean="0"/>
              <a:t>Wednesday, November 30, 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xmlns="" id="{CE9EC6C3-0950-4AFE-936A-9AB5D22784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xmlns="" id="{6784B1D1-BE0C-48F4-BC74-90675A0F07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1389E6-C847-4AD0-B56D-D205B2EAB1EE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Title 9">
            <a:extLst>
              <a:ext uri="{FF2B5EF4-FFF2-40B4-BE49-F238E27FC236}">
                <a16:creationId xmlns:a16="http://schemas.microsoft.com/office/drawing/2014/main" xmlns="" id="{2D453288-3D76-40C1-BE00-223AB28F13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3281188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003B1716-24B0-42CD-95B6-843092597B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F9E3617E-4B11-481F-AC6E-0003179029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C1612E-528E-4FD5-9E9E-E15F1108F171}" type="datetime2">
              <a:rPr lang="en-US" smtClean="0"/>
              <a:t>Wednesday, November 30, 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F6BF19CC-06D3-40E9-81B5-63B457B220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6AEFC312-3AA5-46F7-B701-3D9327A68D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1389E6-C847-4AD0-B56D-D205B2EAB1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53312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xmlns="" id="{B8C9E28E-1389-47AF-B3EB-22571417AC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F6D862-A06D-436F-A92E-EBAAD50B6E50}" type="datetime2">
              <a:rPr lang="en-US" smtClean="0"/>
              <a:t>Wednesday, November 30, 2022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xmlns="" id="{BFCF6B08-1984-4F7C-9F6E-A4F47BDBA2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7771B3C5-CEC7-427F-931C-1318C421BE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1389E6-C847-4AD0-B56D-D205B2EAB1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30219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EB4EB55F-536E-4547-A5D2-0483FC3684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71600" y="987425"/>
            <a:ext cx="3932237" cy="1894511"/>
          </a:xfrm>
        </p:spPr>
        <p:txBody>
          <a:bodyPr anchor="b"/>
          <a:lstStyle>
            <a:lvl1pPr>
              <a:lnSpc>
                <a:spcPct val="100000"/>
              </a:lnSpc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3D717D3C-533B-4EA9-886B-FAE59956C74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650992" y="987425"/>
            <a:ext cx="5687568" cy="4873625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2419D2E1-4B17-4608-961E-2C4719855E8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371600" y="3058510"/>
            <a:ext cx="3932237" cy="2802540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B75A3535-184C-438C-AE91-9C42B7C5AF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3E0B7D-2260-4809-8F0A-9E5F3E24F169}" type="datetime2">
              <a:rPr lang="en-US" smtClean="0"/>
              <a:t>Wednesday, November 30, 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0DF6DBC3-4A58-42BA-9B55-A9A7251037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AD4E6563-0AB6-4038-A12B-A259552DB6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1389E6-C847-4AD0-B56D-D205B2EAB1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13479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BE9702C5-1E3B-4C62-A538-59BB572864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71600" y="987552"/>
            <a:ext cx="3932237" cy="1892808"/>
          </a:xfrm>
        </p:spPr>
        <p:txBody>
          <a:bodyPr anchor="b"/>
          <a:lstStyle>
            <a:lvl1pPr>
              <a:defRPr sz="3200" baseline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xmlns="" id="{6E2CF574-95CE-4E60-B2CF-3B5B4F33A76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505319" y="987425"/>
            <a:ext cx="5833242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6D039F7C-C735-4356-8B04-89E19047950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371600" y="3033286"/>
            <a:ext cx="3932237" cy="2835702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45E706DF-52A3-4F34-9BF5-E1ACD5D542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8E4735-C637-46A3-94EB-AB3AC4188D2F}" type="datetime2">
              <a:rPr lang="en-US" smtClean="0"/>
              <a:t>Wednesday, November 30, 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BFB25E53-E72E-4110-BB6B-3477F56C30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A3686F8F-3D62-4CEC-AD9A-B70848E6A8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1389E6-C847-4AD0-B56D-D205B2EAB1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01172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xmlns="" id="{CCF2F3BB-127D-44BC-A8EF-A8BB5F5911CA}"/>
              </a:ext>
            </a:extLst>
          </p:cNvPr>
          <p:cNvSpPr/>
          <p:nvPr/>
        </p:nvSpPr>
        <p:spPr>
          <a:xfrm rot="10800000" flipH="1">
            <a:off x="0" y="6401226"/>
            <a:ext cx="12192000" cy="456773"/>
          </a:xfrm>
          <a:prstGeom prst="rect">
            <a:avLst/>
          </a:prstGeom>
          <a:gradFill>
            <a:gsLst>
              <a:gs pos="14000">
                <a:schemeClr val="accent4">
                  <a:alpha val="28000"/>
                </a:schemeClr>
              </a:gs>
              <a:gs pos="100000">
                <a:schemeClr val="accent5">
                  <a:alpha val="85000"/>
                </a:schemeClr>
              </a:gs>
            </a:gsLst>
            <a:lin ang="6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xmlns="" id="{010D1F30-F118-4A1F-A48F-7E5706959F64}"/>
              </a:ext>
            </a:extLst>
          </p:cNvPr>
          <p:cNvSpPr/>
          <p:nvPr/>
        </p:nvSpPr>
        <p:spPr>
          <a:xfrm flipH="1">
            <a:off x="4038602" y="6401228"/>
            <a:ext cx="8153398" cy="456772"/>
          </a:xfrm>
          <a:prstGeom prst="rect">
            <a:avLst/>
          </a:prstGeom>
          <a:gradFill>
            <a:gsLst>
              <a:gs pos="9000">
                <a:schemeClr val="accent2">
                  <a:lumMod val="60000"/>
                  <a:lumOff val="40000"/>
                  <a:alpha val="55000"/>
                </a:schemeClr>
              </a:gs>
              <a:gs pos="99000">
                <a:schemeClr val="accent2"/>
              </a:gs>
            </a:gsLst>
            <a:lin ang="14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xmlns="" id="{17AE890C-17CE-44C0-BDED-BA68F92A84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71600" y="795528"/>
            <a:ext cx="10241280" cy="1234440"/>
          </a:xfrm>
          <a:prstGeom prst="rect">
            <a:avLst/>
          </a:prstGeom>
        </p:spPr>
        <p:txBody>
          <a:bodyPr vert="horz" lIns="0" tIns="0" rIns="0" bIns="0" rtlCol="0" anchor="b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47910A6E-46D1-42CF-996C-2207737FB87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371600" y="2112264"/>
            <a:ext cx="10241280" cy="3959352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D85B5247-D236-462B-BCE0-2A24DF75B08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7909560" y="6409944"/>
            <a:ext cx="3703320" cy="44805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 cap="all" spc="300" baseline="0">
                <a:solidFill>
                  <a:srgbClr val="FFFFFF"/>
                </a:solidFill>
              </a:defRPr>
            </a:lvl1pPr>
          </a:lstStyle>
          <a:p>
            <a:fld id="{AE0C963C-C1DB-4AFD-9DDC-0691666BF49B}" type="datetime2">
              <a:rPr lang="en-US" smtClean="0"/>
              <a:pPr/>
              <a:t>Wednesday, November 30, 2022</a:t>
            </a:fld>
            <a:endParaRPr lang="en-US" cap="al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19155C58-7DDF-4CD4-96AD-F9CC844D84C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 rot="5400000">
            <a:off x="-1828800" y="1911096"/>
            <a:ext cx="4114800" cy="4572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 b="1">
                <a:solidFill>
                  <a:schemeClr val="tx1"/>
                </a:solidFill>
                <a:latin typeface="+mj-lt"/>
              </a:defRPr>
            </a:lvl1pPr>
          </a:lstStyle>
          <a:p>
            <a:pPr algn="l"/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6F495647-A849-45D9-BC71-46A12E6DE47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667744" y="6409944"/>
            <a:ext cx="438912" cy="44805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rgbClr val="FFFFFF"/>
                </a:solidFill>
              </a:defRPr>
            </a:lvl1pPr>
          </a:lstStyle>
          <a:p>
            <a:fld id="{C01389E6-C847-4AD0-B56D-D205B2EAB1EE}" type="slidenum">
              <a:rPr lang="en-US" smtClean="0"/>
              <a:pPr/>
              <a:t>‹#›</a:t>
            </a:fld>
            <a:endParaRPr lang="en-US" sz="800"/>
          </a:p>
        </p:txBody>
      </p:sp>
    </p:spTree>
    <p:extLst>
      <p:ext uri="{BB962C8B-B14F-4D97-AF65-F5344CB8AC3E}">
        <p14:creationId xmlns:p14="http://schemas.microsoft.com/office/powerpoint/2010/main" val="9592865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8" r:id="rId1"/>
    <p:sldLayoutId id="2147483739" r:id="rId2"/>
    <p:sldLayoutId id="2147483740" r:id="rId3"/>
    <p:sldLayoutId id="2147483741" r:id="rId4"/>
    <p:sldLayoutId id="2147483742" r:id="rId5"/>
    <p:sldLayoutId id="2147483743" r:id="rId6"/>
    <p:sldLayoutId id="2147483744" r:id="rId7"/>
    <p:sldLayoutId id="2147483745" r:id="rId8"/>
    <p:sldLayoutId id="2147483746" r:id="rId9"/>
    <p:sldLayoutId id="2147483747" r:id="rId10"/>
    <p:sldLayoutId id="2147483748" r:id="rId11"/>
  </p:sldLayoutIdLst>
  <p:hf sldNum="0" hdr="0" ftr="0" dt="0"/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3600" b="1" i="0" kern="1200" cap="all" spc="7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14.jpeg"/><Relationship Id="rId7" Type="http://schemas.openxmlformats.org/officeDocument/2006/relationships/image" Target="../media/image18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4" name="Rectangle 23">
            <a:extLst>
              <a:ext uri="{FF2B5EF4-FFF2-40B4-BE49-F238E27FC236}">
                <a16:creationId xmlns:a16="http://schemas.microsoft.com/office/drawing/2014/main" xmlns="" id="{36F292AA-C8DB-4CAA-97C9-456CF8540690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 descr="Краска в движении снизу">
            <a:extLst>
              <a:ext uri="{FF2B5EF4-FFF2-40B4-BE49-F238E27FC236}">
                <a16:creationId xmlns:a16="http://schemas.microsoft.com/office/drawing/2014/main" xmlns="" id="{CC729525-8512-ABC1-1645-05C7D004CDB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2195" r="24655" b="-1"/>
          <a:stretch/>
        </p:blipFill>
        <p:spPr>
          <a:xfrm>
            <a:off x="-1" y="10"/>
            <a:ext cx="4587901" cy="6857990"/>
          </a:xfrm>
          <a:prstGeom prst="rect">
            <a:avLst/>
          </a:prstGeom>
        </p:spPr>
      </p:pic>
      <p:sp>
        <p:nvSpPr>
          <p:cNvPr id="26" name="Rectangle 25">
            <a:extLst>
              <a:ext uri="{FF2B5EF4-FFF2-40B4-BE49-F238E27FC236}">
                <a16:creationId xmlns:a16="http://schemas.microsoft.com/office/drawing/2014/main" xmlns="" id="{AA065953-3D69-4CD4-80C3-DF10DEB4C761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4587902" y="-429"/>
            <a:ext cx="7604097" cy="6857571"/>
          </a:xfrm>
          <a:prstGeom prst="rect">
            <a:avLst/>
          </a:prstGeom>
          <a:gradFill>
            <a:gsLst>
              <a:gs pos="0">
                <a:schemeClr val="accent6">
                  <a:lumMod val="75000"/>
                  <a:alpha val="73000"/>
                </a:schemeClr>
              </a:gs>
              <a:gs pos="100000">
                <a:schemeClr val="accent2"/>
              </a:gs>
            </a:gsLst>
            <a:lin ang="16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xmlns="" id="{2AB36DB5-F10D-4EDB-87E2-ECB9301FFC62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4587901" y="0"/>
            <a:ext cx="7604097" cy="6858000"/>
          </a:xfrm>
          <a:prstGeom prst="rect">
            <a:avLst/>
          </a:prstGeom>
          <a:gradFill>
            <a:gsLst>
              <a:gs pos="0">
                <a:schemeClr val="accent5">
                  <a:alpha val="37000"/>
                </a:schemeClr>
              </a:gs>
              <a:gs pos="98000">
                <a:schemeClr val="accent2">
                  <a:alpha val="66000"/>
                </a:schemeClr>
              </a:gs>
            </a:gsLst>
            <a:lin ang="12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xmlns="" id="{446F195D-95DC-419E-BBC1-E2B601A6067B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 rot="10800000">
            <a:off x="4599847" y="4355164"/>
            <a:ext cx="7592151" cy="2502836"/>
          </a:xfrm>
          <a:prstGeom prst="rect">
            <a:avLst/>
          </a:prstGeom>
          <a:gradFill>
            <a:gsLst>
              <a:gs pos="22000">
                <a:schemeClr val="accent6">
                  <a:alpha val="39000"/>
                </a:schemeClr>
              </a:gs>
              <a:gs pos="82000">
                <a:schemeClr val="accent5">
                  <a:alpha val="19000"/>
                </a:schemeClr>
              </a:gs>
            </a:gsLst>
            <a:lin ang="17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Oval 31">
            <a:extLst>
              <a:ext uri="{FF2B5EF4-FFF2-40B4-BE49-F238E27FC236}">
                <a16:creationId xmlns:a16="http://schemas.microsoft.com/office/drawing/2014/main" xmlns="" id="{2256CF5B-1DAD-4912-86B9-FCA733692FED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 rot="13704304">
            <a:off x="6080918" y="830588"/>
            <a:ext cx="4998441" cy="4998441"/>
          </a:xfrm>
          <a:prstGeom prst="ellipse">
            <a:avLst/>
          </a:prstGeom>
          <a:gradFill>
            <a:gsLst>
              <a:gs pos="39000">
                <a:schemeClr val="accent4">
                  <a:lumMod val="20000"/>
                  <a:lumOff val="80000"/>
                  <a:alpha val="0"/>
                </a:schemeClr>
              </a:gs>
              <a:gs pos="100000">
                <a:schemeClr val="accent6">
                  <a:alpha val="18000"/>
                </a:schemeClr>
              </a:gs>
            </a:gsLst>
            <a:lin ang="7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893651" y="3500183"/>
            <a:ext cx="6133656" cy="3169674"/>
          </a:xfrm>
        </p:spPr>
        <p:txBody>
          <a:bodyPr>
            <a:normAutofit/>
          </a:bodyPr>
          <a:lstStyle/>
          <a:p>
            <a:pPr algn="r">
              <a:lnSpc>
                <a:spcPct val="90000"/>
              </a:lnSpc>
            </a:pPr>
            <a:r>
              <a:rPr lang="ru-RU" sz="2400" b="1" dirty="0">
                <a:solidFill>
                  <a:schemeClr val="bg1"/>
                </a:solidFill>
              </a:rPr>
              <a:t>Воспитатель:</a:t>
            </a:r>
            <a:r>
              <a:rPr lang="ru-RU" sz="2400" b="1" dirty="0"/>
              <a:t/>
            </a:r>
            <a:br>
              <a:rPr lang="ru-RU" sz="2400" b="1" dirty="0"/>
            </a:br>
            <a:r>
              <a:rPr lang="ru-RU" sz="2400" b="1" dirty="0">
                <a:solidFill>
                  <a:schemeClr val="bg1"/>
                </a:solidFill>
              </a:rPr>
              <a:t> </a:t>
            </a:r>
            <a:r>
              <a:rPr lang="ru-RU" sz="2400" b="1" dirty="0" err="1">
                <a:solidFill>
                  <a:schemeClr val="bg1"/>
                </a:solidFill>
              </a:rPr>
              <a:t>Ефимик</a:t>
            </a:r>
            <a:r>
              <a:rPr lang="ru-RU" sz="2400" b="1" dirty="0">
                <a:solidFill>
                  <a:schemeClr val="bg1"/>
                </a:solidFill>
              </a:rPr>
              <a:t> Марина Алексеевна</a:t>
            </a:r>
            <a:r>
              <a:rPr lang="ru-RU" sz="2400" b="1" dirty="0"/>
              <a:t/>
            </a:r>
            <a:br>
              <a:rPr lang="ru-RU" sz="2400" b="1" dirty="0"/>
            </a:br>
            <a:r>
              <a:rPr lang="ru-RU" sz="2400" b="1" dirty="0"/>
              <a:t/>
            </a:r>
            <a:br>
              <a:rPr lang="ru-RU" sz="2400" b="1" dirty="0"/>
            </a:br>
            <a:r>
              <a:rPr lang="ru-RU" sz="2400" b="1" dirty="0">
                <a:solidFill>
                  <a:schemeClr val="bg1"/>
                </a:solidFill>
              </a:rPr>
              <a:t>МБДОУ детский сад №16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115295" y="609600"/>
            <a:ext cx="6109475" cy="2880535"/>
          </a:xfr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</a:rPr>
              <a:t>Система работы по обучению дошкольников формообразующим движениям</a:t>
            </a:r>
            <a:endParaRPr lang="ru-RU" sz="2400" b="1" dirty="0">
              <a:solidFill>
                <a:schemeClr val="bg1"/>
              </a:solidFill>
            </a:endParaRPr>
          </a:p>
          <a:p>
            <a:pPr algn="r"/>
            <a:endParaRPr lang="ru-RU" sz="1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16515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4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xmlns="" id="{8BEAC55E-FD3E-4A90-B4E2-D197D8038366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Заголовок 1">
            <a:extLst>
              <a:ext uri="{FF2B5EF4-FFF2-40B4-BE49-F238E27FC236}">
                <a16:creationId xmlns:a16="http://schemas.microsoft.com/office/drawing/2014/main" xmlns="" id="{0E6BB7DF-A25D-2D68-A602-F61B6FBAA95F}"/>
              </a:ext>
            </a:extLst>
          </p:cNvPr>
          <p:cNvSpPr>
            <a:spLocks noGrp="1"/>
          </p:cNvSpPr>
          <p:nvPr/>
        </p:nvSpPr>
        <p:spPr>
          <a:xfrm>
            <a:off x="1371601" y="457199"/>
            <a:ext cx="9448800" cy="1061357"/>
          </a:xfrm>
          <a:prstGeom prst="rect">
            <a:avLst/>
          </a:prstGeom>
        </p:spPr>
        <p:txBody>
          <a:bodyPr vert="horz" lIns="0" tIns="0" rIns="0" bIns="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 cap="all" baseline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00000"/>
              </a:lnSpc>
              <a:spcAft>
                <a:spcPts val="600"/>
              </a:spcAft>
            </a:pPr>
            <a:r>
              <a:rPr lang="en-US" sz="4000" b="1" spc="700"/>
              <a:t>Алгоритм занятий:</a:t>
            </a:r>
          </a:p>
        </p:txBody>
      </p:sp>
      <p:sp>
        <p:nvSpPr>
          <p:cNvPr id="5" name="Объект 2">
            <a:extLst>
              <a:ext uri="{FF2B5EF4-FFF2-40B4-BE49-F238E27FC236}">
                <a16:creationId xmlns:a16="http://schemas.microsoft.com/office/drawing/2014/main" xmlns="" id="{99967BE2-0A47-CC8F-A12B-A83ABFB32D6D}"/>
              </a:ext>
            </a:extLst>
          </p:cNvPr>
          <p:cNvSpPr>
            <a:spLocks noGrp="1"/>
          </p:cNvSpPr>
          <p:nvPr/>
        </p:nvSpPr>
        <p:spPr>
          <a:xfrm>
            <a:off x="1371601" y="1887968"/>
            <a:ext cx="9448800" cy="3812746"/>
          </a:xfrm>
          <a:prstGeom prst="rect">
            <a:avLst/>
          </a:prstGeom>
        </p:spPr>
        <p:txBody>
          <a:bodyPr vert="horz" lIns="0" tIns="0" rIns="0" bIns="0" rtlCol="0">
            <a:normAutofit fontScale="92500" lnSpcReduction="10000"/>
          </a:bodyPr>
          <a:lstStyle>
            <a:lvl1pPr marL="228600" indent="-22860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20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8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6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r>
              <a:rPr lang="en-US" sz="1700"/>
              <a:t>Знакомим ребенка с объектом, который собираемся рисовать;</a:t>
            </a:r>
          </a:p>
          <a:p>
            <a:r>
              <a:rPr lang="en-US" sz="1700"/>
              <a:t>Если можно, то этот объект сделать из кубиков, слепить или сделать аппликацию;</a:t>
            </a:r>
          </a:p>
          <a:p>
            <a:r>
              <a:rPr lang="en-US" sz="1700"/>
              <a:t>Готовим игрушку-помощницу; </a:t>
            </a:r>
          </a:p>
          <a:p>
            <a:r>
              <a:rPr lang="en-US" sz="1700"/>
              <a:t>Делаем картинку -заготовку для детского рисунка;</a:t>
            </a:r>
          </a:p>
          <a:p>
            <a:r>
              <a:rPr lang="en-US" sz="1700"/>
              <a:t>Приглашаем ребенка рисовать и сообщаем что будем рисовать;</a:t>
            </a:r>
          </a:p>
          <a:p>
            <a:r>
              <a:rPr lang="en-US" sz="1700"/>
              <a:t>Показываем и объясняем как рисовать на своем листе;</a:t>
            </a:r>
          </a:p>
          <a:p>
            <a:r>
              <a:rPr lang="en-US" sz="1700"/>
              <a:t>Если линия новая, то тренируемся в воздухе ;</a:t>
            </a:r>
          </a:p>
          <a:p>
            <a:r>
              <a:rPr lang="en-US" sz="1700"/>
              <a:t>Теперь ребенок сам рисует, подсказываем, если необходимо;</a:t>
            </a:r>
          </a:p>
          <a:p>
            <a:r>
              <a:rPr lang="en-US" sz="1700"/>
              <a:t>Хвалим за старание и помощь игрушке.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xmlns="" id="{282DCAD1-D7F2-4CA8-960C-526B7DB37A82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 rot="10800000" flipH="1">
            <a:off x="0" y="6408741"/>
            <a:ext cx="12192000" cy="449256"/>
          </a:xfrm>
          <a:prstGeom prst="rect">
            <a:avLst/>
          </a:prstGeom>
          <a:gradFill>
            <a:gsLst>
              <a:gs pos="14000">
                <a:schemeClr val="accent4">
                  <a:alpha val="28000"/>
                </a:schemeClr>
              </a:gs>
              <a:gs pos="100000">
                <a:schemeClr val="accent5">
                  <a:alpha val="85000"/>
                </a:schemeClr>
              </a:gs>
            </a:gsLst>
            <a:lin ang="9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xmlns="" id="{0009AC7F-1347-41C8-8BEB-47473A21A696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 flipH="1">
            <a:off x="4038600" y="6408316"/>
            <a:ext cx="8153398" cy="449684"/>
          </a:xfrm>
          <a:prstGeom prst="rect">
            <a:avLst/>
          </a:prstGeom>
          <a:gradFill>
            <a:gsLst>
              <a:gs pos="9000">
                <a:schemeClr val="accent2">
                  <a:lumMod val="60000"/>
                  <a:lumOff val="40000"/>
                  <a:alpha val="68000"/>
                </a:schemeClr>
              </a:gs>
              <a:gs pos="99000">
                <a:schemeClr val="accent2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171896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Rectangle 48">
            <a:extLst>
              <a:ext uri="{FF2B5EF4-FFF2-40B4-BE49-F238E27FC236}">
                <a16:creationId xmlns:a16="http://schemas.microsoft.com/office/drawing/2014/main" xmlns="" id="{BD4C0BBB-0042-4603-A226-6117F3FD5B3C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 rot="10800000" flipH="1">
            <a:off x="0" y="6400799"/>
            <a:ext cx="12192000" cy="456773"/>
          </a:xfrm>
          <a:prstGeom prst="rect">
            <a:avLst/>
          </a:prstGeom>
          <a:gradFill>
            <a:gsLst>
              <a:gs pos="14000">
                <a:schemeClr val="accent4">
                  <a:alpha val="28000"/>
                </a:schemeClr>
              </a:gs>
              <a:gs pos="100000">
                <a:schemeClr val="accent5">
                  <a:alpha val="85000"/>
                </a:schemeClr>
              </a:gs>
            </a:gsLst>
            <a:lin ang="6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Rectangle 50">
            <a:extLst>
              <a:ext uri="{FF2B5EF4-FFF2-40B4-BE49-F238E27FC236}">
                <a16:creationId xmlns:a16="http://schemas.microsoft.com/office/drawing/2014/main" xmlns="" id="{EC44F520-2598-460E-9F91-B02F60830CA2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 flipH="1">
            <a:off x="4038600" y="6400799"/>
            <a:ext cx="8153398" cy="456772"/>
          </a:xfrm>
          <a:prstGeom prst="rect">
            <a:avLst/>
          </a:prstGeom>
          <a:gradFill>
            <a:gsLst>
              <a:gs pos="9000">
                <a:schemeClr val="accent2">
                  <a:lumMod val="60000"/>
                  <a:lumOff val="40000"/>
                  <a:alpha val="55000"/>
                </a:schemeClr>
              </a:gs>
              <a:gs pos="99000">
                <a:schemeClr val="accent2"/>
              </a:gs>
            </a:gsLst>
            <a:lin ang="14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53" name="Rectangle 52">
            <a:extLst>
              <a:ext uri="{FF2B5EF4-FFF2-40B4-BE49-F238E27FC236}">
                <a16:creationId xmlns:a16="http://schemas.microsoft.com/office/drawing/2014/main" xmlns="" id="{B0751082-60BF-432A-AD9D-04B0BAC50A0B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Rectangle 54">
            <a:extLst>
              <a:ext uri="{FF2B5EF4-FFF2-40B4-BE49-F238E27FC236}">
                <a16:creationId xmlns:a16="http://schemas.microsoft.com/office/drawing/2014/main" xmlns="" id="{C6244B84-452A-4BE8-BEA4-A7CCA098C401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-1" y="-17819"/>
            <a:ext cx="12187517" cy="6875819"/>
          </a:xfrm>
          <a:prstGeom prst="rect">
            <a:avLst/>
          </a:prstGeom>
          <a:gradFill>
            <a:gsLst>
              <a:gs pos="0">
                <a:schemeClr val="accent5">
                  <a:alpha val="83000"/>
                </a:schemeClr>
              </a:gs>
              <a:gs pos="100000">
                <a:schemeClr val="accent6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Rectangle 56">
            <a:extLst>
              <a:ext uri="{FF2B5EF4-FFF2-40B4-BE49-F238E27FC236}">
                <a16:creationId xmlns:a16="http://schemas.microsoft.com/office/drawing/2014/main" xmlns="" id="{96220EA9-AB07-4E8F-9E57-B281453FF53F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 rot="5400000">
            <a:off x="6897079" y="1563081"/>
            <a:ext cx="6887450" cy="3702392"/>
          </a:xfrm>
          <a:prstGeom prst="rect">
            <a:avLst/>
          </a:prstGeom>
          <a:gradFill>
            <a:gsLst>
              <a:gs pos="36000">
                <a:schemeClr val="accent2">
                  <a:lumMod val="60000"/>
                  <a:lumOff val="40000"/>
                  <a:alpha val="68000"/>
                </a:schemeClr>
              </a:gs>
              <a:gs pos="100000">
                <a:schemeClr val="accent2">
                  <a:alpha val="0"/>
                </a:schemeClr>
              </a:gs>
            </a:gsLst>
            <a:lin ang="21594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Rectangle 58">
            <a:extLst>
              <a:ext uri="{FF2B5EF4-FFF2-40B4-BE49-F238E27FC236}">
                <a16:creationId xmlns:a16="http://schemas.microsoft.com/office/drawing/2014/main" xmlns="" id="{CC44646F-1A59-47A2-AD5D-54DCAECD5F12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 rot="5400000" flipH="1">
            <a:off x="2650700" y="-2678818"/>
            <a:ext cx="6881635" cy="12191999"/>
          </a:xfrm>
          <a:prstGeom prst="rect">
            <a:avLst/>
          </a:prstGeom>
          <a:gradFill>
            <a:gsLst>
              <a:gs pos="6000">
                <a:schemeClr val="accent2">
                  <a:alpha val="88000"/>
                </a:schemeClr>
              </a:gs>
              <a:gs pos="88000">
                <a:schemeClr val="accent4">
                  <a:alpha val="0"/>
                </a:schemeClr>
              </a:gs>
            </a:gsLst>
            <a:lin ang="20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" name="Rectangle 60">
            <a:extLst>
              <a:ext uri="{FF2B5EF4-FFF2-40B4-BE49-F238E27FC236}">
                <a16:creationId xmlns:a16="http://schemas.microsoft.com/office/drawing/2014/main" xmlns="" id="{C7544BED-FB42-4737-9370-482C3CE0D764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 rot="16200000">
            <a:off x="3749752" y="-3755570"/>
            <a:ext cx="4692495" cy="12192003"/>
          </a:xfrm>
          <a:prstGeom prst="rect">
            <a:avLst/>
          </a:prstGeom>
          <a:gradFill>
            <a:gsLst>
              <a:gs pos="0">
                <a:schemeClr val="accent4">
                  <a:alpha val="0"/>
                </a:schemeClr>
              </a:gs>
              <a:gs pos="99000">
                <a:schemeClr val="accent5">
                  <a:alpha val="60000"/>
                </a:schemeClr>
              </a:gs>
            </a:gsLst>
            <a:lin ang="6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D903C253-BDB2-579D-8372-E0666DE44D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71600" y="746974"/>
            <a:ext cx="9448800" cy="936972"/>
          </a:xfrm>
        </p:spPr>
        <p:txBody>
          <a:bodyPr vert="horz" lIns="0" tIns="0" rIns="0" bIns="0" rtlCol="0" anchor="ctr">
            <a:normAutofit fontScale="90000"/>
          </a:bodyPr>
          <a:lstStyle/>
          <a:p>
            <a:pPr algn="ctr">
              <a:lnSpc>
                <a:spcPct val="90000"/>
              </a:lnSpc>
            </a:pPr>
            <a:r>
              <a:rPr lang="en-US" sz="1500" spc="750" dirty="0">
                <a:solidFill>
                  <a:schemeClr val="bg1"/>
                </a:solidFill>
              </a:rPr>
              <a:t>ЗАКРЕПЛЕНИЕ в </a:t>
            </a:r>
            <a:r>
              <a:rPr lang="en-US" sz="1500" spc="750" dirty="0" err="1">
                <a:solidFill>
                  <a:schemeClr val="bg1"/>
                </a:solidFill>
              </a:rPr>
              <a:t>дидактических</a:t>
            </a:r>
            <a:r>
              <a:rPr lang="en-US" sz="1500" spc="750" dirty="0">
                <a:solidFill>
                  <a:schemeClr val="bg1"/>
                </a:solidFill>
              </a:rPr>
              <a:t> </a:t>
            </a:r>
            <a:r>
              <a:rPr lang="en-US" sz="1500" spc="750" dirty="0" err="1">
                <a:solidFill>
                  <a:schemeClr val="bg1"/>
                </a:solidFill>
              </a:rPr>
              <a:t>играх-упражнениях</a:t>
            </a:r>
            <a:r>
              <a:rPr lang="en-US" sz="1500" spc="750" dirty="0">
                <a:solidFill>
                  <a:schemeClr val="bg1"/>
                </a:solidFill>
              </a:rPr>
              <a:t>:</a:t>
            </a:r>
            <a:br>
              <a:rPr lang="en-US" sz="1500" spc="750" dirty="0">
                <a:solidFill>
                  <a:schemeClr val="bg1"/>
                </a:solidFill>
              </a:rPr>
            </a:br>
            <a:r>
              <a:rPr lang="en-US" sz="1500" spc="750" dirty="0" err="1">
                <a:solidFill>
                  <a:schemeClr val="bg1"/>
                </a:solidFill>
              </a:rPr>
              <a:t>Дорисуй</a:t>
            </a:r>
            <a:r>
              <a:rPr lang="en-US" sz="1500" spc="750" dirty="0">
                <a:solidFill>
                  <a:schemeClr val="bg1"/>
                </a:solidFill>
              </a:rPr>
              <a:t> </a:t>
            </a:r>
            <a:r>
              <a:rPr lang="en-US" sz="1500" spc="750" dirty="0" err="1">
                <a:solidFill>
                  <a:schemeClr val="bg1"/>
                </a:solidFill>
              </a:rPr>
              <a:t>саМ</a:t>
            </a:r>
            <a:r>
              <a:rPr lang="en-US" sz="1500" spc="750" dirty="0">
                <a:solidFill>
                  <a:schemeClr val="bg1"/>
                </a:solidFill>
              </a:rPr>
              <a:t>,</a:t>
            </a:r>
            <a:br>
              <a:rPr lang="en-US" sz="1500" spc="750" dirty="0">
                <a:solidFill>
                  <a:schemeClr val="bg1"/>
                </a:solidFill>
              </a:rPr>
            </a:br>
            <a:r>
              <a:rPr lang="en-US" sz="1500" spc="750" dirty="0">
                <a:solidFill>
                  <a:schemeClr val="bg1"/>
                </a:solidFill>
              </a:rPr>
              <a:t> </a:t>
            </a:r>
            <a:r>
              <a:rPr lang="en-US" sz="1500" spc="750" dirty="0" err="1">
                <a:solidFill>
                  <a:schemeClr val="bg1"/>
                </a:solidFill>
              </a:rPr>
              <a:t>Соедини</a:t>
            </a:r>
            <a:r>
              <a:rPr lang="en-US" sz="1500" spc="750" dirty="0">
                <a:solidFill>
                  <a:schemeClr val="bg1"/>
                </a:solidFill>
              </a:rPr>
              <a:t> </a:t>
            </a:r>
            <a:r>
              <a:rPr lang="en-US" sz="1500" spc="750" dirty="0" err="1">
                <a:solidFill>
                  <a:schemeClr val="bg1"/>
                </a:solidFill>
              </a:rPr>
              <a:t>точки</a:t>
            </a:r>
            <a:r>
              <a:rPr lang="en-US" sz="1500" spc="750" dirty="0">
                <a:solidFill>
                  <a:schemeClr val="bg1"/>
                </a:solidFill>
              </a:rPr>
              <a:t>,</a:t>
            </a:r>
            <a:br>
              <a:rPr lang="en-US" sz="1500" spc="750" dirty="0">
                <a:solidFill>
                  <a:schemeClr val="bg1"/>
                </a:solidFill>
              </a:rPr>
            </a:br>
            <a:r>
              <a:rPr lang="en-US" sz="1500" spc="750" dirty="0">
                <a:solidFill>
                  <a:schemeClr val="bg1"/>
                </a:solidFill>
              </a:rPr>
              <a:t> </a:t>
            </a:r>
            <a:r>
              <a:rPr lang="en-US" sz="1500" spc="750" dirty="0" err="1">
                <a:solidFill>
                  <a:schemeClr val="bg1"/>
                </a:solidFill>
              </a:rPr>
              <a:t>Обведи</a:t>
            </a:r>
            <a:r>
              <a:rPr lang="en-US" sz="1500" spc="750" dirty="0">
                <a:solidFill>
                  <a:schemeClr val="bg1"/>
                </a:solidFill>
              </a:rPr>
              <a:t> </a:t>
            </a:r>
            <a:r>
              <a:rPr lang="en-US" sz="1500" spc="750" dirty="0" err="1">
                <a:solidFill>
                  <a:schemeClr val="bg1"/>
                </a:solidFill>
              </a:rPr>
              <a:t>по</a:t>
            </a:r>
            <a:r>
              <a:rPr lang="en-US" sz="1500" spc="750" dirty="0">
                <a:solidFill>
                  <a:schemeClr val="bg1"/>
                </a:solidFill>
              </a:rPr>
              <a:t> </a:t>
            </a:r>
            <a:r>
              <a:rPr lang="en-US" sz="1500" spc="750" dirty="0" err="1">
                <a:solidFill>
                  <a:schemeClr val="bg1"/>
                </a:solidFill>
              </a:rPr>
              <a:t>линиям</a:t>
            </a:r>
            <a:r>
              <a:rPr lang="en-US" sz="1500" spc="750" dirty="0">
                <a:solidFill>
                  <a:schemeClr val="bg1"/>
                </a:solidFill>
              </a:rPr>
              <a:t>.</a:t>
            </a:r>
          </a:p>
        </p:txBody>
      </p:sp>
      <p:pic>
        <p:nvPicPr>
          <p:cNvPr id="5" name="Рисунок 5">
            <a:extLst>
              <a:ext uri="{FF2B5EF4-FFF2-40B4-BE49-F238E27FC236}">
                <a16:creationId xmlns:a16="http://schemas.microsoft.com/office/drawing/2014/main" xmlns="" id="{C5EC8DAD-A0B7-3763-B2E3-5D3F91CDCB4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44506" y="2744568"/>
            <a:ext cx="3485117" cy="2530912"/>
          </a:xfrm>
          <a:prstGeom prst="rect">
            <a:avLst/>
          </a:prstGeom>
        </p:spPr>
      </p:pic>
      <p:pic>
        <p:nvPicPr>
          <p:cNvPr id="3" name="Рисунок 5" descr="Изображение выглядит как текст, человек, внутренний, мальчик&#10;&#10;Автоматически созданное описание">
            <a:extLst>
              <a:ext uri="{FF2B5EF4-FFF2-40B4-BE49-F238E27FC236}">
                <a16:creationId xmlns:a16="http://schemas.microsoft.com/office/drawing/2014/main" xmlns="" id="{B4A3EAF3-1DB9-BC37-B434-8D92C05E9BA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4952015" y="-2946090"/>
            <a:ext cx="2032234" cy="2709646"/>
          </a:xfrm>
        </p:spPr>
      </p:pic>
      <p:pic>
        <p:nvPicPr>
          <p:cNvPr id="4" name="Рисунок 7" descr="Изображение выглядит как текст, человек, ребенок, внутренний&#10;&#10;Автоматически созданное описание">
            <a:extLst>
              <a:ext uri="{FF2B5EF4-FFF2-40B4-BE49-F238E27FC236}">
                <a16:creationId xmlns:a16="http://schemas.microsoft.com/office/drawing/2014/main" xmlns="" id="{8E59981E-60BD-F0B5-347F-B628D492FD0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6059" y="1510553"/>
            <a:ext cx="3852582" cy="5125570"/>
          </a:xfrm>
          <a:prstGeom prst="rect">
            <a:avLst/>
          </a:prstGeom>
        </p:spPr>
      </p:pic>
      <p:pic>
        <p:nvPicPr>
          <p:cNvPr id="8" name="Рисунок 8">
            <a:extLst>
              <a:ext uri="{FF2B5EF4-FFF2-40B4-BE49-F238E27FC236}">
                <a16:creationId xmlns:a16="http://schemas.microsoft.com/office/drawing/2014/main" xmlns="" id="{B2DC96EA-F427-BCEB-77C6-1356228E1D0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119782" y="1600200"/>
            <a:ext cx="3706905" cy="49462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34683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xmlns="" id="{BD4C0BBB-0042-4603-A226-6117F3FD5B3C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 rot="10800000" flipH="1">
            <a:off x="0" y="6400799"/>
            <a:ext cx="12192000" cy="456773"/>
          </a:xfrm>
          <a:prstGeom prst="rect">
            <a:avLst/>
          </a:prstGeom>
          <a:gradFill>
            <a:gsLst>
              <a:gs pos="14000">
                <a:schemeClr val="accent4">
                  <a:alpha val="28000"/>
                </a:schemeClr>
              </a:gs>
              <a:gs pos="100000">
                <a:schemeClr val="accent5">
                  <a:alpha val="85000"/>
                </a:schemeClr>
              </a:gs>
            </a:gsLst>
            <a:lin ang="6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xmlns="" id="{EC44F520-2598-460E-9F91-B02F60830CA2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 flipH="1">
            <a:off x="4038600" y="6400799"/>
            <a:ext cx="8153398" cy="456772"/>
          </a:xfrm>
          <a:prstGeom prst="rect">
            <a:avLst/>
          </a:prstGeom>
          <a:gradFill>
            <a:gsLst>
              <a:gs pos="9000">
                <a:schemeClr val="accent2">
                  <a:lumMod val="60000"/>
                  <a:lumOff val="40000"/>
                  <a:alpha val="55000"/>
                </a:schemeClr>
              </a:gs>
              <a:gs pos="99000">
                <a:schemeClr val="accent2"/>
              </a:gs>
            </a:gsLst>
            <a:lin ang="14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6" name="Rectangle 15">
            <a:extLst>
              <a:ext uri="{FF2B5EF4-FFF2-40B4-BE49-F238E27FC236}">
                <a16:creationId xmlns:a16="http://schemas.microsoft.com/office/drawing/2014/main" xmlns="" id="{D76F8634-8027-4471-A3F7-B48E7BD68401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xmlns="" id="{4BB4AB41-7395-4173-BB6C-5F3248C899F7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-2243" y="5292620"/>
            <a:ext cx="12192000" cy="1579636"/>
          </a:xfrm>
          <a:prstGeom prst="rect">
            <a:avLst/>
          </a:prstGeom>
          <a:gradFill>
            <a:gsLst>
              <a:gs pos="0">
                <a:schemeClr val="accent5"/>
              </a:gs>
              <a:gs pos="45000">
                <a:schemeClr val="accent6">
                  <a:lumMod val="75000"/>
                  <a:alpha val="74000"/>
                </a:schemeClr>
              </a:gs>
            </a:gsLst>
            <a:lin ang="9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xmlns="" id="{2FF14F16-D362-4B37-B0CC-FFAC4E3864A2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 rot="5400000" flipH="1">
            <a:off x="3295769" y="2014214"/>
            <a:ext cx="1559614" cy="8155641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chemeClr val="accent5">
                  <a:alpha val="0"/>
                </a:schemeClr>
              </a:gs>
            </a:gsLst>
            <a:lin ang="10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xmlns="" id="{9E6D792C-D6F6-4B2F-A786-5A268A18E16B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827" y="5318992"/>
            <a:ext cx="8145181" cy="1546187"/>
          </a:xfrm>
          <a:prstGeom prst="rect">
            <a:avLst/>
          </a:prstGeom>
          <a:gradFill>
            <a:gsLst>
              <a:gs pos="0">
                <a:schemeClr val="accent5">
                  <a:alpha val="35000"/>
                </a:schemeClr>
              </a:gs>
              <a:gs pos="100000">
                <a:schemeClr val="accent6">
                  <a:lumMod val="75000"/>
                  <a:alpha val="0"/>
                </a:schemeClr>
              </a:gs>
            </a:gsLst>
            <a:lin ang="6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24A521C7-B1C4-EC9A-6843-EB1C192387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31941" y="5508566"/>
            <a:ext cx="6713292" cy="1128617"/>
          </a:xfrm>
        </p:spPr>
        <p:txBody>
          <a:bodyPr vert="horz" lIns="0" tIns="0" rIns="0" bIns="0" rtlCol="0" anchor="ctr">
            <a:normAutofit/>
          </a:bodyPr>
          <a:lstStyle/>
          <a:p>
            <a:endParaRPr lang="en-US" sz="2800" spc="750">
              <a:solidFill>
                <a:schemeClr val="bg1"/>
              </a:solidFill>
            </a:endParaRPr>
          </a:p>
        </p:txBody>
      </p:sp>
      <p:pic>
        <p:nvPicPr>
          <p:cNvPr id="4" name="Рисунок 4" descr="Изображение выглядит как текст, человек, внутренний, ребенок&#10;&#10;Автоматически созданное описание">
            <a:extLst>
              <a:ext uri="{FF2B5EF4-FFF2-40B4-BE49-F238E27FC236}">
                <a16:creationId xmlns:a16="http://schemas.microsoft.com/office/drawing/2014/main" xmlns="" id="{4DACABA8-30F2-DE60-4959-1A35948C93C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r="3" b="2220"/>
          <a:stretch/>
        </p:blipFill>
        <p:spPr>
          <a:xfrm>
            <a:off x="-3" y="10"/>
            <a:ext cx="4074459" cy="5312219"/>
          </a:xfrm>
          <a:prstGeom prst="rect">
            <a:avLst/>
          </a:prstGeom>
        </p:spPr>
      </p:pic>
      <p:pic>
        <p:nvPicPr>
          <p:cNvPr id="5" name="Рисунок 5" descr="Изображение выглядит как текст, человек, внутренний, ребенок&#10;&#10;Автоматически созданное описание">
            <a:extLst>
              <a:ext uri="{FF2B5EF4-FFF2-40B4-BE49-F238E27FC236}">
                <a16:creationId xmlns:a16="http://schemas.microsoft.com/office/drawing/2014/main" xmlns="" id="{D1D9FB20-AA1B-D255-76AB-FFFFFB9FCE8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2270"/>
          <a:stretch/>
        </p:blipFill>
        <p:spPr>
          <a:xfrm>
            <a:off x="4038600" y="10"/>
            <a:ext cx="4076699" cy="5312219"/>
          </a:xfrm>
          <a:prstGeom prst="rect">
            <a:avLst/>
          </a:prstGeom>
        </p:spPr>
      </p:pic>
      <p:pic>
        <p:nvPicPr>
          <p:cNvPr id="6" name="Рисунок 6" descr="Изображение выглядит как ребенок, человек, пол, внутренний&#10;&#10;Автоматически созданное описание">
            <a:extLst>
              <a:ext uri="{FF2B5EF4-FFF2-40B4-BE49-F238E27FC236}">
                <a16:creationId xmlns:a16="http://schemas.microsoft.com/office/drawing/2014/main" xmlns="" id="{9E82E021-04CD-6471-E218-0F0FCB2C1B07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31175" r="3" b="18433"/>
          <a:stretch/>
        </p:blipFill>
        <p:spPr>
          <a:xfrm>
            <a:off x="8115301" y="1362"/>
            <a:ext cx="4069974" cy="2734686"/>
          </a:xfrm>
          <a:prstGeom prst="rect">
            <a:avLst/>
          </a:prstGeom>
        </p:spPr>
      </p:pic>
      <p:pic>
        <p:nvPicPr>
          <p:cNvPr id="7" name="Рисунок 7" descr="Изображение выглядит как человек, ребенок, стена, внутренний&#10;&#10;Автоматически созданное описание">
            <a:extLst>
              <a:ext uri="{FF2B5EF4-FFF2-40B4-BE49-F238E27FC236}">
                <a16:creationId xmlns:a16="http://schemas.microsoft.com/office/drawing/2014/main" xmlns="" id="{E005BE6A-7BD1-38CD-6451-306E41235199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33648" r="3" b="18941"/>
          <a:stretch/>
        </p:blipFill>
        <p:spPr>
          <a:xfrm>
            <a:off x="8115300" y="2736476"/>
            <a:ext cx="4074459" cy="25757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358753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xmlns="" id="{BD4C0BBB-0042-4603-A226-6117F3FD5B3C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 rot="10800000" flipH="1">
            <a:off x="0" y="6400799"/>
            <a:ext cx="12192000" cy="456773"/>
          </a:xfrm>
          <a:prstGeom prst="rect">
            <a:avLst/>
          </a:prstGeom>
          <a:gradFill>
            <a:gsLst>
              <a:gs pos="14000">
                <a:schemeClr val="accent4">
                  <a:alpha val="28000"/>
                </a:schemeClr>
              </a:gs>
              <a:gs pos="100000">
                <a:schemeClr val="accent5">
                  <a:alpha val="85000"/>
                </a:schemeClr>
              </a:gs>
            </a:gsLst>
            <a:lin ang="6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xmlns="" id="{EC44F520-2598-460E-9F91-B02F60830CA2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 flipH="1">
            <a:off x="4038600" y="6400799"/>
            <a:ext cx="8153398" cy="456772"/>
          </a:xfrm>
          <a:prstGeom prst="rect">
            <a:avLst/>
          </a:prstGeom>
          <a:gradFill>
            <a:gsLst>
              <a:gs pos="9000">
                <a:schemeClr val="accent2">
                  <a:lumMod val="60000"/>
                  <a:lumOff val="40000"/>
                  <a:alpha val="55000"/>
                </a:schemeClr>
              </a:gs>
              <a:gs pos="99000">
                <a:schemeClr val="accent2"/>
              </a:gs>
            </a:gsLst>
            <a:lin ang="14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3" name="Rectangle 12">
            <a:extLst>
              <a:ext uri="{FF2B5EF4-FFF2-40B4-BE49-F238E27FC236}">
                <a16:creationId xmlns:a16="http://schemas.microsoft.com/office/drawing/2014/main" xmlns="" id="{D3F794D0-2982-490E-88DA-93D48975085F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Рисунок 4" descr="Изображение выглядит как человек, стол, ребенок, внутренний&#10;&#10;Автоматически созданное описание">
            <a:extLst>
              <a:ext uri="{FF2B5EF4-FFF2-40B4-BE49-F238E27FC236}">
                <a16:creationId xmlns:a16="http://schemas.microsoft.com/office/drawing/2014/main" xmlns="" id="{A9AEB99E-1590-A3D9-7E0A-2DD1F93B8A9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b="15730"/>
          <a:stretch/>
        </p:blipFill>
        <p:spPr>
          <a:xfrm>
            <a:off x="-2" y="10"/>
            <a:ext cx="12192002" cy="6857990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xmlns="" id="{AFD24A3D-F07A-44A9-BE55-5576292E152D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 rot="10800000" flipH="1">
            <a:off x="0" y="5071729"/>
            <a:ext cx="12192003" cy="1786490"/>
          </a:xfrm>
          <a:prstGeom prst="rect">
            <a:avLst/>
          </a:prstGeom>
          <a:gradFill>
            <a:gsLst>
              <a:gs pos="8000">
                <a:schemeClr val="accent6"/>
              </a:gs>
              <a:gs pos="86000">
                <a:schemeClr val="accent5"/>
              </a:gs>
            </a:gsLst>
            <a:lin ang="4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xmlns="" id="{204441C9-FD2D-4031-B5C5-67478196CCCF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 rot="10800000" flipH="1">
            <a:off x="4038600" y="5071729"/>
            <a:ext cx="8153401" cy="1786269"/>
          </a:xfrm>
          <a:prstGeom prst="rect">
            <a:avLst/>
          </a:prstGeom>
          <a:gradFill>
            <a:gsLst>
              <a:gs pos="0">
                <a:schemeClr val="accent5">
                  <a:lumMod val="60000"/>
                  <a:lumOff val="40000"/>
                  <a:alpha val="0"/>
                </a:schemeClr>
              </a:gs>
              <a:gs pos="99000">
                <a:schemeClr val="accent2">
                  <a:alpha val="81000"/>
                </a:schemeClr>
              </a:gs>
            </a:gsLst>
            <a:lin ang="17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xmlns="" id="{3D9D3989-3E00-4727-914E-959DFE8FACE9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 flipH="1">
            <a:off x="4076701" y="5071730"/>
            <a:ext cx="8115300" cy="1334505"/>
          </a:xfrm>
          <a:prstGeom prst="rect">
            <a:avLst/>
          </a:prstGeom>
          <a:gradFill>
            <a:gsLst>
              <a:gs pos="0">
                <a:schemeClr val="accent6">
                  <a:alpha val="16000"/>
                </a:schemeClr>
              </a:gs>
              <a:gs pos="62000">
                <a:schemeClr val="accent5">
                  <a:alpha val="0"/>
                </a:schemeClr>
              </a:gs>
            </a:gsLst>
            <a:lin ang="20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Freeform: Shape 20">
            <a:extLst>
              <a:ext uri="{FF2B5EF4-FFF2-40B4-BE49-F238E27FC236}">
                <a16:creationId xmlns:a16="http://schemas.microsoft.com/office/drawing/2014/main" xmlns="" id="{C538E4E5-4047-480A-BB9B-9AB54E86D50E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 rot="14834054">
            <a:off x="3120189" y="3385221"/>
            <a:ext cx="2497963" cy="4087997"/>
          </a:xfrm>
          <a:custGeom>
            <a:avLst/>
            <a:gdLst>
              <a:gd name="connsiteX0" fmla="*/ 2671045 w 2671045"/>
              <a:gd name="connsiteY0" fmla="*/ 8492 h 4371251"/>
              <a:gd name="connsiteX1" fmla="*/ 840176 w 2671045"/>
              <a:gd name="connsiteY1" fmla="*/ 4371251 h 4371251"/>
              <a:gd name="connsiteX2" fmla="*/ 650202 w 2671045"/>
              <a:gd name="connsiteY2" fmla="*/ 4185755 h 4371251"/>
              <a:gd name="connsiteX3" fmla="*/ 0 w 2671045"/>
              <a:gd name="connsiteY3" fmla="*/ 2502877 h 4371251"/>
              <a:gd name="connsiteX4" fmla="*/ 2502877 w 2671045"/>
              <a:gd name="connsiteY4" fmla="*/ 0 h 43712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671045" h="4371251">
                <a:moveTo>
                  <a:pt x="2671045" y="8492"/>
                </a:moveTo>
                <a:lnTo>
                  <a:pt x="840176" y="4371251"/>
                </a:lnTo>
                <a:lnTo>
                  <a:pt x="650202" y="4185755"/>
                </a:lnTo>
                <a:cubicBezTo>
                  <a:pt x="246220" y="3741276"/>
                  <a:pt x="0" y="3150831"/>
                  <a:pt x="0" y="2502877"/>
                </a:cubicBezTo>
                <a:cubicBezTo>
                  <a:pt x="0" y="1120576"/>
                  <a:pt x="1120576" y="0"/>
                  <a:pt x="2502877" y="0"/>
                </a:cubicBezTo>
                <a:close/>
              </a:path>
            </a:pathLst>
          </a:custGeom>
          <a:gradFill>
            <a:gsLst>
              <a:gs pos="0">
                <a:schemeClr val="accent6">
                  <a:alpha val="0"/>
                </a:schemeClr>
              </a:gs>
              <a:gs pos="100000">
                <a:schemeClr val="accent6">
                  <a:lumMod val="60000"/>
                  <a:lumOff val="40000"/>
                  <a:alpha val="20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EBBB0F49-E559-241D-5F23-C32B7665D3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54157" y="5271715"/>
            <a:ext cx="10145864" cy="1520749"/>
          </a:xfrm>
        </p:spPr>
        <p:txBody>
          <a:bodyPr vert="horz" lIns="0" tIns="0" rIns="0" bIns="0" rtlCol="0" anchor="ctr">
            <a:normAutofit/>
          </a:bodyPr>
          <a:lstStyle/>
          <a:p>
            <a:pPr algn="ctr"/>
            <a:r>
              <a:rPr lang="en-US" sz="4900" spc="750">
                <a:solidFill>
                  <a:schemeClr val="bg1"/>
                </a:solidFill>
              </a:rPr>
              <a:t>СПАСИБО </a:t>
            </a:r>
            <a:r>
              <a:rPr lang="en-US" sz="4900" spc="750" err="1">
                <a:solidFill>
                  <a:schemeClr val="bg1"/>
                </a:solidFill>
              </a:rPr>
              <a:t>за</a:t>
            </a:r>
            <a:r>
              <a:rPr lang="en-US" sz="4900" spc="750">
                <a:solidFill>
                  <a:schemeClr val="bg1"/>
                </a:solidFill>
              </a:rPr>
              <a:t> ВНИМАНИЕ!</a:t>
            </a:r>
          </a:p>
        </p:txBody>
      </p:sp>
    </p:spTree>
    <p:extLst>
      <p:ext uri="{BB962C8B-B14F-4D97-AF65-F5344CB8AC3E}">
        <p14:creationId xmlns:p14="http://schemas.microsoft.com/office/powerpoint/2010/main" val="234780082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4" name="Rectangle 13">
            <a:extLst>
              <a:ext uri="{FF2B5EF4-FFF2-40B4-BE49-F238E27FC236}">
                <a16:creationId xmlns:a16="http://schemas.microsoft.com/office/drawing/2014/main" xmlns="" id="{4DC72873-26E4-480E-A6DF-B46C3C3B20D2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-428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Рисунок 7" descr="Изображение выглядит как человек, внутренний, ребенок, стена&#10;&#10;Автоматически созданное описание">
            <a:extLst>
              <a:ext uri="{FF2B5EF4-FFF2-40B4-BE49-F238E27FC236}">
                <a16:creationId xmlns:a16="http://schemas.microsoft.com/office/drawing/2014/main" xmlns="" id="{F7BAA6AC-DA73-5879-79EA-88FCFCCC08B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4166" r="-1" b="21588"/>
          <a:stretch/>
        </p:blipFill>
        <p:spPr>
          <a:xfrm>
            <a:off x="1371601" y="1"/>
            <a:ext cx="3118826" cy="3087442"/>
          </a:xfrm>
          <a:prstGeom prst="rect">
            <a:avLst/>
          </a:prstGeom>
        </p:spPr>
      </p:pic>
      <p:pic>
        <p:nvPicPr>
          <p:cNvPr id="8" name="Рисунок 8" descr="Изображение выглядит как текст, человек, внутренний, ребенок&#10;&#10;Автоматически созданное описание">
            <a:extLst>
              <a:ext uri="{FF2B5EF4-FFF2-40B4-BE49-F238E27FC236}">
                <a16:creationId xmlns:a16="http://schemas.microsoft.com/office/drawing/2014/main" xmlns="" id="{9A595918-87E4-9D71-D593-21CC80F4C1F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2" b="27890"/>
          <a:stretch/>
        </p:blipFill>
        <p:spPr>
          <a:xfrm>
            <a:off x="4490427" y="1"/>
            <a:ext cx="3211146" cy="3087442"/>
          </a:xfrm>
          <a:prstGeom prst="rect">
            <a:avLst/>
          </a:prstGeom>
        </p:spPr>
      </p:pic>
      <p:pic>
        <p:nvPicPr>
          <p:cNvPr id="9" name="Рисунок 9" descr="Изображение выглядит как текст, человек, ребенок, внутренний&#10;&#10;Автоматически созданное описание">
            <a:extLst>
              <a:ext uri="{FF2B5EF4-FFF2-40B4-BE49-F238E27FC236}">
                <a16:creationId xmlns:a16="http://schemas.microsoft.com/office/drawing/2014/main" xmlns="" id="{083F6DF3-8726-3A68-2A63-F33EB322A0B5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2630" r="-1" b="23124"/>
          <a:stretch/>
        </p:blipFill>
        <p:spPr>
          <a:xfrm>
            <a:off x="7701573" y="1"/>
            <a:ext cx="3118826" cy="3087442"/>
          </a:xfrm>
          <a:prstGeom prst="rect">
            <a:avLst/>
          </a:prstGeom>
        </p:spPr>
      </p:pic>
      <p:sp>
        <p:nvSpPr>
          <p:cNvPr id="6" name="Объект 5">
            <a:extLst>
              <a:ext uri="{FF2B5EF4-FFF2-40B4-BE49-F238E27FC236}">
                <a16:creationId xmlns:a16="http://schemas.microsoft.com/office/drawing/2014/main" xmlns="" id="{043531C1-0461-4776-4C59-F584CB4DA67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71601" y="4371109"/>
            <a:ext cx="9448800" cy="1579418"/>
          </a:xfrm>
        </p:spPr>
        <p:txBody>
          <a:bodyPr vert="horz" lIns="0" tIns="0" rIns="0" bIns="0" rtlCol="0">
            <a:normAutofit/>
          </a:bodyPr>
          <a:lstStyle/>
          <a:p>
            <a:r>
              <a:rPr lang="ru-RU" sz="1400" dirty="0">
                <a:ea typeface="+mn-lt"/>
                <a:cs typeface="+mn-lt"/>
              </a:rPr>
              <a:t>Для Того чтобы ребенок научился рисовать и у него развивались изобразительные умения он должен овладеть главными </a:t>
            </a:r>
            <a:r>
              <a:rPr lang="ru-RU" sz="1400" dirty="0" smtClean="0">
                <a:ea typeface="+mn-lt"/>
                <a:cs typeface="+mn-lt"/>
              </a:rPr>
              <a:t>формообразующими </a:t>
            </a:r>
            <a:r>
              <a:rPr lang="ru-RU" sz="1400" dirty="0">
                <a:ea typeface="+mn-lt"/>
                <a:cs typeface="+mn-lt"/>
              </a:rPr>
              <a:t>движениями. Этот процесс требует от малыша, упражнения выполняемых в определенной системе. 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xmlns="" id="{4457AC84-54DC-4674-9D69-267D41E478E5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 flipH="1">
            <a:off x="-4" y="6408751"/>
            <a:ext cx="12191999" cy="457200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chemeClr val="accent6">
                  <a:lumMod val="75000"/>
                  <a:alpha val="85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xmlns="" id="{632EDC30-68A5-429D-BE44-0BF966D37824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 flipH="1">
            <a:off x="8115300" y="6408749"/>
            <a:ext cx="4076696" cy="457202"/>
          </a:xfrm>
          <a:prstGeom prst="rect">
            <a:avLst/>
          </a:prstGeom>
          <a:gradFill>
            <a:gsLst>
              <a:gs pos="0">
                <a:schemeClr val="accent2">
                  <a:lumMod val="60000"/>
                  <a:lumOff val="40000"/>
                </a:schemeClr>
              </a:gs>
              <a:gs pos="99000">
                <a:schemeClr val="accent2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697648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4" name="Rectangle 13">
            <a:extLst>
              <a:ext uri="{FF2B5EF4-FFF2-40B4-BE49-F238E27FC236}">
                <a16:creationId xmlns:a16="http://schemas.microsoft.com/office/drawing/2014/main" xmlns="" id="{50D1C5B3-B60D-4696-AE60-100D5EC8AB5D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xmlns="" id="{AA6849DF-0565-4BBD-ABA5-DE1ABE1CCA3B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-1" y="693"/>
            <a:ext cx="12192001" cy="2386333"/>
          </a:xfrm>
          <a:prstGeom prst="rect">
            <a:avLst/>
          </a:prstGeom>
          <a:gradFill>
            <a:gsLst>
              <a:gs pos="10000">
                <a:schemeClr val="accent5">
                  <a:alpha val="86000"/>
                </a:schemeClr>
              </a:gs>
              <a:gs pos="100000">
                <a:schemeClr val="accent6"/>
              </a:gs>
            </a:gsLst>
            <a:lin ang="15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xmlns="" id="{2D5DA368-8AC9-41F6-99BB-6BA0C6E7DEE3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 rot="16200000">
            <a:off x="3584016" y="-3126817"/>
            <a:ext cx="2387027" cy="8640659"/>
          </a:xfrm>
          <a:prstGeom prst="rect">
            <a:avLst/>
          </a:prstGeom>
          <a:gradFill>
            <a:gsLst>
              <a:gs pos="1000">
                <a:schemeClr val="accent2">
                  <a:alpha val="65000"/>
                </a:schemeClr>
              </a:gs>
              <a:gs pos="99000">
                <a:schemeClr val="accent5">
                  <a:alpha val="12000"/>
                </a:schemeClr>
              </a:gs>
            </a:gsLst>
            <a:lin ang="13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xmlns="" id="{42820EC4-55F0-48FC-B7E6-3E7F5DE343E4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 rot="10800000" flipH="1">
            <a:off x="3213653" y="693"/>
            <a:ext cx="8978348" cy="2386331"/>
          </a:xfrm>
          <a:prstGeom prst="rect">
            <a:avLst/>
          </a:prstGeom>
          <a:gradFill>
            <a:gsLst>
              <a:gs pos="27000">
                <a:schemeClr val="accent5">
                  <a:lumMod val="60000"/>
                  <a:lumOff val="40000"/>
                  <a:alpha val="0"/>
                </a:schemeClr>
              </a:gs>
              <a:gs pos="100000">
                <a:schemeClr val="accent6">
                  <a:alpha val="85000"/>
                </a:schemeClr>
              </a:gs>
            </a:gsLst>
            <a:lin ang="4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B5AF36B5-BD45-58A8-6258-65DE4D1B4C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71600" y="574964"/>
            <a:ext cx="9448801" cy="1047132"/>
          </a:xfrm>
        </p:spPr>
        <p:txBody>
          <a:bodyPr anchor="ctr">
            <a:normAutofit/>
          </a:bodyPr>
          <a:lstStyle/>
          <a:p>
            <a:endParaRPr lang="ru-RU">
              <a:solidFill>
                <a:schemeClr val="bg1"/>
              </a:solidFill>
            </a:endParaRPr>
          </a:p>
        </p:txBody>
      </p:sp>
      <p:pic>
        <p:nvPicPr>
          <p:cNvPr id="9" name="Рисунок 4" descr="Изображение выглядит как человек, одежда, носит, пиджак&#10;&#10;Автоматически созданное описание">
            <a:extLst>
              <a:ext uri="{FF2B5EF4-FFF2-40B4-BE49-F238E27FC236}">
                <a16:creationId xmlns:a16="http://schemas.microsoft.com/office/drawing/2014/main" xmlns="" id="{F818E112-5DB2-A41C-6A7C-284873F3361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-4" b="33248"/>
          <a:stretch/>
        </p:blipFill>
        <p:spPr>
          <a:xfrm>
            <a:off x="8001822" y="1089371"/>
            <a:ext cx="2593464" cy="2593464"/>
          </a:xfrm>
          <a:custGeom>
            <a:avLst/>
            <a:gdLst/>
            <a:ahLst/>
            <a:cxnLst/>
            <a:rect l="l" t="t" r="r" b="b"/>
            <a:pathLst>
              <a:path w="2593464" h="2593464">
                <a:moveTo>
                  <a:pt x="1296732" y="0"/>
                </a:moveTo>
                <a:cubicBezTo>
                  <a:pt x="2012897" y="0"/>
                  <a:pt x="2593464" y="580567"/>
                  <a:pt x="2593464" y="1296732"/>
                </a:cubicBezTo>
                <a:cubicBezTo>
                  <a:pt x="2593464" y="2012897"/>
                  <a:pt x="2012897" y="2593464"/>
                  <a:pt x="1296732" y="2593464"/>
                </a:cubicBezTo>
                <a:cubicBezTo>
                  <a:pt x="580567" y="2593464"/>
                  <a:pt x="0" y="2012897"/>
                  <a:pt x="0" y="1296732"/>
                </a:cubicBezTo>
                <a:cubicBezTo>
                  <a:pt x="0" y="580567"/>
                  <a:pt x="580567" y="0"/>
                  <a:pt x="1296732" y="0"/>
                </a:cubicBezTo>
                <a:close/>
              </a:path>
            </a:pathLst>
          </a:custGeom>
        </p:spPr>
      </p:pic>
      <p:pic>
        <p:nvPicPr>
          <p:cNvPr id="7" name="Рисунок 5" descr="Изображение выглядит как галстук, человек, стена, мужчина&#10;&#10;Автоматически созданное описание">
            <a:extLst>
              <a:ext uri="{FF2B5EF4-FFF2-40B4-BE49-F238E27FC236}">
                <a16:creationId xmlns:a16="http://schemas.microsoft.com/office/drawing/2014/main" xmlns="" id="{21EB80D6-37EC-76C2-8AB5-CBC230D96AA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2500" r="-2" b="30832"/>
          <a:stretch/>
        </p:blipFill>
        <p:spPr>
          <a:xfrm>
            <a:off x="4794098" y="1089372"/>
            <a:ext cx="2593464" cy="2593464"/>
          </a:xfrm>
          <a:custGeom>
            <a:avLst/>
            <a:gdLst/>
            <a:ahLst/>
            <a:cxnLst/>
            <a:rect l="l" t="t" r="r" b="b"/>
            <a:pathLst>
              <a:path w="2593464" h="2593464">
                <a:moveTo>
                  <a:pt x="1296732" y="0"/>
                </a:moveTo>
                <a:cubicBezTo>
                  <a:pt x="2012897" y="0"/>
                  <a:pt x="2593464" y="580567"/>
                  <a:pt x="2593464" y="1296732"/>
                </a:cubicBezTo>
                <a:cubicBezTo>
                  <a:pt x="2593464" y="2012897"/>
                  <a:pt x="2012897" y="2593464"/>
                  <a:pt x="1296732" y="2593464"/>
                </a:cubicBezTo>
                <a:cubicBezTo>
                  <a:pt x="580567" y="2593464"/>
                  <a:pt x="0" y="2012897"/>
                  <a:pt x="0" y="1296732"/>
                </a:cubicBezTo>
                <a:cubicBezTo>
                  <a:pt x="0" y="580567"/>
                  <a:pt x="580567" y="0"/>
                  <a:pt x="1296732" y="0"/>
                </a:cubicBezTo>
                <a:close/>
              </a:path>
            </a:pathLst>
          </a:custGeom>
        </p:spPr>
      </p:pic>
      <p:pic>
        <p:nvPicPr>
          <p:cNvPr id="5" name="Рисунок 4" descr="Изображение выглядит как текст, человек, сидит&#10;&#10;Автоматически созданное описание">
            <a:extLst>
              <a:ext uri="{FF2B5EF4-FFF2-40B4-BE49-F238E27FC236}">
                <a16:creationId xmlns:a16="http://schemas.microsoft.com/office/drawing/2014/main" xmlns="" id="{0AAFE82C-6E03-6384-CBE7-EBF5D05E463C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4001" r="15997" b="-4"/>
          <a:stretch/>
        </p:blipFill>
        <p:spPr>
          <a:xfrm>
            <a:off x="1675439" y="1148749"/>
            <a:ext cx="2593464" cy="2593464"/>
          </a:xfrm>
          <a:custGeom>
            <a:avLst/>
            <a:gdLst/>
            <a:ahLst/>
            <a:cxnLst/>
            <a:rect l="l" t="t" r="r" b="b"/>
            <a:pathLst>
              <a:path w="2593464" h="2593464">
                <a:moveTo>
                  <a:pt x="1296732" y="0"/>
                </a:moveTo>
                <a:cubicBezTo>
                  <a:pt x="2012897" y="0"/>
                  <a:pt x="2593464" y="580567"/>
                  <a:pt x="2593464" y="1296732"/>
                </a:cubicBezTo>
                <a:cubicBezTo>
                  <a:pt x="2593464" y="2012897"/>
                  <a:pt x="2012897" y="2593464"/>
                  <a:pt x="1296732" y="2593464"/>
                </a:cubicBezTo>
                <a:cubicBezTo>
                  <a:pt x="580567" y="2593464"/>
                  <a:pt x="0" y="2012897"/>
                  <a:pt x="0" y="1296732"/>
                </a:cubicBezTo>
                <a:cubicBezTo>
                  <a:pt x="0" y="580567"/>
                  <a:pt x="580567" y="0"/>
                  <a:pt x="1296732" y="0"/>
                </a:cubicBezTo>
                <a:close/>
              </a:path>
            </a:pathLst>
          </a:custGeom>
        </p:spPr>
      </p:pic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0F883BBB-9156-98B8-E62A-C18204D2F58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71601" y="4786744"/>
            <a:ext cx="9448800" cy="1442631"/>
          </a:xfrm>
        </p:spPr>
        <p:txBody>
          <a:bodyPr vert="horz" lIns="0" tIns="0" rIns="0" bIns="0" rtlCol="0" anchor="t">
            <a:normAutofit/>
          </a:bodyPr>
          <a:lstStyle/>
          <a:p>
            <a:r>
              <a:rPr lang="ru-RU" sz="1600" dirty="0">
                <a:ea typeface="+mn-lt"/>
                <a:cs typeface="+mn-lt"/>
              </a:rPr>
              <a:t>Исследователи детского </a:t>
            </a:r>
            <a:r>
              <a:rPr lang="ru-RU" sz="1600" dirty="0" err="1" smtClean="0">
                <a:ea typeface="+mn-lt"/>
                <a:cs typeface="+mn-lt"/>
              </a:rPr>
              <a:t>изотворчества</a:t>
            </a:r>
            <a:r>
              <a:rPr lang="ru-RU" sz="1600" dirty="0" smtClean="0">
                <a:ea typeface="+mn-lt"/>
                <a:cs typeface="+mn-lt"/>
              </a:rPr>
              <a:t> </a:t>
            </a:r>
            <a:r>
              <a:rPr lang="ru-RU" sz="1600" dirty="0">
                <a:ea typeface="+mn-lt"/>
                <a:cs typeface="+mn-lt"/>
              </a:rPr>
              <a:t>подчеркивают необходимость овладения техникой формообразующими движениями для создания рисунка для развития способности к изображению.</a:t>
            </a:r>
            <a:endParaRPr lang="ru-RU" sz="1600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819F4A74-EA82-F60D-829E-F3B59D6DB3CE}"/>
              </a:ext>
            </a:extLst>
          </p:cNvPr>
          <p:cNvSpPr txBox="1"/>
          <p:nvPr/>
        </p:nvSpPr>
        <p:spPr>
          <a:xfrm>
            <a:off x="1991590" y="3946071"/>
            <a:ext cx="2090551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ru-RU" dirty="0"/>
              <a:t>Бехтерев В.М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386A5EE4-8470-A645-F692-E28C92D79A6F}"/>
              </a:ext>
            </a:extLst>
          </p:cNvPr>
          <p:cNvSpPr txBox="1"/>
          <p:nvPr/>
        </p:nvSpPr>
        <p:spPr>
          <a:xfrm>
            <a:off x="5220194" y="3931227"/>
            <a:ext cx="1818409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ru-RU" dirty="0"/>
              <a:t>Киреенко В.И.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F821D314-1506-2744-417F-670868E205D5}"/>
              </a:ext>
            </a:extLst>
          </p:cNvPr>
          <p:cNvSpPr txBox="1"/>
          <p:nvPr/>
        </p:nvSpPr>
        <p:spPr>
          <a:xfrm>
            <a:off x="8372104" y="3931227"/>
            <a:ext cx="1979220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ru-RU" dirty="0"/>
              <a:t>Комарова Т.С.</a:t>
            </a:r>
          </a:p>
        </p:txBody>
      </p:sp>
    </p:spTree>
    <p:extLst>
      <p:ext uri="{BB962C8B-B14F-4D97-AF65-F5344CB8AC3E}">
        <p14:creationId xmlns:p14="http://schemas.microsoft.com/office/powerpoint/2010/main" val="126102280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66" name="Rectangle 65">
            <a:extLst>
              <a:ext uri="{FF2B5EF4-FFF2-40B4-BE49-F238E27FC236}">
                <a16:creationId xmlns:a16="http://schemas.microsoft.com/office/drawing/2014/main" xmlns="" id="{E3CBB9B1-7B7D-4BA1-A1AF-572168B39539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Заголовок 3">
            <a:extLst>
              <a:ext uri="{FF2B5EF4-FFF2-40B4-BE49-F238E27FC236}">
                <a16:creationId xmlns:a16="http://schemas.microsoft.com/office/drawing/2014/main" xmlns="" id="{41D356D5-A0ED-A677-88EA-B24C31BDB1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43193" y="457201"/>
            <a:ext cx="3091607" cy="1727643"/>
          </a:xfrm>
        </p:spPr>
        <p:txBody>
          <a:bodyPr anchor="b">
            <a:normAutofit/>
          </a:bodyPr>
          <a:lstStyle/>
          <a:p>
            <a:endParaRPr lang="ru-RU" sz="2800"/>
          </a:p>
        </p:txBody>
      </p:sp>
      <p:pic>
        <p:nvPicPr>
          <p:cNvPr id="7" name="Рисунок 7" descr="Изображение выглядит как текст, мужчина, в позе&#10;&#10;Автоматически созданное описание">
            <a:extLst>
              <a:ext uri="{FF2B5EF4-FFF2-40B4-BE49-F238E27FC236}">
                <a16:creationId xmlns:a16="http://schemas.microsoft.com/office/drawing/2014/main" xmlns="" id="{F33551EB-A547-E1AC-686D-483E1676AF8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5022"/>
          <a:stretch/>
        </p:blipFill>
        <p:spPr>
          <a:xfrm>
            <a:off x="20" y="431"/>
            <a:ext cx="8115280" cy="6408311"/>
          </a:xfrm>
          <a:prstGeom prst="rect">
            <a:avLst/>
          </a:prstGeom>
        </p:spPr>
      </p:pic>
      <p:sp>
        <p:nvSpPr>
          <p:cNvPr id="21" name="Content Placeholder 10">
            <a:extLst>
              <a:ext uri="{FF2B5EF4-FFF2-40B4-BE49-F238E27FC236}">
                <a16:creationId xmlns:a16="http://schemas.microsoft.com/office/drawing/2014/main" xmlns="" id="{312462C4-4AAC-99CE-FC06-B0237641D71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643193" y="2530549"/>
            <a:ext cx="3110657" cy="3428124"/>
          </a:xfrm>
        </p:spPr>
        <p:txBody>
          <a:bodyPr vert="horz" lIns="0" tIns="0" rIns="0" bIns="0" rtlCol="0" anchor="t">
            <a:normAutofit/>
          </a:bodyPr>
          <a:lstStyle/>
          <a:p>
            <a:pPr marL="0" indent="0">
              <a:buNone/>
            </a:pPr>
            <a:r>
              <a:rPr lang="ru-RU" sz="1400" cap="all" spc="600" dirty="0">
                <a:ea typeface="+mn-lt"/>
                <a:cs typeface="+mn-lt"/>
              </a:rPr>
              <a:t>изучение данного вопроса в наибольшей степени занималась </a:t>
            </a:r>
            <a:r>
              <a:rPr lang="ru-RU" sz="1400" cap="all" spc="600" dirty="0" smtClean="0">
                <a:ea typeface="+mn-lt"/>
                <a:cs typeface="+mn-lt"/>
              </a:rPr>
              <a:t>известный </a:t>
            </a:r>
            <a:r>
              <a:rPr lang="ru-RU" sz="1400" cap="all" spc="600" dirty="0">
                <a:ea typeface="+mn-lt"/>
                <a:cs typeface="+mn-lt"/>
              </a:rPr>
              <a:t>педагог в области художественного воспитания </a:t>
            </a:r>
            <a:r>
              <a:rPr lang="ru-RU" sz="1400" cap="all" spc="600" dirty="0" err="1">
                <a:ea typeface="+mn-lt"/>
                <a:cs typeface="+mn-lt"/>
              </a:rPr>
              <a:t>Флёрина</a:t>
            </a:r>
            <a:r>
              <a:rPr lang="ru-RU" sz="1400" cap="all" spc="600" dirty="0">
                <a:ea typeface="+mn-lt"/>
                <a:cs typeface="+mn-lt"/>
              </a:rPr>
              <a:t> Е.А.</a:t>
            </a:r>
            <a:endParaRPr lang="ru-RU" sz="1400" dirty="0"/>
          </a:p>
        </p:txBody>
      </p:sp>
      <p:sp>
        <p:nvSpPr>
          <p:cNvPr id="68" name="Rectangle 67">
            <a:extLst>
              <a:ext uri="{FF2B5EF4-FFF2-40B4-BE49-F238E27FC236}">
                <a16:creationId xmlns:a16="http://schemas.microsoft.com/office/drawing/2014/main" xmlns="" id="{907741FC-B544-4A6E-B831-6789D042333D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 flipH="1">
            <a:off x="-1" y="6408741"/>
            <a:ext cx="12191998" cy="449257"/>
          </a:xfrm>
          <a:prstGeom prst="rect">
            <a:avLst/>
          </a:prstGeom>
          <a:gradFill>
            <a:gsLst>
              <a:gs pos="34000">
                <a:schemeClr val="accent4">
                  <a:alpha val="73000"/>
                </a:schemeClr>
              </a:gs>
              <a:gs pos="100000">
                <a:schemeClr val="accent5">
                  <a:alpha val="89000"/>
                </a:schemeClr>
              </a:gs>
            </a:gsLst>
            <a:lin ang="8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Rectangle 69">
            <a:extLst>
              <a:ext uri="{FF2B5EF4-FFF2-40B4-BE49-F238E27FC236}">
                <a16:creationId xmlns:a16="http://schemas.microsoft.com/office/drawing/2014/main" xmlns="" id="{3F0BE7ED-7814-4273-B18A-F26CC0380380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 flipH="1">
            <a:off x="0" y="6408314"/>
            <a:ext cx="8115300" cy="449258"/>
          </a:xfrm>
          <a:prstGeom prst="rect">
            <a:avLst/>
          </a:prstGeom>
          <a:gradFill>
            <a:gsLst>
              <a:gs pos="22000">
                <a:schemeClr val="accent5">
                  <a:lumMod val="60000"/>
                  <a:lumOff val="40000"/>
                  <a:alpha val="55000"/>
                </a:schemeClr>
              </a:gs>
              <a:gs pos="99000">
                <a:schemeClr val="accent2"/>
              </a:gs>
            </a:gsLst>
            <a:lin ang="11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681478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2" name="Rectangle 11">
            <a:extLst>
              <a:ext uri="{FF2B5EF4-FFF2-40B4-BE49-F238E27FC236}">
                <a16:creationId xmlns:a16="http://schemas.microsoft.com/office/drawing/2014/main" xmlns="" id="{1EFD5358-E7E1-48E4-8AAF-72C5A5486BC8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5EB87049-4B0F-1566-14B5-BC1C34DF14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4542" y="831011"/>
            <a:ext cx="7072647" cy="1568824"/>
          </a:xfrm>
        </p:spPr>
        <p:txBody>
          <a:bodyPr>
            <a:normAutofit/>
          </a:bodyPr>
          <a:lstStyle/>
          <a:p>
            <a:r>
              <a:rPr lang="ru-RU" sz="3200" err="1">
                <a:ea typeface="+mj-lt"/>
                <a:cs typeface="+mj-lt"/>
              </a:rPr>
              <a:t>Флёрина</a:t>
            </a:r>
            <a:r>
              <a:rPr lang="ru-RU" sz="3200">
                <a:ea typeface="+mj-lt"/>
                <a:cs typeface="+mj-lt"/>
              </a:rPr>
              <a:t> </a:t>
            </a:r>
            <a:r>
              <a:rPr lang="ru-RU" sz="3200" err="1">
                <a:ea typeface="+mj-lt"/>
                <a:cs typeface="+mj-lt"/>
              </a:rPr>
              <a:t>Е.А.указывает</a:t>
            </a:r>
            <a:r>
              <a:rPr lang="ru-RU" sz="3200">
                <a:ea typeface="+mj-lt"/>
                <a:cs typeface="+mj-lt"/>
              </a:rPr>
              <a:t> на два пути развития руки:</a:t>
            </a:r>
            <a:endParaRPr lang="ru-RU" sz="3200"/>
          </a:p>
          <a:p>
            <a:endParaRPr lang="ru-RU" sz="3200"/>
          </a:p>
        </p:txBody>
      </p:sp>
      <p:sp>
        <p:nvSpPr>
          <p:cNvPr id="23" name="Content Placeholder 8">
            <a:extLst>
              <a:ext uri="{FF2B5EF4-FFF2-40B4-BE49-F238E27FC236}">
                <a16:creationId xmlns:a16="http://schemas.microsoft.com/office/drawing/2014/main" xmlns="" id="{D5E7EBB0-F47A-13D3-82D9-72A70268841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52" y="2233746"/>
            <a:ext cx="7680923" cy="3691259"/>
          </a:xfrm>
        </p:spPr>
        <p:txBody>
          <a:bodyPr vert="horz" lIns="0" tIns="0" rIns="0" bIns="0" rtlCol="0" anchor="t">
            <a:normAutofit/>
          </a:bodyPr>
          <a:lstStyle/>
          <a:p>
            <a:r>
              <a:rPr lang="en-US" sz="2800" b="1" dirty="0">
                <a:ea typeface="+mn-lt"/>
                <a:cs typeface="+mn-lt"/>
              </a:rPr>
              <a:t>1) включение </a:t>
            </a:r>
            <a:r>
              <a:rPr lang="en-US" sz="2800" b="1" dirty="0" err="1">
                <a:ea typeface="+mn-lt"/>
                <a:cs typeface="+mn-lt"/>
              </a:rPr>
              <a:t>нужных</a:t>
            </a:r>
            <a:r>
              <a:rPr lang="en-US" sz="2800" b="1" dirty="0">
                <a:ea typeface="+mn-lt"/>
                <a:cs typeface="+mn-lt"/>
              </a:rPr>
              <a:t> </a:t>
            </a:r>
            <a:r>
              <a:rPr lang="en-US" sz="2800" b="1" dirty="0" err="1">
                <a:ea typeface="+mn-lt"/>
                <a:cs typeface="+mn-lt"/>
              </a:rPr>
              <a:t>движений</a:t>
            </a:r>
            <a:r>
              <a:rPr lang="en-US" sz="2800" b="1" dirty="0">
                <a:ea typeface="+mn-lt"/>
                <a:cs typeface="+mn-lt"/>
              </a:rPr>
              <a:t> в </a:t>
            </a:r>
            <a:r>
              <a:rPr lang="en-US" sz="2800" b="1" dirty="0" err="1">
                <a:ea typeface="+mn-lt"/>
                <a:cs typeface="+mn-lt"/>
              </a:rPr>
              <a:t>игры</a:t>
            </a:r>
            <a:r>
              <a:rPr lang="en-US" sz="2800" b="1" dirty="0">
                <a:ea typeface="+mn-lt"/>
                <a:cs typeface="+mn-lt"/>
              </a:rPr>
              <a:t>. </a:t>
            </a:r>
          </a:p>
          <a:p>
            <a:endParaRPr lang="en-US" sz="2800" b="1" dirty="0">
              <a:ea typeface="+mn-lt"/>
              <a:cs typeface="+mn-lt"/>
            </a:endParaRPr>
          </a:p>
          <a:p>
            <a:r>
              <a:rPr lang="en-US" sz="2800" b="1" dirty="0">
                <a:ea typeface="+mn-lt"/>
                <a:cs typeface="+mn-lt"/>
              </a:rPr>
              <a:t>2) </a:t>
            </a:r>
            <a:r>
              <a:rPr lang="en-US" sz="2800" b="1" dirty="0" err="1">
                <a:ea typeface="+mn-lt"/>
                <a:cs typeface="+mn-lt"/>
              </a:rPr>
              <a:t>использование</a:t>
            </a:r>
            <a:r>
              <a:rPr lang="en-US" sz="2800" b="1" dirty="0">
                <a:ea typeface="+mn-lt"/>
                <a:cs typeface="+mn-lt"/>
              </a:rPr>
              <a:t> </a:t>
            </a:r>
            <a:r>
              <a:rPr lang="en-US" sz="2800" b="1" dirty="0" err="1">
                <a:ea typeface="+mn-lt"/>
                <a:cs typeface="+mn-lt"/>
              </a:rPr>
              <a:t>перед</a:t>
            </a:r>
            <a:r>
              <a:rPr lang="en-US" sz="2800" b="1" dirty="0">
                <a:ea typeface="+mn-lt"/>
                <a:cs typeface="+mn-lt"/>
              </a:rPr>
              <a:t> </a:t>
            </a:r>
            <a:r>
              <a:rPr lang="en-US" sz="2800" b="1" dirty="0" err="1">
                <a:ea typeface="+mn-lt"/>
                <a:cs typeface="+mn-lt"/>
              </a:rPr>
              <a:t>рисованием</a:t>
            </a:r>
            <a:r>
              <a:rPr lang="en-US" sz="2800" b="1" dirty="0">
                <a:ea typeface="+mn-lt"/>
                <a:cs typeface="+mn-lt"/>
              </a:rPr>
              <a:t> </a:t>
            </a:r>
            <a:r>
              <a:rPr lang="en-US" sz="2800" b="1" dirty="0" err="1">
                <a:ea typeface="+mn-lt"/>
                <a:cs typeface="+mn-lt"/>
              </a:rPr>
              <a:t>один</a:t>
            </a:r>
            <a:r>
              <a:rPr lang="en-US" sz="2800" b="1" dirty="0">
                <a:ea typeface="+mn-lt"/>
                <a:cs typeface="+mn-lt"/>
              </a:rPr>
              <a:t> </a:t>
            </a:r>
            <a:r>
              <a:rPr lang="en-US" sz="2800" b="1" dirty="0" err="1">
                <a:ea typeface="+mn-lt"/>
                <a:cs typeface="+mn-lt"/>
              </a:rPr>
              <a:t>раз</a:t>
            </a:r>
            <a:r>
              <a:rPr lang="en-US" sz="2800" b="1" dirty="0">
                <a:ea typeface="+mn-lt"/>
                <a:cs typeface="+mn-lt"/>
              </a:rPr>
              <a:t> в </a:t>
            </a:r>
            <a:r>
              <a:rPr lang="en-US" sz="2800" b="1" dirty="0" err="1">
                <a:ea typeface="+mn-lt"/>
                <a:cs typeface="+mn-lt"/>
              </a:rPr>
              <a:t>неделю</a:t>
            </a:r>
            <a:r>
              <a:rPr lang="en-US" sz="2800" b="1" dirty="0">
                <a:ea typeface="+mn-lt"/>
                <a:cs typeface="+mn-lt"/>
              </a:rPr>
              <a:t> </a:t>
            </a:r>
            <a:r>
              <a:rPr lang="en-US" sz="2800" b="1" dirty="0" err="1">
                <a:ea typeface="+mn-lt"/>
                <a:cs typeface="+mn-lt"/>
              </a:rPr>
              <a:t>игровых</a:t>
            </a:r>
            <a:r>
              <a:rPr lang="en-US" sz="2800" b="1" dirty="0">
                <a:ea typeface="+mn-lt"/>
                <a:cs typeface="+mn-lt"/>
              </a:rPr>
              <a:t> </a:t>
            </a:r>
            <a:r>
              <a:rPr lang="en-US" sz="2800" b="1" dirty="0" err="1">
                <a:ea typeface="+mn-lt"/>
                <a:cs typeface="+mn-lt"/>
              </a:rPr>
              <a:t>упражнений</a:t>
            </a:r>
            <a:r>
              <a:rPr lang="en-US" sz="2800" b="1" dirty="0">
                <a:ea typeface="+mn-lt"/>
                <a:cs typeface="+mn-lt"/>
              </a:rPr>
              <a:t>.</a:t>
            </a:r>
            <a:endParaRPr lang="en-US" sz="2800" b="1" dirty="0"/>
          </a:p>
        </p:txBody>
      </p:sp>
      <p:pic>
        <p:nvPicPr>
          <p:cNvPr id="5" name="Рисунок 5" descr="Изображение выглядит как человек, внутренний, стена, ребенок&#10;&#10;Автоматически созданное описание">
            <a:extLst>
              <a:ext uri="{FF2B5EF4-FFF2-40B4-BE49-F238E27FC236}">
                <a16:creationId xmlns:a16="http://schemas.microsoft.com/office/drawing/2014/main" xmlns="" id="{8C6A8AA0-38D4-2F5C-2594-F5E875DD451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275" r="2" b="2"/>
          <a:stretch/>
        </p:blipFill>
        <p:spPr>
          <a:xfrm>
            <a:off x="7770243" y="3234480"/>
            <a:ext cx="4421751" cy="3161047"/>
          </a:xfrm>
          <a:prstGeom prst="rect">
            <a:avLst/>
          </a:prstGeom>
        </p:spPr>
      </p:pic>
      <p:pic>
        <p:nvPicPr>
          <p:cNvPr id="4" name="Рисунок 4">
            <a:extLst>
              <a:ext uri="{FF2B5EF4-FFF2-40B4-BE49-F238E27FC236}">
                <a16:creationId xmlns:a16="http://schemas.microsoft.com/office/drawing/2014/main" xmlns="" id="{751B8018-2659-69B0-9F69-426F0029C41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0728" r="18477"/>
          <a:stretch/>
        </p:blipFill>
        <p:spPr>
          <a:xfrm>
            <a:off x="7770243" y="-1304"/>
            <a:ext cx="4421751" cy="3239084"/>
          </a:xfrm>
          <a:prstGeom prst="rect">
            <a:avLst/>
          </a:prstGeom>
        </p:spPr>
      </p:pic>
      <p:sp>
        <p:nvSpPr>
          <p:cNvPr id="24" name="Rectangle 13">
            <a:extLst>
              <a:ext uri="{FF2B5EF4-FFF2-40B4-BE49-F238E27FC236}">
                <a16:creationId xmlns:a16="http://schemas.microsoft.com/office/drawing/2014/main" xmlns="" id="{3EFEF205-91EC-45C0-B129-C4B7B770C2A8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 flipH="1">
            <a:off x="-3" y="6400800"/>
            <a:ext cx="12191999" cy="457198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chemeClr val="accent6">
                  <a:lumMod val="75000"/>
                  <a:alpha val="85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 15">
            <a:extLst>
              <a:ext uri="{FF2B5EF4-FFF2-40B4-BE49-F238E27FC236}">
                <a16:creationId xmlns:a16="http://schemas.microsoft.com/office/drawing/2014/main" xmlns="" id="{EDA2FAE8-3610-4EDB-85F1-C20BCF890F8A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 flipH="1">
            <a:off x="8115300" y="6400799"/>
            <a:ext cx="4076696" cy="457202"/>
          </a:xfrm>
          <a:prstGeom prst="rect">
            <a:avLst/>
          </a:prstGeom>
          <a:gradFill>
            <a:gsLst>
              <a:gs pos="0">
                <a:schemeClr val="accent2">
                  <a:lumMod val="60000"/>
                  <a:lumOff val="40000"/>
                </a:schemeClr>
              </a:gs>
              <a:gs pos="99000">
                <a:schemeClr val="accent2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46165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1" name="Rectangle 30">
            <a:extLst>
              <a:ext uri="{FF2B5EF4-FFF2-40B4-BE49-F238E27FC236}">
                <a16:creationId xmlns:a16="http://schemas.microsoft.com/office/drawing/2014/main" xmlns="" id="{E3CBB9B1-7B7D-4BA1-A1AF-572168B39539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Content Placeholder 7">
            <a:extLst>
              <a:ext uri="{FF2B5EF4-FFF2-40B4-BE49-F238E27FC236}">
                <a16:creationId xmlns:a16="http://schemas.microsoft.com/office/drawing/2014/main" xmlns="" id="{EB9DB70D-0ACF-7A84-9D74-CB15269B1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967881" y="267172"/>
            <a:ext cx="3992361" cy="3428124"/>
          </a:xfrm>
        </p:spPr>
        <p:txBody>
          <a:bodyPr vert="horz" lIns="0" tIns="0" rIns="0" bIns="0" rtlCol="0" anchor="t">
            <a:noAutofit/>
          </a:bodyPr>
          <a:lstStyle/>
          <a:p>
            <a:r>
              <a:rPr lang="en-US" sz="2400" b="1" err="1">
                <a:ea typeface="+mn-lt"/>
                <a:cs typeface="+mn-lt"/>
              </a:rPr>
              <a:t>цель</a:t>
            </a:r>
            <a:r>
              <a:rPr lang="en-US" sz="2400" b="1">
                <a:ea typeface="+mn-lt"/>
                <a:cs typeface="+mn-lt"/>
              </a:rPr>
              <a:t> </a:t>
            </a:r>
            <a:r>
              <a:rPr lang="en-US" sz="2400" b="1" err="1">
                <a:ea typeface="+mn-lt"/>
                <a:cs typeface="+mn-lt"/>
              </a:rPr>
              <a:t>научить</a:t>
            </a:r>
            <a:r>
              <a:rPr lang="en-US" sz="2400" b="1">
                <a:ea typeface="+mn-lt"/>
                <a:cs typeface="+mn-lt"/>
              </a:rPr>
              <a:t> </a:t>
            </a:r>
            <a:r>
              <a:rPr lang="en-US" sz="2400" b="1" err="1">
                <a:ea typeface="+mn-lt"/>
                <a:cs typeface="+mn-lt"/>
              </a:rPr>
              <a:t>детей</a:t>
            </a:r>
            <a:r>
              <a:rPr lang="en-US" sz="2400" b="1">
                <a:ea typeface="+mn-lt"/>
                <a:cs typeface="+mn-lt"/>
              </a:rPr>
              <a:t> </a:t>
            </a:r>
            <a:r>
              <a:rPr lang="en-US" sz="2400" b="1" err="1">
                <a:ea typeface="+mn-lt"/>
                <a:cs typeface="+mn-lt"/>
              </a:rPr>
              <a:t>проводить</a:t>
            </a:r>
            <a:r>
              <a:rPr lang="en-US" sz="2400" b="1">
                <a:ea typeface="+mn-lt"/>
                <a:cs typeface="+mn-lt"/>
              </a:rPr>
              <a:t> </a:t>
            </a:r>
            <a:r>
              <a:rPr lang="en-US" sz="2400" b="1" err="1">
                <a:ea typeface="+mn-lt"/>
                <a:cs typeface="+mn-lt"/>
              </a:rPr>
              <a:t>короткие</a:t>
            </a:r>
            <a:r>
              <a:rPr lang="en-US" sz="2400" b="1">
                <a:ea typeface="+mn-lt"/>
                <a:cs typeface="+mn-lt"/>
              </a:rPr>
              <a:t> </a:t>
            </a:r>
            <a:r>
              <a:rPr lang="en-US" sz="2400" b="1" err="1">
                <a:ea typeface="+mn-lt"/>
                <a:cs typeface="+mn-lt"/>
              </a:rPr>
              <a:t>или</a:t>
            </a:r>
            <a:r>
              <a:rPr lang="en-US" sz="2400" b="1">
                <a:ea typeface="+mn-lt"/>
                <a:cs typeface="+mn-lt"/>
              </a:rPr>
              <a:t> </a:t>
            </a:r>
            <a:r>
              <a:rPr lang="en-US" sz="2400" b="1" err="1">
                <a:ea typeface="+mn-lt"/>
                <a:cs typeface="+mn-lt"/>
              </a:rPr>
              <a:t>длинные</a:t>
            </a:r>
            <a:r>
              <a:rPr lang="en-US" sz="2400" b="1">
                <a:ea typeface="+mn-lt"/>
                <a:cs typeface="+mn-lt"/>
              </a:rPr>
              <a:t> </a:t>
            </a:r>
            <a:r>
              <a:rPr lang="en-US" sz="2400" b="1" err="1">
                <a:ea typeface="+mn-lt"/>
                <a:cs typeface="+mn-lt"/>
              </a:rPr>
              <a:t>вертикальные</a:t>
            </a:r>
            <a:r>
              <a:rPr lang="en-US" sz="2400" b="1">
                <a:ea typeface="+mn-lt"/>
                <a:cs typeface="+mn-lt"/>
              </a:rPr>
              <a:t> </a:t>
            </a:r>
            <a:r>
              <a:rPr lang="en-US" sz="2400" b="1" err="1">
                <a:ea typeface="+mn-lt"/>
                <a:cs typeface="+mn-lt"/>
              </a:rPr>
              <a:t>линии</a:t>
            </a:r>
            <a:r>
              <a:rPr lang="en-US" sz="2400" b="1">
                <a:ea typeface="+mn-lt"/>
                <a:cs typeface="+mn-lt"/>
              </a:rPr>
              <a:t> </a:t>
            </a:r>
            <a:r>
              <a:rPr lang="en-US" sz="2400" b="1" err="1">
                <a:ea typeface="+mn-lt"/>
                <a:cs typeface="+mn-lt"/>
              </a:rPr>
              <a:t>сверху</a:t>
            </a:r>
            <a:r>
              <a:rPr lang="en-US" sz="2400" b="1">
                <a:ea typeface="+mn-lt"/>
                <a:cs typeface="+mn-lt"/>
              </a:rPr>
              <a:t> </a:t>
            </a:r>
            <a:r>
              <a:rPr lang="en-US" sz="2400" b="1" err="1">
                <a:ea typeface="+mn-lt"/>
                <a:cs typeface="+mn-lt"/>
              </a:rPr>
              <a:t>вниз</a:t>
            </a:r>
            <a:r>
              <a:rPr lang="en-US" sz="2400" b="1">
                <a:ea typeface="+mn-lt"/>
                <a:cs typeface="+mn-lt"/>
              </a:rPr>
              <a:t>, </a:t>
            </a:r>
            <a:r>
              <a:rPr lang="en-US" sz="2400" b="1" err="1">
                <a:ea typeface="+mn-lt"/>
                <a:cs typeface="+mn-lt"/>
              </a:rPr>
              <a:t>связывая</a:t>
            </a:r>
            <a:r>
              <a:rPr lang="en-US" sz="2400" b="1">
                <a:ea typeface="+mn-lt"/>
                <a:cs typeface="+mn-lt"/>
              </a:rPr>
              <a:t> </a:t>
            </a:r>
            <a:r>
              <a:rPr lang="en-US" sz="2400" b="1" err="1">
                <a:ea typeface="+mn-lt"/>
                <a:cs typeface="+mn-lt"/>
              </a:rPr>
              <a:t>изображения</a:t>
            </a:r>
            <a:r>
              <a:rPr lang="en-US" sz="2400" b="1">
                <a:ea typeface="+mn-lt"/>
                <a:cs typeface="+mn-lt"/>
              </a:rPr>
              <a:t> с </a:t>
            </a:r>
            <a:r>
              <a:rPr lang="en-US" sz="2400" b="1" err="1">
                <a:ea typeface="+mn-lt"/>
                <a:cs typeface="+mn-lt"/>
              </a:rPr>
              <a:t>наблюдениями</a:t>
            </a:r>
            <a:r>
              <a:rPr lang="en-US" sz="2400" b="1">
                <a:ea typeface="+mn-lt"/>
                <a:cs typeface="+mn-lt"/>
              </a:rPr>
              <a:t>; </a:t>
            </a:r>
            <a:r>
              <a:rPr lang="en-US" sz="2400" b="1" err="1">
                <a:ea typeface="+mn-lt"/>
                <a:cs typeface="+mn-lt"/>
              </a:rPr>
              <a:t>правильно</a:t>
            </a:r>
            <a:r>
              <a:rPr lang="en-US" sz="2400" b="1">
                <a:ea typeface="+mn-lt"/>
                <a:cs typeface="+mn-lt"/>
              </a:rPr>
              <a:t> </a:t>
            </a:r>
            <a:r>
              <a:rPr lang="en-US" sz="2400" b="1" err="1">
                <a:ea typeface="+mn-lt"/>
                <a:cs typeface="+mn-lt"/>
              </a:rPr>
              <a:t>держать</a:t>
            </a:r>
            <a:r>
              <a:rPr lang="en-US" sz="2400" b="1">
                <a:ea typeface="+mn-lt"/>
                <a:cs typeface="+mn-lt"/>
              </a:rPr>
              <a:t> </a:t>
            </a:r>
            <a:r>
              <a:rPr lang="en-US" sz="2400" b="1" err="1">
                <a:ea typeface="+mn-lt"/>
                <a:cs typeface="+mn-lt"/>
              </a:rPr>
              <a:t>карандаш</a:t>
            </a:r>
            <a:r>
              <a:rPr lang="en-US" sz="2400" b="1">
                <a:ea typeface="+mn-lt"/>
                <a:cs typeface="+mn-lt"/>
              </a:rPr>
              <a:t> </a:t>
            </a:r>
            <a:r>
              <a:rPr lang="en-US" sz="2400" b="1" err="1">
                <a:ea typeface="+mn-lt"/>
                <a:cs typeface="+mn-lt"/>
              </a:rPr>
              <a:t>или</a:t>
            </a:r>
            <a:r>
              <a:rPr lang="en-US" sz="2400" b="1">
                <a:ea typeface="+mn-lt"/>
                <a:cs typeface="+mn-lt"/>
              </a:rPr>
              <a:t> </a:t>
            </a:r>
            <a:r>
              <a:rPr lang="en-US" sz="2400" b="1" err="1">
                <a:ea typeface="+mn-lt"/>
                <a:cs typeface="+mn-lt"/>
              </a:rPr>
              <a:t>кисть</a:t>
            </a:r>
            <a:r>
              <a:rPr lang="en-US" sz="2400" b="1">
                <a:ea typeface="+mn-lt"/>
                <a:cs typeface="+mn-lt"/>
              </a:rPr>
              <a:t>; </a:t>
            </a:r>
            <a:r>
              <a:rPr lang="en-US" sz="2400" b="1" err="1">
                <a:ea typeface="+mn-lt"/>
                <a:cs typeface="+mn-lt"/>
              </a:rPr>
              <a:t>различать</a:t>
            </a:r>
            <a:r>
              <a:rPr lang="en-US" sz="2400" b="1">
                <a:ea typeface="+mn-lt"/>
                <a:cs typeface="+mn-lt"/>
              </a:rPr>
              <a:t> и </a:t>
            </a:r>
            <a:r>
              <a:rPr lang="en-US" sz="2400" b="1" err="1">
                <a:ea typeface="+mn-lt"/>
                <a:cs typeface="+mn-lt"/>
              </a:rPr>
              <a:t>называть</a:t>
            </a:r>
            <a:r>
              <a:rPr lang="en-US" sz="2400" b="1">
                <a:ea typeface="+mn-lt"/>
                <a:cs typeface="+mn-lt"/>
              </a:rPr>
              <a:t> </a:t>
            </a:r>
            <a:r>
              <a:rPr lang="en-US" sz="2400" b="1" err="1">
                <a:ea typeface="+mn-lt"/>
                <a:cs typeface="+mn-lt"/>
              </a:rPr>
              <a:t>цвет</a:t>
            </a:r>
            <a:endParaRPr lang="en-US" sz="2400" b="1"/>
          </a:p>
        </p:txBody>
      </p:sp>
      <p:sp>
        <p:nvSpPr>
          <p:cNvPr id="42" name="Rectangle 32">
            <a:extLst>
              <a:ext uri="{FF2B5EF4-FFF2-40B4-BE49-F238E27FC236}">
                <a16:creationId xmlns:a16="http://schemas.microsoft.com/office/drawing/2014/main" xmlns="" id="{907741FC-B544-4A6E-B831-6789D042333D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 flipH="1">
            <a:off x="-1" y="6408741"/>
            <a:ext cx="12191998" cy="449257"/>
          </a:xfrm>
          <a:prstGeom prst="rect">
            <a:avLst/>
          </a:prstGeom>
          <a:gradFill>
            <a:gsLst>
              <a:gs pos="34000">
                <a:schemeClr val="accent4">
                  <a:alpha val="73000"/>
                </a:schemeClr>
              </a:gs>
              <a:gs pos="100000">
                <a:schemeClr val="accent5">
                  <a:alpha val="89000"/>
                </a:schemeClr>
              </a:gs>
            </a:gsLst>
            <a:lin ang="8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Rectangle 34">
            <a:extLst>
              <a:ext uri="{FF2B5EF4-FFF2-40B4-BE49-F238E27FC236}">
                <a16:creationId xmlns:a16="http://schemas.microsoft.com/office/drawing/2014/main" xmlns="" id="{3F0BE7ED-7814-4273-B18A-F26CC0380380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 flipH="1">
            <a:off x="0" y="6408314"/>
            <a:ext cx="8115300" cy="449258"/>
          </a:xfrm>
          <a:prstGeom prst="rect">
            <a:avLst/>
          </a:prstGeom>
          <a:gradFill>
            <a:gsLst>
              <a:gs pos="22000">
                <a:schemeClr val="accent5">
                  <a:lumMod val="60000"/>
                  <a:lumOff val="40000"/>
                  <a:alpha val="55000"/>
                </a:schemeClr>
              </a:gs>
              <a:gs pos="99000">
                <a:schemeClr val="accent2"/>
              </a:gs>
            </a:gsLst>
            <a:lin ang="11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Рисунок 4" descr="Изображение выглядит как человек, ребенок, внутренний, мальчик&#10;&#10;Автоматически созданное описание">
            <a:extLst>
              <a:ext uri="{FF2B5EF4-FFF2-40B4-BE49-F238E27FC236}">
                <a16:creationId xmlns:a16="http://schemas.microsoft.com/office/drawing/2014/main" xmlns="" id="{22416564-A5F6-BDED-D7C7-0842460D6FB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2" y="-3544"/>
            <a:ext cx="3753293" cy="499553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5" descr="Изображение выглядит как текст, человек, ребенок, внутренний&#10;&#10;Автоматически созданное описание">
            <a:extLst>
              <a:ext uri="{FF2B5EF4-FFF2-40B4-BE49-F238E27FC236}">
                <a16:creationId xmlns:a16="http://schemas.microsoft.com/office/drawing/2014/main" xmlns="" id="{87B582B6-9050-79C6-5F21-38D27A2E41F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58609" y="1263502"/>
            <a:ext cx="4205176" cy="559804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07543398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Rectangle 67">
            <a:extLst>
              <a:ext uri="{FF2B5EF4-FFF2-40B4-BE49-F238E27FC236}">
                <a16:creationId xmlns:a16="http://schemas.microsoft.com/office/drawing/2014/main" xmlns="" id="{BD4C0BBB-0042-4603-A226-6117F3FD5B3C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 rot="10800000" flipH="1">
            <a:off x="0" y="6400799"/>
            <a:ext cx="12192000" cy="456773"/>
          </a:xfrm>
          <a:prstGeom prst="rect">
            <a:avLst/>
          </a:prstGeom>
          <a:gradFill>
            <a:gsLst>
              <a:gs pos="14000">
                <a:schemeClr val="accent4">
                  <a:alpha val="28000"/>
                </a:schemeClr>
              </a:gs>
              <a:gs pos="100000">
                <a:schemeClr val="accent5">
                  <a:alpha val="85000"/>
                </a:schemeClr>
              </a:gs>
            </a:gsLst>
            <a:lin ang="6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Rectangle 69">
            <a:extLst>
              <a:ext uri="{FF2B5EF4-FFF2-40B4-BE49-F238E27FC236}">
                <a16:creationId xmlns:a16="http://schemas.microsoft.com/office/drawing/2014/main" xmlns="" id="{EC44F520-2598-460E-9F91-B02F60830CA2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 flipH="1">
            <a:off x="4038600" y="6400799"/>
            <a:ext cx="8153398" cy="456772"/>
          </a:xfrm>
          <a:prstGeom prst="rect">
            <a:avLst/>
          </a:prstGeom>
          <a:gradFill>
            <a:gsLst>
              <a:gs pos="9000">
                <a:schemeClr val="accent2">
                  <a:lumMod val="60000"/>
                  <a:lumOff val="40000"/>
                  <a:alpha val="55000"/>
                </a:schemeClr>
              </a:gs>
              <a:gs pos="99000">
                <a:schemeClr val="accent2"/>
              </a:gs>
            </a:gsLst>
            <a:lin ang="14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72" name="Rectangle 71">
            <a:extLst>
              <a:ext uri="{FF2B5EF4-FFF2-40B4-BE49-F238E27FC236}">
                <a16:creationId xmlns:a16="http://schemas.microsoft.com/office/drawing/2014/main" xmlns="" id="{B00C61D4-1494-4B72-A2DD-C16D9ECAD158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4" name="Rectangle 73">
            <a:extLst>
              <a:ext uri="{FF2B5EF4-FFF2-40B4-BE49-F238E27FC236}">
                <a16:creationId xmlns:a16="http://schemas.microsoft.com/office/drawing/2014/main" xmlns="" id="{A90F64BE-B6DF-4D20-9A3E-DAD003896C0E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-1" y="-8890"/>
            <a:ext cx="4038601" cy="6866462"/>
          </a:xfrm>
          <a:prstGeom prst="rect">
            <a:avLst/>
          </a:prstGeom>
          <a:gradFill>
            <a:gsLst>
              <a:gs pos="0">
                <a:schemeClr val="accent5"/>
              </a:gs>
              <a:gs pos="100000">
                <a:schemeClr val="accent4">
                  <a:alpha val="55000"/>
                </a:schemeClr>
              </a:gs>
            </a:gsLst>
            <a:lin ang="18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6" name="Rectangle 75">
            <a:extLst>
              <a:ext uri="{FF2B5EF4-FFF2-40B4-BE49-F238E27FC236}">
                <a16:creationId xmlns:a16="http://schemas.microsoft.com/office/drawing/2014/main" xmlns="" id="{3299ACA5-1949-4821-8FA4-95A78A2097AE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 rot="16200000" flipH="1">
            <a:off x="-1185328" y="1633640"/>
            <a:ext cx="6866462" cy="3581401"/>
          </a:xfrm>
          <a:prstGeom prst="rect">
            <a:avLst/>
          </a:prstGeom>
          <a:gradFill>
            <a:gsLst>
              <a:gs pos="0">
                <a:schemeClr val="accent2">
                  <a:alpha val="72000"/>
                </a:schemeClr>
              </a:gs>
              <a:gs pos="100000">
                <a:schemeClr val="accent5">
                  <a:alpha val="13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8" name="Rectangle 77">
            <a:extLst>
              <a:ext uri="{FF2B5EF4-FFF2-40B4-BE49-F238E27FC236}">
                <a16:creationId xmlns:a16="http://schemas.microsoft.com/office/drawing/2014/main" xmlns="" id="{85559C2F-075A-49B7-8935-4591245136E5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2232044"/>
            <a:ext cx="4038600" cy="4634418"/>
          </a:xfrm>
          <a:prstGeom prst="rect">
            <a:avLst/>
          </a:prstGeom>
          <a:gradFill>
            <a:gsLst>
              <a:gs pos="0">
                <a:schemeClr val="accent5">
                  <a:alpha val="36000"/>
                </a:schemeClr>
              </a:gs>
              <a:gs pos="67000">
                <a:schemeClr val="accent5">
                  <a:alpha val="0"/>
                </a:schemeClr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70E193F0-AA72-90B2-583C-6EDEB88E9B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785" y="941138"/>
            <a:ext cx="3600733" cy="6767187"/>
          </a:xfrm>
        </p:spPr>
        <p:txBody>
          <a:bodyPr vert="horz" lIns="0" tIns="0" rIns="0" bIns="0" rtlCol="0" anchor="t">
            <a:normAutofit/>
          </a:bodyPr>
          <a:lstStyle/>
          <a:p>
            <a:pPr algn="ctr">
              <a:lnSpc>
                <a:spcPct val="90000"/>
              </a:lnSpc>
            </a:pPr>
            <a:r>
              <a:rPr lang="en-US" sz="2400" spc="750" err="1">
                <a:solidFill>
                  <a:schemeClr val="bg1"/>
                </a:solidFill>
              </a:rPr>
              <a:t>Чтобы</a:t>
            </a:r>
            <a:r>
              <a:rPr lang="en-US" sz="2400" spc="750">
                <a:solidFill>
                  <a:schemeClr val="bg1"/>
                </a:solidFill>
              </a:rPr>
              <a:t> </a:t>
            </a:r>
            <a:r>
              <a:rPr lang="en-US" sz="2400" spc="750" err="1">
                <a:solidFill>
                  <a:schemeClr val="bg1"/>
                </a:solidFill>
              </a:rPr>
              <a:t>научить</a:t>
            </a:r>
            <a:r>
              <a:rPr lang="en-US" sz="2400" spc="750">
                <a:solidFill>
                  <a:schemeClr val="bg1"/>
                </a:solidFill>
              </a:rPr>
              <a:t> </a:t>
            </a:r>
            <a:r>
              <a:rPr lang="en-US" sz="2400" spc="750" err="1">
                <a:solidFill>
                  <a:schemeClr val="bg1"/>
                </a:solidFill>
              </a:rPr>
              <a:t>детей</a:t>
            </a:r>
            <a:r>
              <a:rPr lang="en-US" sz="2400" spc="750">
                <a:solidFill>
                  <a:schemeClr val="bg1"/>
                </a:solidFill>
              </a:rPr>
              <a:t> </a:t>
            </a:r>
            <a:r>
              <a:rPr lang="en-US" sz="2400" spc="750" err="1">
                <a:solidFill>
                  <a:schemeClr val="bg1"/>
                </a:solidFill>
              </a:rPr>
              <a:t>рисовать</a:t>
            </a:r>
            <a:r>
              <a:rPr lang="en-US" sz="2400" spc="750">
                <a:solidFill>
                  <a:schemeClr val="bg1"/>
                </a:solidFill>
              </a:rPr>
              <a:t> </a:t>
            </a:r>
            <a:r>
              <a:rPr lang="en-US" sz="2400" spc="750" err="1">
                <a:solidFill>
                  <a:schemeClr val="bg1"/>
                </a:solidFill>
              </a:rPr>
              <a:t>предметы</a:t>
            </a:r>
            <a:r>
              <a:rPr lang="en-US" sz="2400" spc="750">
                <a:solidFill>
                  <a:schemeClr val="bg1"/>
                </a:solidFill>
              </a:rPr>
              <a:t> </a:t>
            </a:r>
            <a:r>
              <a:rPr lang="en-US" sz="2400" spc="750" err="1">
                <a:solidFill>
                  <a:schemeClr val="bg1"/>
                </a:solidFill>
              </a:rPr>
              <a:t>круглой</a:t>
            </a:r>
            <a:r>
              <a:rPr lang="en-US" sz="2400" spc="750">
                <a:solidFill>
                  <a:schemeClr val="bg1"/>
                </a:solidFill>
              </a:rPr>
              <a:t> </a:t>
            </a:r>
            <a:r>
              <a:rPr lang="en-US" sz="2400" spc="750" err="1">
                <a:solidFill>
                  <a:schemeClr val="bg1"/>
                </a:solidFill>
              </a:rPr>
              <a:t>формы</a:t>
            </a:r>
            <a:r>
              <a:rPr lang="en-US" sz="2400" spc="750">
                <a:solidFill>
                  <a:schemeClr val="bg1"/>
                </a:solidFill>
              </a:rPr>
              <a:t>, </a:t>
            </a:r>
            <a:r>
              <a:rPr lang="en-US" sz="2400" spc="750" err="1">
                <a:solidFill>
                  <a:schemeClr val="bg1"/>
                </a:solidFill>
              </a:rPr>
              <a:t>можно</a:t>
            </a:r>
            <a:r>
              <a:rPr lang="en-US" sz="2400" spc="750">
                <a:solidFill>
                  <a:schemeClr val="bg1"/>
                </a:solidFill>
              </a:rPr>
              <a:t> </a:t>
            </a:r>
            <a:r>
              <a:rPr lang="en-US" sz="2400" spc="750" err="1">
                <a:solidFill>
                  <a:schemeClr val="bg1"/>
                </a:solidFill>
              </a:rPr>
              <a:t>предложить</a:t>
            </a:r>
            <a:r>
              <a:rPr lang="en-US" sz="2400" spc="750">
                <a:solidFill>
                  <a:schemeClr val="bg1"/>
                </a:solidFill>
              </a:rPr>
              <a:t> </a:t>
            </a:r>
            <a:r>
              <a:rPr lang="en-US" sz="2400" spc="750" err="1">
                <a:solidFill>
                  <a:schemeClr val="bg1"/>
                </a:solidFill>
              </a:rPr>
              <a:t>им</a:t>
            </a:r>
            <a:r>
              <a:rPr lang="en-US" sz="2400" spc="750">
                <a:solidFill>
                  <a:schemeClr val="bg1"/>
                </a:solidFill>
              </a:rPr>
              <a:t> </a:t>
            </a:r>
            <a:r>
              <a:rPr lang="en-US" sz="2400" spc="750" err="1">
                <a:solidFill>
                  <a:schemeClr val="bg1"/>
                </a:solidFill>
              </a:rPr>
              <a:t>изобразить</a:t>
            </a:r>
            <a:r>
              <a:rPr lang="en-US" sz="2400" spc="750"/>
              <a:t/>
            </a:r>
            <a:br>
              <a:rPr lang="en-US" sz="2400" spc="750"/>
            </a:br>
            <a:r>
              <a:rPr lang="en-US" sz="2400" spc="750">
                <a:solidFill>
                  <a:schemeClr val="bg1"/>
                </a:solidFill>
              </a:rPr>
              <a:t> </a:t>
            </a:r>
            <a:r>
              <a:rPr lang="en-US" sz="2400" spc="750" err="1">
                <a:solidFill>
                  <a:schemeClr val="bg1"/>
                </a:solidFill>
              </a:rPr>
              <a:t>елочные</a:t>
            </a:r>
            <a:r>
              <a:rPr lang="en-US" sz="2400" spc="750">
                <a:solidFill>
                  <a:schemeClr val="bg1"/>
                </a:solidFill>
              </a:rPr>
              <a:t> </a:t>
            </a:r>
            <a:r>
              <a:rPr lang="en-US" sz="2400" spc="750" err="1">
                <a:solidFill>
                  <a:schemeClr val="bg1"/>
                </a:solidFill>
              </a:rPr>
              <a:t>шарики</a:t>
            </a:r>
            <a:r>
              <a:rPr lang="en-US" sz="2400" spc="750">
                <a:solidFill>
                  <a:schemeClr val="bg1"/>
                </a:solidFill>
              </a:rPr>
              <a:t> </a:t>
            </a:r>
            <a:r>
              <a:rPr lang="en-US" sz="2400" spc="750"/>
              <a:t/>
            </a:r>
            <a:br>
              <a:rPr lang="en-US" sz="2400" spc="750"/>
            </a:br>
            <a:r>
              <a:rPr lang="en-US" sz="2400" spc="750">
                <a:solidFill>
                  <a:schemeClr val="bg1"/>
                </a:solidFill>
              </a:rPr>
              <a:t> </a:t>
            </a:r>
            <a:r>
              <a:rPr lang="en-US" sz="2400" spc="750" err="1">
                <a:solidFill>
                  <a:schemeClr val="bg1"/>
                </a:solidFill>
              </a:rPr>
              <a:t>Баранки</a:t>
            </a:r>
            <a:r>
              <a:rPr lang="en-US" sz="2400" spc="750">
                <a:solidFill>
                  <a:schemeClr val="bg1"/>
                </a:solidFill>
              </a:rPr>
              <a:t> </a:t>
            </a:r>
            <a:r>
              <a:rPr lang="en-US" sz="2400" spc="750" err="1">
                <a:solidFill>
                  <a:schemeClr val="bg1"/>
                </a:solidFill>
              </a:rPr>
              <a:t>яблоки</a:t>
            </a:r>
            <a:r>
              <a:rPr lang="en-US" sz="2400" spc="750">
                <a:solidFill>
                  <a:schemeClr val="bg1"/>
                </a:solidFill>
              </a:rPr>
              <a:t> </a:t>
            </a:r>
            <a:r>
              <a:rPr lang="en-US" sz="2400" spc="750" err="1">
                <a:solidFill>
                  <a:schemeClr val="bg1"/>
                </a:solidFill>
              </a:rPr>
              <a:t>апельсиныи</a:t>
            </a:r>
            <a:r>
              <a:rPr lang="en-US" sz="2400" spc="750">
                <a:solidFill>
                  <a:schemeClr val="bg1"/>
                </a:solidFill>
              </a:rPr>
              <a:t> </a:t>
            </a:r>
            <a:r>
              <a:rPr lang="en-US" sz="2400" spc="750" err="1">
                <a:solidFill>
                  <a:schemeClr val="bg1"/>
                </a:solidFill>
              </a:rPr>
              <a:t>многое</a:t>
            </a:r>
            <a:r>
              <a:rPr lang="en-US" sz="2400" spc="750">
                <a:solidFill>
                  <a:schemeClr val="bg1"/>
                </a:solidFill>
              </a:rPr>
              <a:t> </a:t>
            </a:r>
            <a:r>
              <a:rPr lang="en-US" sz="2400" spc="750" err="1">
                <a:solidFill>
                  <a:schemeClr val="bg1"/>
                </a:solidFill>
              </a:rPr>
              <a:t>другое</a:t>
            </a:r>
            <a:r>
              <a:rPr lang="en-US" sz="2400" spc="750">
                <a:solidFill>
                  <a:schemeClr val="bg1"/>
                </a:solidFill>
              </a:rPr>
              <a:t>. </a:t>
            </a:r>
            <a:endParaRPr lang="ru-RU" sz="2400">
              <a:solidFill>
                <a:schemeClr val="bg1"/>
              </a:solidFill>
            </a:endParaRPr>
          </a:p>
        </p:txBody>
      </p:sp>
      <p:pic>
        <p:nvPicPr>
          <p:cNvPr id="7" name="Рисунок 7" descr="Изображение выглядит как цитрус, фрукт, оранжевый, половина&#10;&#10;Автоматически созданное описание">
            <a:extLst>
              <a:ext uri="{FF2B5EF4-FFF2-40B4-BE49-F238E27FC236}">
                <a16:creationId xmlns:a16="http://schemas.microsoft.com/office/drawing/2014/main" xmlns="" id="{C343485E-8FD8-2B19-FBC7-64D016247A1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9884" r="-2" b="1271"/>
          <a:stretch/>
        </p:blipFill>
        <p:spPr>
          <a:xfrm>
            <a:off x="10540054" y="3022045"/>
            <a:ext cx="2260620" cy="1901283"/>
          </a:xfrm>
          <a:prstGeom prst="rect">
            <a:avLst/>
          </a:prstGeom>
        </p:spPr>
      </p:pic>
      <p:pic>
        <p:nvPicPr>
          <p:cNvPr id="5" name="Рисунок 5" descr="Изображение выглядит как внутренний&#10;&#10;Автоматически созданное описание">
            <a:extLst>
              <a:ext uri="{FF2B5EF4-FFF2-40B4-BE49-F238E27FC236}">
                <a16:creationId xmlns:a16="http://schemas.microsoft.com/office/drawing/2014/main" xmlns="" id="{3C9D3C7E-7EC7-3CF1-DCAB-121BA16DC39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"/>
          <a:srcRect l="6489" r="4345"/>
          <a:stretch/>
        </p:blipFill>
        <p:spPr>
          <a:xfrm>
            <a:off x="10438850" y="-2240"/>
            <a:ext cx="1915028" cy="1608888"/>
          </a:xfrm>
          <a:prstGeom prst="rect">
            <a:avLst/>
          </a:prstGeom>
        </p:spPr>
      </p:pic>
      <p:pic>
        <p:nvPicPr>
          <p:cNvPr id="4" name="Рисунок 4" descr="Изображение выглядит как внутренний&#10;&#10;Автоматически созданное описание">
            <a:extLst>
              <a:ext uri="{FF2B5EF4-FFF2-40B4-BE49-F238E27FC236}">
                <a16:creationId xmlns:a16="http://schemas.microsoft.com/office/drawing/2014/main" xmlns="" id="{602E564C-F717-FBF8-B91B-F08B0EA2DD2D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057" r="8776"/>
          <a:stretch/>
        </p:blipFill>
        <p:spPr>
          <a:xfrm>
            <a:off x="10720144" y="5006870"/>
            <a:ext cx="1649233" cy="1389761"/>
          </a:xfrm>
          <a:prstGeom prst="rect">
            <a:avLst/>
          </a:prstGeom>
        </p:spPr>
      </p:pic>
      <p:pic>
        <p:nvPicPr>
          <p:cNvPr id="6" name="Рисунок 6" descr="Изображение выглядит как текст, транспорт&#10;&#10;Автоматически созданное описание">
            <a:extLst>
              <a:ext uri="{FF2B5EF4-FFF2-40B4-BE49-F238E27FC236}">
                <a16:creationId xmlns:a16="http://schemas.microsoft.com/office/drawing/2014/main" xmlns="" id="{A904162E-286F-2EC7-4B0D-FB3DE913C992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35736" r="36325" b="1"/>
          <a:stretch/>
        </p:blipFill>
        <p:spPr>
          <a:xfrm>
            <a:off x="10715087" y="1645366"/>
            <a:ext cx="1480918" cy="1247994"/>
          </a:xfrm>
          <a:prstGeom prst="rect">
            <a:avLst/>
          </a:prstGeom>
        </p:spPr>
      </p:pic>
      <p:pic>
        <p:nvPicPr>
          <p:cNvPr id="8" name="Рисунок 8" descr="Изображение выглядит как внутренний, человек, пол&#10;&#10;Автоматически созданное описание">
            <a:extLst>
              <a:ext uri="{FF2B5EF4-FFF2-40B4-BE49-F238E27FC236}">
                <a16:creationId xmlns:a16="http://schemas.microsoft.com/office/drawing/2014/main" xmlns="" id="{9913E34D-0874-649D-0FF1-8BC5BB8D50C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175312" y="233082"/>
            <a:ext cx="2373406" cy="3153336"/>
          </a:xfrm>
          <a:prstGeom prst="rect">
            <a:avLst/>
          </a:prstGeom>
        </p:spPr>
      </p:pic>
      <p:pic>
        <p:nvPicPr>
          <p:cNvPr id="9" name="Рисунок 9" descr="Изображение выглядит как человек, ребенок, внутренний, мальчик&#10;&#10;Автоматически созданное описание">
            <a:extLst>
              <a:ext uri="{FF2B5EF4-FFF2-40B4-BE49-F238E27FC236}">
                <a16:creationId xmlns:a16="http://schemas.microsoft.com/office/drawing/2014/main" xmlns="" id="{A1F254D1-88BB-D7F9-3E9B-D48F1017B6A2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198224" y="-2241"/>
            <a:ext cx="2743200" cy="3657600"/>
          </a:xfrm>
          <a:prstGeom prst="rect">
            <a:avLst/>
          </a:prstGeom>
        </p:spPr>
      </p:pic>
      <p:pic>
        <p:nvPicPr>
          <p:cNvPr id="10" name="Рисунок 10" descr="Изображение выглядит как внутренний, человек, ребенок, день рождения&#10;&#10;Автоматически созданное описание">
            <a:extLst>
              <a:ext uri="{FF2B5EF4-FFF2-40B4-BE49-F238E27FC236}">
                <a16:creationId xmlns:a16="http://schemas.microsoft.com/office/drawing/2014/main" xmlns="" id="{EE680C7F-61D6-1407-F9C3-9915BAC5E37D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968254" y="3090582"/>
            <a:ext cx="2743200" cy="36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573408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>
            <a:extLst>
              <a:ext uri="{FF2B5EF4-FFF2-40B4-BE49-F238E27FC236}">
                <a16:creationId xmlns:a16="http://schemas.microsoft.com/office/drawing/2014/main" xmlns="" id="{2EC34A62-4411-09E2-F034-E7563F453DAC}"/>
              </a:ext>
            </a:extLst>
          </p:cNvPr>
          <p:cNvSpPr>
            <a:spLocks noGrp="1"/>
          </p:cNvSpPr>
          <p:nvPr/>
        </p:nvSpPr>
        <p:spPr>
          <a:xfrm>
            <a:off x="913775" y="618517"/>
            <a:ext cx="10364451" cy="159617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 cap="all" baseline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Формообразующие движения – </a:t>
            </a:r>
            <a:br>
              <a:rPr lang="ru-RU" sz="2400" b="1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>
                <a:latin typeface="Times New Roman" panose="02020603050405020304" pitchFamily="18" charset="0"/>
                <a:cs typeface="Times New Roman" panose="02020603050405020304" pitchFamily="18" charset="0"/>
              </a:rPr>
              <a:t>это такие движения рукой, в результате которых получается какая-либо фигура. </a:t>
            </a:r>
          </a:p>
        </p:txBody>
      </p:sp>
      <p:sp>
        <p:nvSpPr>
          <p:cNvPr id="5" name="Объект 2">
            <a:extLst>
              <a:ext uri="{FF2B5EF4-FFF2-40B4-BE49-F238E27FC236}">
                <a16:creationId xmlns:a16="http://schemas.microsoft.com/office/drawing/2014/main" xmlns="" id="{9425F1C3-A380-007C-54C4-11EBF992A8E1}"/>
              </a:ext>
            </a:extLst>
          </p:cNvPr>
          <p:cNvSpPr>
            <a:spLocks noGrp="1"/>
          </p:cNvSpPr>
          <p:nvPr/>
        </p:nvSpPr>
        <p:spPr>
          <a:xfrm>
            <a:off x="913774" y="2367092"/>
            <a:ext cx="10363826" cy="3424107"/>
          </a:xfrm>
          <a:prstGeom prst="rect">
            <a:avLst/>
          </a:prstGeom>
        </p:spPr>
        <p:txBody>
          <a:bodyPr vert="horz" lIns="91440" tIns="45720" rIns="91440" bIns="45720" rtlCol="0">
            <a:normAutofit fontScale="70000" lnSpcReduction="20000"/>
          </a:bodyPr>
          <a:lstStyle>
            <a:lvl1pPr marL="228600" indent="-22860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20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8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6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b="1">
                <a:latin typeface="Times New Roman" panose="02020603050405020304" pitchFamily="18" charset="0"/>
                <a:cs typeface="Times New Roman" panose="02020603050405020304" pitchFamily="18" charset="0"/>
              </a:rPr>
              <a:t>Последовательность освоения движений и линий:</a:t>
            </a:r>
          </a:p>
          <a:p>
            <a:pPr marL="0" indent="0" algn="ctr">
              <a:buNone/>
            </a:pPr>
            <a:endParaRPr lang="ru-RU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>
                <a:latin typeface="Times New Roman" panose="02020603050405020304" pitchFamily="18" charset="0"/>
                <a:cs typeface="Times New Roman" panose="02020603050405020304" pitchFamily="18" charset="0"/>
              </a:rPr>
              <a:t>Точки  </a:t>
            </a:r>
          </a:p>
          <a:p>
            <a:r>
              <a:rPr lang="ru-RU">
                <a:latin typeface="Times New Roman" panose="02020603050405020304" pitchFamily="18" charset="0"/>
                <a:cs typeface="Times New Roman" panose="02020603050405020304" pitchFamily="18" charset="0"/>
              </a:rPr>
              <a:t>прямая горизонтальная линия</a:t>
            </a:r>
          </a:p>
          <a:p>
            <a:r>
              <a:rPr lang="ru-RU">
                <a:latin typeface="Times New Roman" panose="02020603050405020304" pitchFamily="18" charset="0"/>
                <a:cs typeface="Times New Roman" panose="02020603050405020304" pitchFamily="18" charset="0"/>
              </a:rPr>
              <a:t>Вертикальная прямая</a:t>
            </a:r>
          </a:p>
          <a:p>
            <a:r>
              <a:rPr lang="ru-RU">
                <a:latin typeface="Times New Roman" panose="02020603050405020304" pitchFamily="18" charset="0"/>
                <a:cs typeface="Times New Roman" panose="02020603050405020304" pitchFamily="18" charset="0"/>
              </a:rPr>
              <a:t>Наклонные линии </a:t>
            </a:r>
          </a:p>
          <a:p>
            <a:r>
              <a:rPr lang="ru-RU">
                <a:latin typeface="Times New Roman" panose="02020603050405020304" pitchFamily="18" charset="0"/>
                <a:cs typeface="Times New Roman" panose="02020603050405020304" pitchFamily="18" charset="0"/>
              </a:rPr>
              <a:t>Овал</a:t>
            </a:r>
          </a:p>
          <a:p>
            <a:r>
              <a:rPr lang="ru-RU">
                <a:latin typeface="Times New Roman" panose="02020603050405020304" pitchFamily="18" charset="0"/>
                <a:cs typeface="Times New Roman" panose="02020603050405020304" pitchFamily="18" charset="0"/>
              </a:rPr>
              <a:t>Окружность</a:t>
            </a:r>
          </a:p>
          <a:p>
            <a:r>
              <a:rPr lang="ru-RU">
                <a:latin typeface="Times New Roman" panose="02020603050405020304" pitchFamily="18" charset="0"/>
                <a:cs typeface="Times New Roman" panose="02020603050405020304" pitchFamily="18" charset="0"/>
              </a:rPr>
              <a:t>Зигзаг</a:t>
            </a:r>
          </a:p>
          <a:p>
            <a:r>
              <a:rPr lang="ru-RU">
                <a:latin typeface="Times New Roman" panose="02020603050405020304" pitchFamily="18" charset="0"/>
                <a:cs typeface="Times New Roman" panose="02020603050405020304" pitchFamily="18" charset="0"/>
              </a:rPr>
              <a:t>волна</a:t>
            </a:r>
          </a:p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5669786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2" name="Rectangle 9">
            <a:extLst>
              <a:ext uri="{FF2B5EF4-FFF2-40B4-BE49-F238E27FC236}">
                <a16:creationId xmlns:a16="http://schemas.microsoft.com/office/drawing/2014/main" xmlns="" id="{0700C571-846B-4306-AEF1-A2DF61F02487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Заголовок 1">
            <a:extLst>
              <a:ext uri="{FF2B5EF4-FFF2-40B4-BE49-F238E27FC236}">
                <a16:creationId xmlns:a16="http://schemas.microsoft.com/office/drawing/2014/main" xmlns="" id="{124EFB78-D12A-92F6-C4A8-1B0B9AA7C425}"/>
              </a:ext>
            </a:extLst>
          </p:cNvPr>
          <p:cNvSpPr>
            <a:spLocks noGrp="1"/>
          </p:cNvSpPr>
          <p:nvPr/>
        </p:nvSpPr>
        <p:spPr>
          <a:xfrm>
            <a:off x="49307" y="953624"/>
            <a:ext cx="7227793" cy="4818525"/>
          </a:xfrm>
          <a:prstGeom prst="rect">
            <a:avLst/>
          </a:prstGeom>
        </p:spPr>
        <p:txBody>
          <a:bodyPr vert="horz" lIns="0" tIns="0" rIns="0" bIns="0" rtlCol="0" anchor="t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 cap="all" baseline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00000"/>
              </a:lnSpc>
              <a:spcAft>
                <a:spcPts val="600"/>
              </a:spcAft>
            </a:pPr>
            <a:r>
              <a:rPr lang="en-US" sz="4000" b="1" spc="700" dirty="0" err="1"/>
              <a:t>Как</a:t>
            </a:r>
            <a:r>
              <a:rPr lang="en-US" sz="4000" b="1" spc="700" dirty="0"/>
              <a:t> </a:t>
            </a:r>
            <a:r>
              <a:rPr lang="en-US" sz="4000" b="1" spc="700" dirty="0" err="1"/>
              <a:t>учить</a:t>
            </a:r>
            <a:r>
              <a:rPr lang="en-US" sz="4000" b="1" spc="700" dirty="0"/>
              <a:t> </a:t>
            </a:r>
            <a:r>
              <a:rPr lang="en-US" sz="4000" b="1" spc="700" dirty="0" err="1"/>
              <a:t>формообразующим</a:t>
            </a:r>
            <a:r>
              <a:rPr lang="en-US" sz="4000" b="1" spc="700" dirty="0"/>
              <a:t> </a:t>
            </a:r>
            <a:r>
              <a:rPr lang="en-US" sz="4000" b="1" spc="700" dirty="0" err="1"/>
              <a:t>движениям</a:t>
            </a:r>
            <a:r>
              <a:rPr lang="en-US" sz="4000" b="1" spc="700" dirty="0"/>
              <a:t>?</a:t>
            </a:r>
          </a:p>
        </p:txBody>
      </p:sp>
      <p:sp>
        <p:nvSpPr>
          <p:cNvPr id="5" name="Объект 2">
            <a:extLst>
              <a:ext uri="{FF2B5EF4-FFF2-40B4-BE49-F238E27FC236}">
                <a16:creationId xmlns:a16="http://schemas.microsoft.com/office/drawing/2014/main" xmlns="" id="{52E826FA-5288-F24C-42F1-2010DBA8C3AC}"/>
              </a:ext>
            </a:extLst>
          </p:cNvPr>
          <p:cNvSpPr>
            <a:spLocks noGrp="1"/>
          </p:cNvSpPr>
          <p:nvPr/>
        </p:nvSpPr>
        <p:spPr>
          <a:xfrm>
            <a:off x="7277100" y="949827"/>
            <a:ext cx="4038600" cy="4765174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228600" indent="-22860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20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8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6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 err="1"/>
              <a:t>прежде</a:t>
            </a:r>
            <a:r>
              <a:rPr lang="en-US" sz="1800" dirty="0"/>
              <a:t> ,</a:t>
            </a:r>
            <a:r>
              <a:rPr lang="en-US" sz="1800" dirty="0" err="1"/>
              <a:t>чем</a:t>
            </a:r>
            <a:r>
              <a:rPr lang="en-US" sz="1800" dirty="0"/>
              <a:t> </a:t>
            </a:r>
            <a:r>
              <a:rPr lang="en-US" sz="1800" dirty="0" err="1"/>
              <a:t>рисовать</a:t>
            </a:r>
            <a:r>
              <a:rPr lang="en-US" sz="1800" dirty="0"/>
              <a:t> </a:t>
            </a:r>
            <a:r>
              <a:rPr lang="en-US" sz="1800" dirty="0" err="1"/>
              <a:t>новую</a:t>
            </a:r>
            <a:r>
              <a:rPr lang="en-US" sz="1800" dirty="0"/>
              <a:t> </a:t>
            </a:r>
            <a:r>
              <a:rPr lang="en-US" sz="1800" dirty="0" err="1"/>
              <a:t>линию</a:t>
            </a:r>
            <a:r>
              <a:rPr lang="en-US" sz="1800" dirty="0"/>
              <a:t>, </a:t>
            </a:r>
            <a:r>
              <a:rPr lang="en-US" sz="1800" dirty="0" err="1"/>
              <a:t>отрабатываем</a:t>
            </a:r>
            <a:r>
              <a:rPr lang="en-US" sz="1800" dirty="0"/>
              <a:t> </a:t>
            </a:r>
            <a:r>
              <a:rPr lang="en-US" sz="1800" dirty="0" err="1"/>
              <a:t>соответствующее</a:t>
            </a:r>
            <a:r>
              <a:rPr lang="en-US" sz="1800" dirty="0"/>
              <a:t> </a:t>
            </a:r>
            <a:r>
              <a:rPr lang="en-US" sz="1800" dirty="0" err="1"/>
              <a:t>движение</a:t>
            </a:r>
            <a:r>
              <a:rPr lang="en-US" sz="1800" dirty="0"/>
              <a:t> </a:t>
            </a:r>
            <a:r>
              <a:rPr lang="en-US" sz="1800" dirty="0" err="1"/>
              <a:t>рукой</a:t>
            </a:r>
            <a:r>
              <a:rPr lang="en-US" sz="1800" dirty="0"/>
              <a:t> в </a:t>
            </a:r>
            <a:r>
              <a:rPr lang="en-US" sz="1800" dirty="0" err="1"/>
              <a:t>воздухе</a:t>
            </a:r>
            <a:r>
              <a:rPr lang="en-US" sz="1800" dirty="0"/>
              <a:t> </a:t>
            </a:r>
            <a:r>
              <a:rPr lang="en-US" sz="1800" dirty="0" err="1"/>
              <a:t>или</a:t>
            </a:r>
            <a:r>
              <a:rPr lang="en-US" sz="1800" dirty="0"/>
              <a:t> </a:t>
            </a:r>
            <a:r>
              <a:rPr lang="en-US" sz="1800" dirty="0" err="1"/>
              <a:t>на</a:t>
            </a:r>
            <a:r>
              <a:rPr lang="en-US" sz="1800" dirty="0"/>
              <a:t> </a:t>
            </a:r>
            <a:r>
              <a:rPr lang="en-US" sz="1800" dirty="0" err="1"/>
              <a:t>листе</a:t>
            </a:r>
            <a:r>
              <a:rPr lang="en-US" sz="1800" dirty="0"/>
              <a:t> (</a:t>
            </a:r>
            <a:r>
              <a:rPr lang="en-US" sz="1800" dirty="0" err="1"/>
              <a:t>без</a:t>
            </a:r>
            <a:r>
              <a:rPr lang="en-US" sz="1800" dirty="0"/>
              <a:t> </a:t>
            </a:r>
            <a:r>
              <a:rPr lang="en-US" sz="1800" dirty="0" err="1"/>
              <a:t>карандаша</a:t>
            </a:r>
            <a:r>
              <a:rPr lang="en-US" sz="1800" dirty="0"/>
              <a:t>);</a:t>
            </a:r>
          </a:p>
          <a:p>
            <a:r>
              <a:rPr lang="en-US" sz="1800" dirty="0" err="1"/>
              <a:t>Рисуем</a:t>
            </a:r>
            <a:r>
              <a:rPr lang="en-US" sz="1800" dirty="0"/>
              <a:t> </a:t>
            </a:r>
            <a:r>
              <a:rPr lang="en-US" sz="1800" dirty="0" err="1"/>
              <a:t>не</a:t>
            </a:r>
            <a:r>
              <a:rPr lang="en-US" sz="1800" dirty="0"/>
              <a:t> </a:t>
            </a:r>
            <a:r>
              <a:rPr lang="en-US" sz="1800" dirty="0" err="1"/>
              <a:t>просто</a:t>
            </a:r>
            <a:r>
              <a:rPr lang="en-US" sz="1800" dirty="0"/>
              <a:t> </a:t>
            </a:r>
            <a:r>
              <a:rPr lang="en-US" sz="1800" dirty="0" err="1"/>
              <a:t>точки</a:t>
            </a:r>
            <a:r>
              <a:rPr lang="en-US" sz="1800" dirty="0"/>
              <a:t> и </a:t>
            </a:r>
            <a:r>
              <a:rPr lang="en-US" sz="1800" dirty="0" err="1"/>
              <a:t>линии</a:t>
            </a:r>
            <a:r>
              <a:rPr lang="en-US" sz="1800" dirty="0"/>
              <a:t>, а </a:t>
            </a:r>
            <a:r>
              <a:rPr lang="en-US" sz="1800" dirty="0" err="1"/>
              <a:t>создаем</a:t>
            </a:r>
            <a:r>
              <a:rPr lang="en-US" sz="1800" dirty="0"/>
              <a:t> </a:t>
            </a:r>
            <a:r>
              <a:rPr lang="en-US" sz="1800" dirty="0" err="1"/>
              <a:t>рисунок</a:t>
            </a:r>
            <a:r>
              <a:rPr lang="en-US" sz="1800" dirty="0"/>
              <a:t>;</a:t>
            </a:r>
          </a:p>
          <a:p>
            <a:r>
              <a:rPr lang="en-US" sz="1800" dirty="0" err="1"/>
              <a:t>Не</a:t>
            </a:r>
            <a:r>
              <a:rPr lang="en-US" sz="1800" dirty="0"/>
              <a:t> </a:t>
            </a:r>
            <a:r>
              <a:rPr lang="en-US" sz="1800" dirty="0" err="1"/>
              <a:t>переходим</a:t>
            </a:r>
            <a:r>
              <a:rPr lang="en-US" sz="1800" dirty="0"/>
              <a:t> к </a:t>
            </a:r>
            <a:r>
              <a:rPr lang="en-US" sz="1800" dirty="0" err="1"/>
              <a:t>новом</a:t>
            </a:r>
            <a:r>
              <a:rPr lang="en-US" sz="1800" dirty="0"/>
              <a:t> </a:t>
            </a:r>
            <a:r>
              <a:rPr lang="en-US" sz="1800" dirty="0" err="1"/>
              <a:t>движению</a:t>
            </a:r>
            <a:r>
              <a:rPr lang="en-US" sz="1800" dirty="0"/>
              <a:t>, </a:t>
            </a:r>
            <a:r>
              <a:rPr lang="en-US" sz="1800" dirty="0" err="1"/>
              <a:t>пока</a:t>
            </a:r>
            <a:r>
              <a:rPr lang="en-US" sz="1800" dirty="0"/>
              <a:t> </a:t>
            </a:r>
            <a:r>
              <a:rPr lang="en-US" sz="1800" dirty="0" err="1"/>
              <a:t>не</a:t>
            </a:r>
            <a:r>
              <a:rPr lang="en-US" sz="1800" dirty="0"/>
              <a:t> </a:t>
            </a:r>
            <a:r>
              <a:rPr lang="en-US" sz="1800" dirty="0" err="1"/>
              <a:t>отработано</a:t>
            </a:r>
            <a:r>
              <a:rPr lang="en-US" sz="1800" dirty="0"/>
              <a:t> </a:t>
            </a:r>
            <a:r>
              <a:rPr lang="en-US" sz="1800" dirty="0" err="1"/>
              <a:t>предыдущее</a:t>
            </a:r>
            <a:r>
              <a:rPr lang="en-US" sz="1800" dirty="0"/>
              <a:t>.</a:t>
            </a:r>
          </a:p>
        </p:txBody>
      </p:sp>
      <p:sp>
        <p:nvSpPr>
          <p:cNvPr id="23" name="Rectangle 11">
            <a:extLst>
              <a:ext uri="{FF2B5EF4-FFF2-40B4-BE49-F238E27FC236}">
                <a16:creationId xmlns:a16="http://schemas.microsoft.com/office/drawing/2014/main" xmlns="" id="{996D093C-29FB-4E3D-9DBB-F237109575AF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 rot="10800000" flipH="1">
            <a:off x="0" y="6400373"/>
            <a:ext cx="12191999" cy="457198"/>
          </a:xfrm>
          <a:prstGeom prst="rect">
            <a:avLst/>
          </a:prstGeom>
          <a:gradFill>
            <a:gsLst>
              <a:gs pos="0">
                <a:schemeClr val="accent6">
                  <a:lumMod val="75000"/>
                  <a:alpha val="63000"/>
                </a:schemeClr>
              </a:gs>
              <a:gs pos="32000">
                <a:schemeClr val="accent5">
                  <a:alpha val="72000"/>
                </a:schemeClr>
              </a:gs>
            </a:gsLst>
            <a:lin ang="21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 13">
            <a:extLst>
              <a:ext uri="{FF2B5EF4-FFF2-40B4-BE49-F238E27FC236}">
                <a16:creationId xmlns:a16="http://schemas.microsoft.com/office/drawing/2014/main" xmlns="" id="{A5F13265-BEA0-4856-9FFF-9156F3F52C8D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 flipH="1">
            <a:off x="4038600" y="6400373"/>
            <a:ext cx="8153398" cy="457199"/>
          </a:xfrm>
          <a:prstGeom prst="rect">
            <a:avLst/>
          </a:prstGeom>
          <a:gradFill>
            <a:gsLst>
              <a:gs pos="0">
                <a:schemeClr val="accent6">
                  <a:lumMod val="75000"/>
                  <a:alpha val="30000"/>
                </a:schemeClr>
              </a:gs>
              <a:gs pos="71000">
                <a:schemeClr val="accent2">
                  <a:alpha val="61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6809321"/>
      </p:ext>
    </p:extLst>
  </p:cSld>
  <p:clrMapOvr>
    <a:masterClrMapping/>
  </p:clrMapOvr>
</p:sld>
</file>

<file path=ppt/theme/theme1.xml><?xml version="1.0" encoding="utf-8"?>
<a:theme xmlns:a="http://schemas.openxmlformats.org/drawingml/2006/main" name="GradientRiseVTI">
  <a:themeElements>
    <a:clrScheme name="GradientRise">
      <a:dk1>
        <a:sysClr val="windowText" lastClr="000000"/>
      </a:dk1>
      <a:lt1>
        <a:srgbClr val="FFFFFF"/>
      </a:lt1>
      <a:dk2>
        <a:srgbClr val="3C0F3A"/>
      </a:dk2>
      <a:lt2>
        <a:srgbClr val="F1F2F2"/>
      </a:lt2>
      <a:accent1>
        <a:srgbClr val="A6025C"/>
      </a:accent1>
      <a:accent2>
        <a:srgbClr val="92248E"/>
      </a:accent2>
      <a:accent3>
        <a:srgbClr val="DE95C4"/>
      </a:accent3>
      <a:accent4>
        <a:srgbClr val="FE4A00"/>
      </a:accent4>
      <a:accent5>
        <a:srgbClr val="DA002F"/>
      </a:accent5>
      <a:accent6>
        <a:srgbClr val="FF907A"/>
      </a:accent6>
      <a:hlink>
        <a:srgbClr val="CA71E4"/>
      </a:hlink>
      <a:folHlink>
        <a:srgbClr val="E45E49"/>
      </a:folHlink>
    </a:clrScheme>
    <a:fontScheme name="Avenir">
      <a:majorFont>
        <a:latin typeface="Avenir Next LT Pro"/>
        <a:ea typeface=""/>
        <a:cs typeface=""/>
      </a:majorFont>
      <a:minorFont>
        <a:latin typeface="Avenir Next LT Pr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GradientRiseVTI" id="{C2FC082F-B444-4222-AF20-78444CCB5722}" vid="{39F213E4-0CBC-40CB-B3F6-8C5562B6B99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296</Words>
  <Application>Microsoft Office PowerPoint</Application>
  <PresentationFormat>Произвольный</PresentationFormat>
  <Paragraphs>41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GradientRiseVTI</vt:lpstr>
      <vt:lpstr>Воспитатель:  Ефимик Марина Алексеевна  МБДОУ детский сад №16</vt:lpstr>
      <vt:lpstr>Презентация PowerPoint</vt:lpstr>
      <vt:lpstr>Презентация PowerPoint</vt:lpstr>
      <vt:lpstr>Презентация PowerPoint</vt:lpstr>
      <vt:lpstr>Флёрина Е.А.указывает на два пути развития руки: </vt:lpstr>
      <vt:lpstr>Презентация PowerPoint</vt:lpstr>
      <vt:lpstr>Чтобы научить детей рисовать предметы круглой формы, можно предложить им изобразить  елочные шарики   Баранки яблоки апельсиныи многое другое. </vt:lpstr>
      <vt:lpstr>Презентация PowerPoint</vt:lpstr>
      <vt:lpstr>Презентация PowerPoint</vt:lpstr>
      <vt:lpstr>Презентация PowerPoint</vt:lpstr>
      <vt:lpstr>ЗАКРЕПЛЕНИЕ в дидактических играх-упражнениях: Дорисуй саМ,  Соедини точки,  Обведи по линиям.</vt:lpstr>
      <vt:lpstr>Презентация PowerPoint</vt:lpstr>
      <vt:lpstr>СПАСИБО за ВНИМАНИЕ!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Владимир</dc:creator>
  <cp:lastModifiedBy>Владимир</cp:lastModifiedBy>
  <cp:revision>93</cp:revision>
  <dcterms:created xsi:type="dcterms:W3CDTF">2022-11-23T12:50:42Z</dcterms:created>
  <dcterms:modified xsi:type="dcterms:W3CDTF">2022-11-30T18:51:16Z</dcterms:modified>
</cp:coreProperties>
</file>