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E6A05DB0-62E4-4A6C-9712-90B3D5062AD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F84BA08D-CDEF-4FAB-AC81-9C68064DD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876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5DB0-62E4-4A6C-9712-90B3D5062AD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BA08D-CDEF-4FAB-AC81-9C68064DD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37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5DB0-62E4-4A6C-9712-90B3D5062AD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BA08D-CDEF-4FAB-AC81-9C68064DD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3623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5DB0-62E4-4A6C-9712-90B3D5062AD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BA08D-CDEF-4FAB-AC81-9C68064DD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3767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5DB0-62E4-4A6C-9712-90B3D5062AD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BA08D-CDEF-4FAB-AC81-9C68064DD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4465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5DB0-62E4-4A6C-9712-90B3D5062AD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BA08D-CDEF-4FAB-AC81-9C68064DD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9473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5DB0-62E4-4A6C-9712-90B3D5062AD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BA08D-CDEF-4FAB-AC81-9C68064DD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7554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E6A05DB0-62E4-4A6C-9712-90B3D5062AD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BA08D-CDEF-4FAB-AC81-9C68064DD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4243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E6A05DB0-62E4-4A6C-9712-90B3D5062AD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BA08D-CDEF-4FAB-AC81-9C68064DD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986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5DB0-62E4-4A6C-9712-90B3D5062AD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BA08D-CDEF-4FAB-AC81-9C68064DD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627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5DB0-62E4-4A6C-9712-90B3D5062AD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BA08D-CDEF-4FAB-AC81-9C68064DD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200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5DB0-62E4-4A6C-9712-90B3D5062AD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BA08D-CDEF-4FAB-AC81-9C68064DD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457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5DB0-62E4-4A6C-9712-90B3D5062AD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BA08D-CDEF-4FAB-AC81-9C68064DD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544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5DB0-62E4-4A6C-9712-90B3D5062AD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BA08D-CDEF-4FAB-AC81-9C68064DD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458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5DB0-62E4-4A6C-9712-90B3D5062AD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BA08D-CDEF-4FAB-AC81-9C68064DD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039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5DB0-62E4-4A6C-9712-90B3D5062AD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BA08D-CDEF-4FAB-AC81-9C68064DD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382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05DB0-62E4-4A6C-9712-90B3D5062AD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BA08D-CDEF-4FAB-AC81-9C68064DD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132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E6A05DB0-62E4-4A6C-9712-90B3D5062AD9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F84BA08D-CDEF-4FAB-AC81-9C68064DD8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698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  <p:sldLayoutId id="2147483735" r:id="rId16"/>
    <p:sldLayoutId id="214748373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4" y="1447800"/>
            <a:ext cx="10201303" cy="2784987"/>
          </a:xfrm>
        </p:spPr>
        <p:txBody>
          <a:bodyPr/>
          <a:lstStyle/>
          <a:p>
            <a:pPr algn="ctr"/>
            <a:r>
              <a:rPr lang="ru-RU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"Опыт работы с молодежью в ОУ"</a:t>
            </a:r>
            <a:endParaRPr lang="ru-RU" sz="6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Выполнила: Миничева Ольга Евгеньевна</a:t>
            </a:r>
          </a:p>
          <a:p>
            <a:pPr algn="ctr"/>
            <a:r>
              <a:rPr lang="ru-RU" sz="2400" dirty="0" smtClean="0"/>
              <a:t>МОУ «</a:t>
            </a:r>
            <a:r>
              <a:rPr lang="ru-RU" sz="2400" dirty="0" err="1" smtClean="0"/>
              <a:t>Киришский</a:t>
            </a:r>
            <a:r>
              <a:rPr lang="ru-RU" sz="2400" dirty="0" smtClean="0"/>
              <a:t> лицей»</a:t>
            </a:r>
          </a:p>
          <a:p>
            <a:pPr algn="ctr"/>
            <a:r>
              <a:rPr lang="ru-RU" sz="2400" dirty="0" smtClean="0"/>
              <a:t>2022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3278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1.Перечень форм работы с молодежью.</a:t>
            </a:r>
          </a:p>
          <a:p>
            <a:r>
              <a:rPr lang="ru-RU" sz="3200" dirty="0" smtClean="0"/>
              <a:t>2.Проблемы работы с молодежью</a:t>
            </a:r>
          </a:p>
          <a:p>
            <a:r>
              <a:rPr lang="ru-RU" sz="3200" dirty="0" smtClean="0"/>
              <a:t>3.Пути решения проблем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7277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уроках применяем активный метод обучения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0658" y="2521975"/>
            <a:ext cx="10604090" cy="3982064"/>
          </a:xfrm>
        </p:spPr>
        <p:txBody>
          <a:bodyPr>
            <a:noAutofit/>
          </a:bodyPr>
          <a:lstStyle/>
          <a:p>
            <a:r>
              <a:rPr lang="ru-RU" sz="3200" b="1" dirty="0"/>
              <a:t>Активный метод</a:t>
            </a:r>
            <a:r>
              <a:rPr lang="ru-RU" sz="3200" dirty="0"/>
              <a:t> </a:t>
            </a:r>
            <a:r>
              <a:rPr lang="ru-RU" sz="3200" b="1" dirty="0"/>
              <a:t>обучения </a:t>
            </a:r>
            <a:r>
              <a:rPr lang="ru-RU" sz="3200" dirty="0"/>
              <a:t>– это форма взаимодействия учащихся и учителя, при которой учитель и учащиеся взаимодействуют друг с другом в ходе урока и учащиеся здесь не пассивные слушатели, а активные участники урока.</a:t>
            </a:r>
          </a:p>
        </p:txBody>
      </p:sp>
    </p:spTree>
    <p:extLst>
      <p:ext uri="{BB962C8B-B14F-4D97-AF65-F5344CB8AC3E}">
        <p14:creationId xmlns:p14="http://schemas.microsoft.com/office/powerpoint/2010/main" val="174575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5406" y="365125"/>
            <a:ext cx="10498394" cy="1832385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/>
              <a:t>Формы работы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5974" y="2595716"/>
            <a:ext cx="11592232" cy="4026309"/>
          </a:xfrm>
        </p:spPr>
        <p:txBody>
          <a:bodyPr>
            <a:normAutofit/>
          </a:bodyPr>
          <a:lstStyle/>
          <a:p>
            <a:r>
              <a:rPr lang="ru-RU" sz="2400" b="1" dirty="0"/>
              <a:t>ДИСПУТ</a:t>
            </a:r>
            <a:r>
              <a:rPr lang="ru-RU" sz="2400" dirty="0"/>
              <a:t> (от лат. </a:t>
            </a:r>
            <a:r>
              <a:rPr lang="ru-RU" sz="2400" dirty="0" err="1"/>
              <a:t>disputare</a:t>
            </a:r>
            <a:r>
              <a:rPr lang="ru-RU" sz="2400" dirty="0"/>
              <a:t> — рассуждать, спорить) — коллективное публичное обсуждение актуальных научных тем или социальных проблем, так или иначе связанных с жизнедеятельностью обучаемых и их социальным опытом; один из активных методов обучения.</a:t>
            </a:r>
          </a:p>
          <a:p>
            <a:r>
              <a:rPr lang="ru-RU" sz="2400" dirty="0" smtClean="0"/>
              <a:t>Например, на уроке обществознания в 9 классе,</a:t>
            </a:r>
            <a:r>
              <a:rPr lang="ru-RU" sz="2400" b="1" dirty="0" smtClean="0"/>
              <a:t> </a:t>
            </a:r>
            <a:r>
              <a:rPr lang="ru-RU" sz="2400" dirty="0" smtClean="0"/>
              <a:t>изучая социальную сферу </a:t>
            </a:r>
            <a:r>
              <a:rPr lang="ru-RU" sz="2400" dirty="0"/>
              <a:t>общественной </a:t>
            </a:r>
            <a:r>
              <a:rPr lang="ru-RU" sz="2400" dirty="0" smtClean="0"/>
              <a:t>жизни, была проведена дискуссия:</a:t>
            </a:r>
            <a:r>
              <a:rPr lang="ru-RU" sz="2400" dirty="0"/>
              <a:t> «Легко ли быть молодым?»</a:t>
            </a:r>
          </a:p>
        </p:txBody>
      </p:sp>
    </p:spTree>
    <p:extLst>
      <p:ext uri="{BB962C8B-B14F-4D97-AF65-F5344CB8AC3E}">
        <p14:creationId xmlns:p14="http://schemas.microsoft.com/office/powerpoint/2010/main" val="182779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710" y="2153265"/>
            <a:ext cx="11636477" cy="4807974"/>
          </a:xfrm>
        </p:spPr>
        <p:txBody>
          <a:bodyPr>
            <a:normAutofit lnSpcReduction="10000"/>
          </a:bodyPr>
          <a:lstStyle/>
          <a:p>
            <a:r>
              <a:rPr lang="ru-RU" sz="2400" b="1" dirty="0"/>
              <a:t>Дебаты.</a:t>
            </a:r>
            <a:r>
              <a:rPr lang="ru-RU" sz="2400" dirty="0"/>
              <a:t> В процессе дебатов сопоставляются различные (в том числе и противоположные) точки зрения, позволяющие раскрыть проблему с разных позиций</a:t>
            </a:r>
            <a:r>
              <a:rPr lang="ru-RU" sz="2400" dirty="0" smtClean="0"/>
              <a:t>. Например, было проведены дебаты в 11 классе на тему «Является </a:t>
            </a:r>
            <a:r>
              <a:rPr lang="ru-RU" sz="2400" dirty="0"/>
              <a:t>ли онлайн-обучение таким же эффективным, как обучение в </a:t>
            </a:r>
            <a:r>
              <a:rPr lang="ru-RU" sz="2400" dirty="0" smtClean="0"/>
              <a:t>классе»?</a:t>
            </a:r>
            <a:endParaRPr lang="ru-RU" dirty="0" smtClean="0"/>
          </a:p>
          <a:p>
            <a:r>
              <a:rPr lang="ru-RU" sz="2400" b="1" dirty="0" smtClean="0"/>
              <a:t>Классные часы. </a:t>
            </a:r>
            <a:r>
              <a:rPr lang="ru-RU" sz="2400" dirty="0" smtClean="0"/>
              <a:t>С детьми еженедельно по понедельникам проводятся классные часы «Разговоры о важном». Темы классных часов определены Министерством образования.</a:t>
            </a: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Уже были проведены классные часы на темы :</a:t>
            </a:r>
          </a:p>
          <a:p>
            <a:pPr marL="0" indent="0">
              <a:buNone/>
            </a:pPr>
            <a:r>
              <a:rPr lang="ru-RU" sz="2400" dirty="0"/>
              <a:t>День </a:t>
            </a:r>
            <a:r>
              <a:rPr lang="ru-RU" sz="2400" dirty="0" smtClean="0"/>
              <a:t>знаний.</a:t>
            </a:r>
          </a:p>
          <a:p>
            <a:pPr marL="0" indent="0">
              <a:buNone/>
            </a:pPr>
            <a:r>
              <a:rPr lang="ru-RU" sz="2400" dirty="0" smtClean="0"/>
              <a:t>Наша </a:t>
            </a:r>
            <a:r>
              <a:rPr lang="ru-RU" sz="2400" dirty="0"/>
              <a:t>страна – </a:t>
            </a:r>
            <a:r>
              <a:rPr lang="ru-RU" sz="2400" dirty="0" smtClean="0"/>
              <a:t>Россия.</a:t>
            </a:r>
          </a:p>
          <a:p>
            <a:pPr marL="0" indent="0">
              <a:buNone/>
            </a:pPr>
            <a:r>
              <a:rPr lang="ru-RU" sz="2400" dirty="0"/>
              <a:t>165-летие со дня рождения К. Э. </a:t>
            </a:r>
            <a:r>
              <a:rPr lang="ru-RU" sz="2400" dirty="0" smtClean="0"/>
              <a:t>Циолковского.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4297" y="4647710"/>
            <a:ext cx="4237703" cy="221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41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9213" y="2050026"/>
            <a:ext cx="11852787" cy="398206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Внеурочная деятельность.</a:t>
            </a:r>
          </a:p>
          <a:p>
            <a:r>
              <a:rPr lang="ru-RU" sz="2800" dirty="0" smtClean="0"/>
              <a:t>Внеурочная работа-это хорошая возможность для организации межличностных отношений в классе.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86" t="20144" r="-794" b="10739"/>
          <a:stretch/>
        </p:blipFill>
        <p:spPr>
          <a:xfrm>
            <a:off x="132736" y="4010334"/>
            <a:ext cx="3111910" cy="28476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449" y="4010334"/>
            <a:ext cx="4274170" cy="28476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1523" y="4010334"/>
            <a:ext cx="3420477" cy="2891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94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1446" y="589935"/>
            <a:ext cx="11533238" cy="123886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Проблемы работы с молодежью и пути решения проблем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730" y="2344994"/>
            <a:ext cx="11842954" cy="45130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/>
              <a:t>1. </a:t>
            </a:r>
            <a:r>
              <a:rPr lang="ru-RU" sz="2000" b="1" dirty="0"/>
              <a:t>П</a:t>
            </a:r>
            <a:r>
              <a:rPr lang="ru-RU" sz="2000" b="1" dirty="0" smtClean="0"/>
              <a:t>риобретение </a:t>
            </a:r>
            <a:r>
              <a:rPr lang="ru-RU" sz="2000" b="1" dirty="0"/>
              <a:t>интересной </a:t>
            </a:r>
            <a:r>
              <a:rPr lang="ru-RU" sz="2000" b="1" dirty="0" smtClean="0"/>
              <a:t>профессии. </a:t>
            </a:r>
            <a:endParaRPr lang="ru-RU" sz="2000" b="1" dirty="0"/>
          </a:p>
          <a:p>
            <a:pPr marL="0" indent="0">
              <a:buNone/>
            </a:pPr>
            <a:r>
              <a:rPr lang="ru-RU" sz="2000" b="1" dirty="0" smtClean="0"/>
              <a:t>Решение:</a:t>
            </a:r>
          </a:p>
          <a:p>
            <a:pPr marL="0" indent="0">
              <a:buNone/>
            </a:pPr>
            <a:r>
              <a:rPr lang="ru-RU" sz="2000" dirty="0" smtClean="0"/>
              <a:t>-</a:t>
            </a:r>
            <a:r>
              <a:rPr lang="ru-RU" sz="2000" dirty="0" err="1" smtClean="0"/>
              <a:t>профориентационные</a:t>
            </a:r>
            <a:r>
              <a:rPr lang="ru-RU" sz="2000" dirty="0" smtClean="0"/>
              <a:t> занятия; экскурсии на предприятия; ознакомление с новыми профессиями в рамках классных часов; профильное обучение. </a:t>
            </a:r>
          </a:p>
          <a:p>
            <a:pPr marL="0" indent="0">
              <a:buNone/>
            </a:pPr>
            <a:r>
              <a:rPr lang="ru-RU" sz="2000" b="1" dirty="0" smtClean="0"/>
              <a:t>2. Личные </a:t>
            </a:r>
            <a:r>
              <a:rPr lang="ru-RU" sz="2000" b="1" dirty="0"/>
              <a:t>денежные </a:t>
            </a:r>
            <a:r>
              <a:rPr lang="ru-RU" sz="2000" b="1" dirty="0" smtClean="0"/>
              <a:t>трудности. </a:t>
            </a:r>
            <a:endParaRPr lang="ru-RU" sz="2000" b="1" dirty="0"/>
          </a:p>
          <a:p>
            <a:pPr marL="0" indent="0">
              <a:buNone/>
            </a:pPr>
            <a:r>
              <a:rPr lang="ru-RU" sz="2000" b="1" dirty="0" smtClean="0"/>
              <a:t>Решение:</a:t>
            </a:r>
          </a:p>
          <a:p>
            <a:pPr marL="0" indent="0">
              <a:buNone/>
            </a:pPr>
            <a:r>
              <a:rPr lang="ru-RU" sz="2000" dirty="0" smtClean="0"/>
              <a:t>С 14 лет можно работать в трудовой бригаде в школе. Экскурсия в центр занятости. </a:t>
            </a:r>
          </a:p>
          <a:p>
            <a:pPr marL="0" indent="0">
              <a:buNone/>
            </a:pPr>
            <a:r>
              <a:rPr lang="ru-RU" sz="2000" b="1" dirty="0" smtClean="0"/>
              <a:t>3. </a:t>
            </a:r>
            <a:r>
              <a:rPr lang="ru-RU" sz="2000" b="1" dirty="0"/>
              <a:t>О</a:t>
            </a:r>
            <a:r>
              <a:rPr lang="ru-RU" sz="2000" b="1" dirty="0" smtClean="0"/>
              <a:t>тношения </a:t>
            </a:r>
            <a:r>
              <a:rPr lang="ru-RU" sz="2000" b="1" dirty="0"/>
              <a:t>с </a:t>
            </a:r>
            <a:r>
              <a:rPr lang="ru-RU" sz="2000" b="1" dirty="0" smtClean="0"/>
              <a:t>родителями.</a:t>
            </a:r>
          </a:p>
          <a:p>
            <a:pPr marL="0" indent="0">
              <a:buNone/>
            </a:pPr>
            <a:r>
              <a:rPr lang="ru-RU" sz="2000" b="1" dirty="0" smtClean="0"/>
              <a:t>Решение:</a:t>
            </a:r>
          </a:p>
          <a:p>
            <a:pPr marL="0" indent="0">
              <a:buNone/>
            </a:pPr>
            <a:r>
              <a:rPr lang="ru-RU" sz="2000" dirty="0" smtClean="0"/>
              <a:t>Родительские собрания на тему «Особенности подросткового возраста»; совместные поездки на природу (родители + дети).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4323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5188" y="2064773"/>
            <a:ext cx="10869560" cy="46899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4. О</a:t>
            </a:r>
            <a:r>
              <a:rPr lang="ru-RU" b="1" dirty="0" smtClean="0"/>
              <a:t>тношения со сверстниками </a:t>
            </a:r>
          </a:p>
          <a:p>
            <a:pPr marL="0" indent="0">
              <a:buNone/>
            </a:pPr>
            <a:r>
              <a:rPr lang="ru-RU" b="1" dirty="0" smtClean="0"/>
              <a:t>Решение:</a:t>
            </a:r>
          </a:p>
          <a:p>
            <a:pPr marL="0" indent="0">
              <a:buNone/>
            </a:pPr>
            <a:r>
              <a:rPr lang="ru-RU" dirty="0" smtClean="0"/>
              <a:t>Тренинги на сплочение коллектива с привлечением педагога-психолога, поездки, внеурочные занятия.</a:t>
            </a:r>
          </a:p>
          <a:p>
            <a:pPr marL="0" indent="0">
              <a:buNone/>
            </a:pPr>
            <a:r>
              <a:rPr lang="ru-RU" b="1" dirty="0" smtClean="0"/>
              <a:t>5. </a:t>
            </a:r>
            <a:r>
              <a:rPr lang="ru-RU" b="1" dirty="0"/>
              <a:t>Т</a:t>
            </a:r>
            <a:r>
              <a:rPr lang="ru-RU" b="1" dirty="0" smtClean="0"/>
              <a:t>рудности усвоения школьного материала</a:t>
            </a:r>
          </a:p>
          <a:p>
            <a:pPr marL="0" indent="0">
              <a:buNone/>
            </a:pPr>
            <a:r>
              <a:rPr lang="ru-RU" b="1" dirty="0" smtClean="0"/>
              <a:t>Решение:</a:t>
            </a:r>
          </a:p>
          <a:p>
            <a:pPr marL="0" indent="0">
              <a:buNone/>
            </a:pPr>
            <a:r>
              <a:rPr lang="ru-RU" dirty="0" smtClean="0"/>
              <a:t>Привлечение детей, которые хорошо учатся («ученик-наставник»), консультации учащихся, которые имеют трудности по предметам</a:t>
            </a:r>
          </a:p>
          <a:p>
            <a:pPr marL="0" indent="0">
              <a:buNone/>
            </a:pPr>
            <a:r>
              <a:rPr lang="ru-RU" b="1" dirty="0" smtClean="0"/>
              <a:t>6. Боязнь «ОГЭ», «ЕГЭ».</a:t>
            </a:r>
          </a:p>
          <a:p>
            <a:pPr marL="0" indent="0">
              <a:buNone/>
            </a:pPr>
            <a:r>
              <a:rPr lang="ru-RU" b="1" dirty="0" smtClean="0"/>
              <a:t>Решение:</a:t>
            </a:r>
          </a:p>
          <a:p>
            <a:pPr marL="0" indent="0">
              <a:buNone/>
            </a:pPr>
            <a:r>
              <a:rPr lang="ru-RU" dirty="0" smtClean="0"/>
              <a:t>Отработка заданий качественно; привлечение педагога-психолога для консультации; пробные работы в формате «ОГЭ» и </a:t>
            </a:r>
            <a:r>
              <a:rPr lang="ru-RU" smtClean="0"/>
              <a:t>ЕГЭ»; поддержка </a:t>
            </a:r>
            <a:r>
              <a:rPr lang="ru-RU" dirty="0" smtClean="0"/>
              <a:t>классного руководителя.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384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TM02900722[[fn=Ион (конференц-зал)]]</Template>
  <TotalTime>71</TotalTime>
  <Words>227</Words>
  <Application>Microsoft Office PowerPoint</Application>
  <PresentationFormat>Широкоэкранный</PresentationFormat>
  <Paragraphs>40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 3</vt:lpstr>
      <vt:lpstr>Совет директоров</vt:lpstr>
      <vt:lpstr> "Опыт работы с молодежью в ОУ"</vt:lpstr>
      <vt:lpstr>План:</vt:lpstr>
      <vt:lpstr>На уроках применяем активный метод обучения</vt:lpstr>
      <vt:lpstr>Формы работы</vt:lpstr>
      <vt:lpstr>Презентация PowerPoint</vt:lpstr>
      <vt:lpstr>Презентация PowerPoint</vt:lpstr>
      <vt:lpstr>Проблемы работы с молодежью и пути решения проблем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"Опыт работы с молодежью в ОУ"</dc:title>
  <dc:creator>1</dc:creator>
  <cp:lastModifiedBy>1</cp:lastModifiedBy>
  <cp:revision>9</cp:revision>
  <dcterms:created xsi:type="dcterms:W3CDTF">2022-09-25T05:19:19Z</dcterms:created>
  <dcterms:modified xsi:type="dcterms:W3CDTF">2022-09-25T06:30:45Z</dcterms:modified>
</cp:coreProperties>
</file>