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2" r:id="rId8"/>
    <p:sldId id="256" r:id="rId9"/>
    <p:sldId id="257" r:id="rId10"/>
    <p:sldId id="258" r:id="rId11"/>
    <p:sldId id="259" r:id="rId12"/>
    <p:sldId id="260" r:id="rId13"/>
    <p:sldId id="261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8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7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1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20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5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083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8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3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52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69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C21BF-3EE8-4690-A9A7-F993D9349D4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C08D6-19D7-488C-9321-9A2E0435A6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2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68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732" r="2549" b="18921"/>
          <a:stretch/>
        </p:blipFill>
        <p:spPr>
          <a:xfrm>
            <a:off x="-103239" y="365125"/>
            <a:ext cx="12557325" cy="592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76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46" r="1277" b="15870"/>
          <a:stretch/>
        </p:blipFill>
        <p:spPr>
          <a:xfrm>
            <a:off x="0" y="0"/>
            <a:ext cx="11901948" cy="683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00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0651" y="0"/>
            <a:ext cx="9234949" cy="691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74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5123" y="0"/>
            <a:ext cx="9276735" cy="695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91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50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Проект «Моя фирма»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194" y="1076632"/>
            <a:ext cx="11194025" cy="5781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1. </a:t>
            </a:r>
            <a:r>
              <a:rPr lang="ru-RU" sz="3200" dirty="0" smtClean="0"/>
              <a:t>Анализ рынка </a:t>
            </a:r>
          </a:p>
          <a:p>
            <a:pPr marL="0" indent="0">
              <a:buNone/>
            </a:pPr>
            <a:r>
              <a:rPr lang="ru-RU" sz="3200" dirty="0" smtClean="0"/>
              <a:t>2. </a:t>
            </a:r>
            <a:r>
              <a:rPr lang="ru-RU" sz="3200" dirty="0" smtClean="0"/>
              <a:t>Название фирмы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 Сфера деятельности , ваш продукт </a:t>
            </a:r>
            <a:br>
              <a:rPr lang="ru-RU" sz="3200" dirty="0" smtClean="0"/>
            </a:br>
            <a:r>
              <a:rPr lang="ru-RU" sz="3200" dirty="0" smtClean="0"/>
              <a:t>4. Форма коммерческой организации</a:t>
            </a:r>
            <a:br>
              <a:rPr lang="ru-RU" sz="3200" dirty="0" smtClean="0"/>
            </a:br>
            <a:r>
              <a:rPr lang="ru-RU" sz="3200" dirty="0" smtClean="0"/>
              <a:t>5. Источник исходного капитала</a:t>
            </a:r>
          </a:p>
          <a:p>
            <a:pPr marL="0" indent="0">
              <a:buNone/>
            </a:pPr>
            <a:r>
              <a:rPr lang="ru-RU" sz="3200" dirty="0" smtClean="0"/>
              <a:t>6. </a:t>
            </a:r>
            <a:r>
              <a:rPr lang="ru-RU" sz="3200" dirty="0"/>
              <a:t>О</a:t>
            </a:r>
            <a:r>
              <a:rPr lang="ru-RU" sz="3200" dirty="0" smtClean="0"/>
              <a:t>сновной и оборотный капитал фирмы</a:t>
            </a:r>
            <a:br>
              <a:rPr lang="ru-RU" sz="3200" dirty="0" smtClean="0"/>
            </a:br>
            <a:r>
              <a:rPr lang="ru-RU" sz="3200" dirty="0" smtClean="0"/>
              <a:t>7. Персонал</a:t>
            </a:r>
          </a:p>
          <a:p>
            <a:pPr marL="0" indent="0">
              <a:buNone/>
            </a:pPr>
            <a:r>
              <a:rPr lang="ru-RU" sz="3200" dirty="0"/>
              <a:t>8</a:t>
            </a:r>
            <a:r>
              <a:rPr lang="ru-RU" sz="3200" dirty="0" smtClean="0"/>
              <a:t>. Затраты</a:t>
            </a:r>
          </a:p>
          <a:p>
            <a:pPr marL="0" indent="0">
              <a:buNone/>
            </a:pPr>
            <a:r>
              <a:rPr lang="ru-RU" sz="3200" dirty="0" smtClean="0"/>
              <a:t>9. Прибыль фирмы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10. </a:t>
            </a:r>
            <a:r>
              <a:rPr lang="ru-RU" sz="3200" dirty="0"/>
              <a:t>Известные фирмы-конкуренты</a:t>
            </a:r>
          </a:p>
          <a:p>
            <a:pPr marL="0" indent="0">
              <a:buNone/>
            </a:pPr>
            <a:r>
              <a:rPr lang="ru-RU" sz="3200" dirty="0" smtClean="0"/>
              <a:t>11.Концепция фирмы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12. </a:t>
            </a:r>
            <a:r>
              <a:rPr lang="ru-RU" sz="3200" dirty="0"/>
              <a:t>Как привлечь покупателя ? </a:t>
            </a:r>
            <a:r>
              <a:rPr lang="ru-RU" sz="3200" dirty="0"/>
              <a:t>Ваша </a:t>
            </a:r>
            <a:r>
              <a:rPr lang="ru-RU" sz="3200" dirty="0" smtClean="0"/>
              <a:t>реклама.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486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4465" y="486697"/>
            <a:ext cx="5987845" cy="65187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dirty="0" smtClean="0"/>
              <a:t>1. МЕРЫ</a:t>
            </a:r>
            <a:endParaRPr lang="ru-RU" sz="3300" dirty="0"/>
          </a:p>
          <a:p>
            <a:r>
              <a:rPr lang="ru-RU" sz="3300" dirty="0"/>
              <a:t>А) государство оказывает влияние на экономику своей денежной политикой.</a:t>
            </a:r>
          </a:p>
          <a:p>
            <a:r>
              <a:rPr lang="ru-RU" sz="3300" dirty="0"/>
              <a:t>Б) государство помогает товаропроизводителям, вводя таможенные пошлины</a:t>
            </a:r>
          </a:p>
          <a:p>
            <a:r>
              <a:rPr lang="ru-RU" sz="3300" dirty="0"/>
              <a:t>В) государство устанавливает правила экономического поведения для фирм-производителей</a:t>
            </a:r>
          </a:p>
          <a:p>
            <a:r>
              <a:rPr lang="ru-RU" sz="3300" dirty="0"/>
              <a:t>Г) государство способствует развитию производства, увеличивая или уменьшая размер налогов</a:t>
            </a:r>
          </a:p>
          <a:p>
            <a:r>
              <a:rPr lang="ru-RU" sz="3300" dirty="0"/>
              <a:t>Д) государство устанавливает условия заключения хозяйственных договоров, порядок регистрации фирм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12310" y="929148"/>
            <a:ext cx="5041490" cy="5247815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/>
              <a:t>МЕТОДЫ ГОСУДАРСТВЕННОГО РЕГУЛИРОВАНИЯ</a:t>
            </a:r>
          </a:p>
          <a:p>
            <a:r>
              <a:rPr lang="ru-RU" sz="3300" dirty="0"/>
              <a:t>1) финансово-экономические методы</a:t>
            </a:r>
          </a:p>
          <a:p>
            <a:r>
              <a:rPr lang="ru-RU" sz="3300" dirty="0"/>
              <a:t>2) правовые методы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19421"/>
              </p:ext>
            </p:extLst>
          </p:nvPr>
        </p:nvGraphicFramePr>
        <p:xfrm>
          <a:off x="7433187" y="4483510"/>
          <a:ext cx="4073015" cy="1460090"/>
        </p:xfrm>
        <a:graphic>
          <a:graphicData uri="http://schemas.openxmlformats.org/drawingml/2006/table">
            <a:tbl>
              <a:tblPr/>
              <a:tblGrid>
                <a:gridCol w="814603">
                  <a:extLst>
                    <a:ext uri="{9D8B030D-6E8A-4147-A177-3AD203B41FA5}">
                      <a16:colId xmlns:a16="http://schemas.microsoft.com/office/drawing/2014/main" val="671680329"/>
                    </a:ext>
                  </a:extLst>
                </a:gridCol>
                <a:gridCol w="814603">
                  <a:extLst>
                    <a:ext uri="{9D8B030D-6E8A-4147-A177-3AD203B41FA5}">
                      <a16:colId xmlns:a16="http://schemas.microsoft.com/office/drawing/2014/main" val="1487995139"/>
                    </a:ext>
                  </a:extLst>
                </a:gridCol>
                <a:gridCol w="814603">
                  <a:extLst>
                    <a:ext uri="{9D8B030D-6E8A-4147-A177-3AD203B41FA5}">
                      <a16:colId xmlns:a16="http://schemas.microsoft.com/office/drawing/2014/main" val="3154297384"/>
                    </a:ext>
                  </a:extLst>
                </a:gridCol>
                <a:gridCol w="814603">
                  <a:extLst>
                    <a:ext uri="{9D8B030D-6E8A-4147-A177-3AD203B41FA5}">
                      <a16:colId xmlns:a16="http://schemas.microsoft.com/office/drawing/2014/main" val="2775377437"/>
                    </a:ext>
                  </a:extLst>
                </a:gridCol>
                <a:gridCol w="814603">
                  <a:extLst>
                    <a:ext uri="{9D8B030D-6E8A-4147-A177-3AD203B41FA5}">
                      <a16:colId xmlns:a16="http://schemas.microsoft.com/office/drawing/2014/main" val="2543570069"/>
                    </a:ext>
                  </a:extLst>
                </a:gridCol>
              </a:tblGrid>
              <a:tr h="73004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</a:rPr>
                        <a:t>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</a:rPr>
                        <a:t>Б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</a:rPr>
                        <a:t>В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</a:rPr>
                        <a:t>Г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000000"/>
                          </a:solidFill>
                          <a:effectLst/>
                        </a:rPr>
                        <a:t>Д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061976"/>
                  </a:ext>
                </a:extLst>
              </a:tr>
              <a:tr h="730045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 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19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3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942" y="589935"/>
            <a:ext cx="11194026" cy="59583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2. Выберите </a:t>
            </a:r>
            <a:r>
              <a:rPr lang="ru-RU" dirty="0"/>
              <a:t>в представленном ниже перечне верные суждения об экономических функциях государства и запишите цифры, под которыми они </a:t>
            </a:r>
            <a:r>
              <a:rPr lang="ru-RU" dirty="0" smtClean="0"/>
              <a:t>указаны</a:t>
            </a:r>
            <a:endParaRPr lang="ru-RU" dirty="0"/>
          </a:p>
          <a:p>
            <a:r>
              <a:rPr lang="ru-RU" dirty="0"/>
              <a:t>1) В условиях рыночной экономики государство жёстко контролирует предприятия, лишая их какой-либо хозяйственной самостоятельности.</a:t>
            </a:r>
          </a:p>
          <a:p>
            <a:r>
              <a:rPr lang="ru-RU" dirty="0"/>
              <a:t>2) Для успешного функционирования экономической системы необходимы правовое регулирование коммерческой деятельности, корректная антимонопольная законодательная база, судебная защита имущественных интересов граждан и коммерческих фирм.</a:t>
            </a:r>
          </a:p>
          <a:p>
            <a:r>
              <a:rPr lang="ru-RU" dirty="0"/>
              <a:t>3) Государство, как важнейший социально-политический институт, разрабатывает стратегию экономического развития страны.</a:t>
            </a:r>
          </a:p>
          <a:p>
            <a:r>
              <a:rPr lang="ru-RU" dirty="0"/>
              <a:t>4) К косвенным методам регулирования экономики относится правовое регулирование рынка.</a:t>
            </a:r>
          </a:p>
          <a:p>
            <a:r>
              <a:rPr lang="ru-RU" dirty="0"/>
              <a:t>5) К важнейшим экономическим функциям государства относится регулирование кредитно-денежной системы страны.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21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75187"/>
            <a:ext cx="10739284" cy="6459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3. Выберите </a:t>
            </a:r>
            <a:r>
              <a:rPr lang="ru-RU" dirty="0"/>
              <a:t>верные суждения о мировой экономике и запишите цифры, под которыми они указаны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1) Экономическая политика государства, целью которой является защита отечественных производителей от иностранной конкуренции, называется либерализмом.</a:t>
            </a:r>
          </a:p>
          <a:p>
            <a:r>
              <a:rPr lang="ru-RU" dirty="0"/>
              <a:t>2) Открытие внутренних рынков для иностранных производителей способствует снижению доходов всех торгующих фирм.</a:t>
            </a:r>
          </a:p>
          <a:p>
            <a:r>
              <a:rPr lang="ru-RU" dirty="0"/>
              <a:t>3) Мировым рынком называют совокупность рыночных отношений между странами на основе международного разделения труда.</a:t>
            </a:r>
          </a:p>
          <a:p>
            <a:r>
              <a:rPr lang="ru-RU" dirty="0"/>
              <a:t>4) Инструментами протекционизма являются таможенные тарифы и пошлины, квоты на ввоз определённых товаров.</a:t>
            </a:r>
          </a:p>
          <a:p>
            <a:r>
              <a:rPr lang="ru-RU" dirty="0"/>
              <a:t>5) Открытие внутренних рынков для иностранных производителей способствует расширению выбора потребителей.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667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394" y="943897"/>
            <a:ext cx="10380406" cy="52330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4. Чтобы </a:t>
            </a:r>
            <a:r>
              <a:rPr lang="ru-RU" dirty="0"/>
              <a:t>не уступить рынок японским производителям, американские автомобильные компании «Дженерал Моторс», «Форд» и «Крайслер» стали усиленно работать над повышением качества своих машин. Какие экономические явления могут быть проиллюстрированы данной ситуацией? Запишите цифры </a:t>
            </a:r>
            <a:r>
              <a:rPr lang="ru-RU" i="1" dirty="0"/>
              <a:t>в порядке возрастания</a:t>
            </a:r>
            <a:r>
              <a:rPr lang="ru-RU" dirty="0"/>
              <a:t>, под которыми эти явления указаны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1) факторы производства</a:t>
            </a:r>
          </a:p>
          <a:p>
            <a:r>
              <a:rPr lang="ru-RU" dirty="0"/>
              <a:t>2) конкуренция</a:t>
            </a:r>
          </a:p>
          <a:p>
            <a:r>
              <a:rPr lang="ru-RU" dirty="0"/>
              <a:t>3) олигополия</a:t>
            </a:r>
          </a:p>
          <a:p>
            <a:r>
              <a:rPr lang="ru-RU" dirty="0"/>
              <a:t>4) специализация</a:t>
            </a:r>
          </a:p>
          <a:p>
            <a:r>
              <a:rPr lang="ru-RU" dirty="0"/>
              <a:t>5) инфляция</a:t>
            </a:r>
          </a:p>
          <a:p>
            <a:r>
              <a:rPr lang="ru-RU" dirty="0"/>
              <a:t>6) стагнация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198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0877"/>
            <a:ext cx="10515600" cy="50560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 Учащиеся </a:t>
            </a:r>
            <a:r>
              <a:rPr lang="ru-RU" dirty="0"/>
              <a:t>социально-экономического профиля проводят семинар «Акционерные общества в современной экономике». Одно из выступлений касается статуса обыкновенной акции. Что из перечисленного ниже должно быть отмечено в этом выступлении? Запишите цифры </a:t>
            </a:r>
            <a:r>
              <a:rPr lang="ru-RU" i="1" dirty="0"/>
              <a:t>в порядке возрастания</a:t>
            </a:r>
            <a:r>
              <a:rPr lang="ru-RU" dirty="0"/>
              <a:t>, под которыми указаны верные положения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1) дает право на участие в управлении фирмой</a:t>
            </a:r>
          </a:p>
          <a:p>
            <a:r>
              <a:rPr lang="ru-RU" dirty="0"/>
              <a:t>2) дает право на получение фиксированного дивиденда</a:t>
            </a:r>
          </a:p>
          <a:p>
            <a:r>
              <a:rPr lang="ru-RU" dirty="0"/>
              <a:t>3) дает первоочередное право на получение имущества фирмы в случае ее банкротства</a:t>
            </a:r>
          </a:p>
          <a:p>
            <a:r>
              <a:rPr lang="ru-RU" dirty="0"/>
              <a:t>4) дает право на безусловный возврат ее номинальной стоимости по истечении срока погашения</a:t>
            </a:r>
          </a:p>
          <a:p>
            <a:r>
              <a:rPr lang="ru-RU" dirty="0"/>
              <a:t>5) дает право на получение нефиксированных дивидендов в случае соответствующих решений</a:t>
            </a:r>
          </a:p>
          <a:p>
            <a:r>
              <a:rPr lang="ru-RU" dirty="0"/>
              <a:t>6) является долевой ценной бумагой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976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6</a:t>
            </a:r>
            <a:r>
              <a:rPr lang="ru-RU" dirty="0" smtClean="0"/>
              <a:t>. В </a:t>
            </a:r>
            <a:r>
              <a:rPr lang="ru-RU" dirty="0"/>
              <a:t>телевизионных дебатах обсуждалась проблема социальной ответственности бизнеса. Среди участников возник спор о том, правильно ли предоставлять фирмам, занимающимся благотворительностью, налоговые льготы. Используя обществоведческие знания и факты общественной жизни, приведите два аргумента сторонников и два аргумента противников подобных льгот.</a:t>
            </a:r>
          </a:p>
        </p:txBody>
      </p:sp>
    </p:spTree>
    <p:extLst>
      <p:ext uri="{BB962C8B-B14F-4D97-AF65-F5344CB8AC3E}">
        <p14:creationId xmlns:p14="http://schemas.microsoft.com/office/powerpoint/2010/main" val="2611680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7916" y="-26053"/>
            <a:ext cx="9190704" cy="688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319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483" y="0"/>
            <a:ext cx="9287626" cy="696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16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412</Words>
  <Application>Microsoft Office PowerPoint</Application>
  <PresentationFormat>Широкоэкранный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 «Моя фирма»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13</cp:revision>
  <dcterms:created xsi:type="dcterms:W3CDTF">2022-04-13T17:50:10Z</dcterms:created>
  <dcterms:modified xsi:type="dcterms:W3CDTF">2022-04-13T19:25:35Z</dcterms:modified>
</cp:coreProperties>
</file>