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2"/>
  </p:notes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6" r:id="rId14"/>
    <p:sldId id="277" r:id="rId15"/>
    <p:sldId id="278" r:id="rId16"/>
    <p:sldId id="279" r:id="rId17"/>
    <p:sldId id="280" r:id="rId18"/>
    <p:sldId id="281" r:id="rId19"/>
    <p:sldId id="283" r:id="rId20"/>
    <p:sldId id="284" r:id="rId21"/>
    <p:sldId id="285" r:id="rId22"/>
    <p:sldId id="286" r:id="rId23"/>
    <p:sldId id="292" r:id="rId24"/>
    <p:sldId id="293" r:id="rId25"/>
    <p:sldId id="294" r:id="rId26"/>
    <p:sldId id="295" r:id="rId27"/>
    <p:sldId id="296" r:id="rId28"/>
    <p:sldId id="302" r:id="rId29"/>
    <p:sldId id="303" r:id="rId30"/>
    <p:sldId id="30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B3C1A-3832-4FC2-A930-9408676543CF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780F4A-AD5C-4482-A2CD-216E8C64A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ПОНЕДЕЛЬНИК – после «недели».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Среда – средний день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седьмицы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ВТОРНИК, ЧЕТВЕРГ и ПЯТНИЦА – второй, четвёртый, пятый день  недели. Появление календаря на стенах храма вполне естественно. Счёт дней недели вести  умел не каждый, а ошибиться нельзя – в церковной жизни счёт дней в неделе важнее месячного и в чём – то даже годового - расписание служб, постов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80F4A-AD5C-4482-A2CD-216E8C64AAE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voja_ig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8832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метафора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052736"/>
            <a:ext cx="83582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стихотворении Пастернака есть такие строки: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Словно с видом чудака,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верхней лестничной площадки,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Крадучись, играя в прятки, 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Сходит небо с чердака. </a:t>
            </a:r>
          </a:p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чём эти строки?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4797152"/>
            <a:ext cx="51435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Снегопад</a:t>
            </a:r>
            <a:endParaRPr lang="ru-RU" sz="6000" u="sng" dirty="0"/>
          </a:p>
        </p:txBody>
      </p:sp>
      <p:pic>
        <p:nvPicPr>
          <p:cNvPr id="8" name="Рисунок 7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8832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метафора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836712"/>
            <a:ext cx="83582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Что зашифровано в этой метафоре В.Маяковского?</a:t>
            </a:r>
          </a:p>
          <a:p>
            <a:r>
              <a:rPr lang="ru-RU" sz="3600" i="1" dirty="0" smtClean="0">
                <a:solidFill>
                  <a:schemeClr val="bg1"/>
                </a:solidFill>
              </a:rPr>
              <a:t>Багровый и белый отброшен и скомкан,</a:t>
            </a:r>
            <a:br>
              <a:rPr lang="ru-RU" sz="3600" i="1" dirty="0" smtClean="0">
                <a:solidFill>
                  <a:schemeClr val="bg1"/>
                </a:solidFill>
              </a:rPr>
            </a:br>
            <a:r>
              <a:rPr lang="ru-RU" sz="3600" i="1" dirty="0" smtClean="0">
                <a:solidFill>
                  <a:schemeClr val="bg1"/>
                </a:solidFill>
              </a:rPr>
              <a:t>в зеленый бросали горстями дукаты,</a:t>
            </a:r>
            <a:br>
              <a:rPr lang="ru-RU" sz="3600" i="1" dirty="0" smtClean="0">
                <a:solidFill>
                  <a:schemeClr val="bg1"/>
                </a:solidFill>
              </a:rPr>
            </a:br>
            <a:r>
              <a:rPr lang="ru-RU" sz="3600" i="1" dirty="0" smtClean="0">
                <a:solidFill>
                  <a:schemeClr val="bg1"/>
                </a:solidFill>
              </a:rPr>
              <a:t>а черным ладоням сбежавшихся окон</a:t>
            </a:r>
            <a:br>
              <a:rPr lang="ru-RU" sz="3600" i="1" dirty="0" smtClean="0">
                <a:solidFill>
                  <a:schemeClr val="bg1"/>
                </a:solidFill>
              </a:rPr>
            </a:br>
            <a:r>
              <a:rPr lang="ru-RU" sz="3600" i="1" dirty="0" smtClean="0">
                <a:solidFill>
                  <a:schemeClr val="bg1"/>
                </a:solidFill>
              </a:rPr>
              <a:t>раздали горящие желтые карты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  <a:endParaRPr lang="ru-RU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4581128"/>
            <a:ext cx="51435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Ночь</a:t>
            </a:r>
            <a:endParaRPr lang="ru-RU" sz="6000" u="sng" dirty="0"/>
          </a:p>
        </p:txBody>
      </p:sp>
      <p:pic>
        <p:nvPicPr>
          <p:cNvPr id="8" name="Рисунок 7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8832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метафора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ca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340768"/>
            <a:ext cx="4878865" cy="3585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214546" y="5357826"/>
            <a:ext cx="51435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Кот в мешке</a:t>
            </a:r>
            <a:endParaRPr lang="ru-RU" sz="6000" u="sng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6803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лексика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58" y="928670"/>
            <a:ext cx="83582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Так называют хранителей домашнего очага, которые внимают стихам Пушкина</a:t>
            </a:r>
            <a:r>
              <a:rPr lang="ru-RU" sz="4400" i="1" dirty="0" smtClean="0">
                <a:solidFill>
                  <a:schemeClr val="bg1"/>
                </a:solidFill>
              </a:rPr>
              <a:t>.</a:t>
            </a:r>
            <a:endParaRPr lang="ru-RU" sz="4400" i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5696" y="3356992"/>
            <a:ext cx="5214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Пенаты </a:t>
            </a:r>
            <a:endParaRPr lang="ru-RU" sz="48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6803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лексика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5720" y="928670"/>
            <a:ext cx="83582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Русская поговорка гласит: «Не было ни гроша, да вдруг алтын!»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А сколько это ‒ алтын?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3861048"/>
            <a:ext cx="317465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копейки</a:t>
            </a:r>
            <a:endParaRPr lang="ru-RU" sz="5400" u="sng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6803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лексика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908720"/>
            <a:ext cx="835824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 </a:t>
            </a:r>
            <a:r>
              <a:rPr lang="ru-RU" sz="4400" dirty="0" smtClean="0">
                <a:solidFill>
                  <a:schemeClr val="bg1"/>
                </a:solidFill>
              </a:rPr>
              <a:t>В словаре В.И.Даля встречается ныне забытое слово </a:t>
            </a:r>
            <a:r>
              <a:rPr lang="ru-RU" sz="4400" i="1" dirty="0" smtClean="0">
                <a:solidFill>
                  <a:schemeClr val="bg1"/>
                </a:solidFill>
              </a:rPr>
              <a:t>КОЛОЗЕМИЦА</a:t>
            </a:r>
            <a:r>
              <a:rPr lang="ru-RU" sz="4400" dirty="0" smtClean="0">
                <a:solidFill>
                  <a:schemeClr val="bg1"/>
                </a:solidFill>
              </a:rPr>
              <a:t>. Каким заимствованным словом оно вытеснено в наши дни?</a:t>
            </a:r>
            <a:endParaRPr lang="ru-RU" sz="4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5013176"/>
            <a:ext cx="53795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Атмосфера</a:t>
            </a:r>
            <a:endParaRPr lang="ru-RU" sz="54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6803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лексика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ca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1040372"/>
            <a:ext cx="5072098" cy="3727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928794" y="5286388"/>
            <a:ext cx="51435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Кот в мешке</a:t>
            </a:r>
            <a:endParaRPr lang="ru-RU" sz="6000" u="sng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6803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лексика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23528" y="764704"/>
            <a:ext cx="83164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Недавно ученые обнаружили в Юго-Восточной Азии новый вид рыб, который является самым мелким из известных науке. Заголовок заметки об этом открытии в одной газете преувеличил размер находки в три с лишним раза. Как рыбка была названа в этом заголовке?</a:t>
            </a:r>
            <a:endParaRPr lang="ru-RU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4941168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err="1" smtClean="0">
                <a:solidFill>
                  <a:schemeClr val="bg1"/>
                </a:solidFill>
              </a:rPr>
              <a:t>Дюймовочка</a:t>
            </a:r>
            <a:endParaRPr lang="ru-RU" sz="4800" b="1" u="sng" dirty="0">
              <a:solidFill>
                <a:schemeClr val="bg1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33153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афоризмы и пословицы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282" y="1214422"/>
            <a:ext cx="835824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В Австралии это называют «лесной телеграф». </a:t>
            </a:r>
            <a:r>
              <a:rPr lang="ru-RU" sz="4400" b="1" dirty="0" smtClean="0">
                <a:solidFill>
                  <a:schemeClr val="bg1"/>
                </a:solidFill>
              </a:rPr>
              <a:t>А какой элемент одежды упоминается в российском аналоге?</a:t>
            </a:r>
            <a:endParaRPr lang="ru-RU" sz="4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3933056"/>
            <a:ext cx="61396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Сарафан</a:t>
            </a:r>
          </a:p>
          <a:p>
            <a:r>
              <a:rPr lang="ru-RU" sz="48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(сарафанное радио)</a:t>
            </a:r>
            <a:endParaRPr lang="ru-RU" sz="48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33153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афоризмы и пословицы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1472" y="1142984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 А.П.Чехов писал: «Говорят, что в конце концов правда восторжествует, но это …»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7704" y="3645024"/>
            <a:ext cx="55636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Неправда</a:t>
            </a:r>
            <a:endParaRPr lang="ru-RU" sz="48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1556792"/>
          <a:ext cx="8643996" cy="405767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785950"/>
                <a:gridCol w="1357322"/>
                <a:gridCol w="1428760"/>
                <a:gridCol w="1357322"/>
                <a:gridCol w="1428760"/>
                <a:gridCol w="1285882"/>
              </a:tblGrid>
              <a:tr h="785818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Этимология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" action="ppaction://hlinksldjump"/>
                        </a:rPr>
                        <a:t>10</a:t>
                      </a:r>
                      <a:endParaRPr lang="ru-RU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3" action="ppaction://hlinksldjump"/>
                        </a:rPr>
                        <a:t>20</a:t>
                      </a:r>
                      <a:endParaRPr lang="ru-RU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4" action="ppaction://hlinksldjump"/>
                        </a:rPr>
                        <a:t>30</a:t>
                      </a:r>
                      <a:endParaRPr lang="ru-RU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5" action="ppaction://hlinksldjump"/>
                        </a:rPr>
                        <a:t>40</a:t>
                      </a:r>
                      <a:endParaRPr lang="ru-RU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6" action="ppaction://hlinksldjump"/>
                        </a:rPr>
                        <a:t>50</a:t>
                      </a:r>
                      <a:endParaRPr lang="ru-RU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endParaRPr lang="ru-RU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Метафора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7" action="ppaction://hlinksldjump"/>
                        </a:rPr>
                        <a:t>10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8" action="ppaction://hlinksldjump"/>
                        </a:rPr>
                        <a:t>20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9" action="ppaction://hlinksldjump"/>
                        </a:rPr>
                        <a:t>30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0" action="ppaction://hlinksldjump"/>
                        </a:rPr>
                        <a:t>40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1" action="ppaction://hlinksldjump"/>
                        </a:rPr>
                        <a:t>50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Лексика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2" action="ppaction://hlinksldjump"/>
                        </a:rPr>
                        <a:t>10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3" action="ppaction://hlinksldjump"/>
                        </a:rPr>
                        <a:t>20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4" action="ppaction://hlinksldjump"/>
                        </a:rPr>
                        <a:t>30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5" action="ppaction://hlinksldjump"/>
                        </a:rPr>
                        <a:t>40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6" action="ppaction://hlinksldjump"/>
                        </a:rPr>
                        <a:t>50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Афоризмы и фразеологизмы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7" action="ppaction://hlinksldjump"/>
                        </a:rPr>
                        <a:t>10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8" action="ppaction://hlinksldjump"/>
                        </a:rPr>
                        <a:t>20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9" action="ppaction://hlinksldjump"/>
                        </a:rPr>
                        <a:t>30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0" action="ppaction://hlinksldjump"/>
                        </a:rPr>
                        <a:t>40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1" action="ppaction://hlinksldjump"/>
                        </a:rPr>
                        <a:t>50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Загадки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2" action="ppaction://hlinksldjump"/>
                        </a:rPr>
                        <a:t>10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3" action="ppaction://hlinksldjump"/>
                        </a:rPr>
                        <a:t>20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4" action="ppaction://hlinksldjump"/>
                        </a:rPr>
                        <a:t>30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5" action="ppaction://hlinksldjump"/>
                        </a:rPr>
                        <a:t>40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6" action="ppaction://hlinksldjump"/>
                        </a:rPr>
                        <a:t>50</a:t>
                      </a:r>
                      <a:endParaRPr lang="ru-RU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33153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афоризмы и пословицы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59632" y="3933056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Один в поле не воин</a:t>
            </a:r>
            <a:endParaRPr lang="ru-RU" sz="48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124744"/>
            <a:ext cx="831929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На языке суахили говорят: </a:t>
            </a:r>
            <a:r>
              <a:rPr lang="ru-RU" sz="4400" i="1" dirty="0" smtClean="0">
                <a:solidFill>
                  <a:schemeClr val="bg1"/>
                </a:solidFill>
              </a:rPr>
              <a:t>одним пальцем нельзя убить вошь</a:t>
            </a:r>
            <a:r>
              <a:rPr lang="ru-RU" sz="4400" dirty="0" smtClean="0">
                <a:solidFill>
                  <a:schemeClr val="bg1"/>
                </a:solidFill>
              </a:rPr>
              <a:t>. 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А что в этом случае говорим мы?</a:t>
            </a:r>
            <a:endParaRPr lang="ru-RU" sz="44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33153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афоризмы и пословицы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4653136"/>
            <a:ext cx="66437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smtClean="0">
                <a:solidFill>
                  <a:schemeClr val="bg1"/>
                </a:solidFill>
              </a:rPr>
              <a:t>Дурная голова ногам покоя не даёт.</a:t>
            </a:r>
            <a:endParaRPr lang="ru-RU" sz="4800" b="1" u="sng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1357298"/>
            <a:ext cx="871543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Какая русская пословица следующим образом переведена на иностранный язык: «Недостаток ума компенсируй ходьбой»?</a:t>
            </a:r>
            <a:endParaRPr lang="ru-RU" sz="4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33153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афоризмы и пословицы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4941168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Тише едешь -  дальше будешь. </a:t>
            </a:r>
            <a:endParaRPr lang="ru-RU" sz="48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764704"/>
            <a:ext cx="8286808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На одной из ЖД станций на приграничной с Россией территории в кабинете дежурного станции на большом плакате китайскими иероглифами написано известное русское выражение, которое, как посчитали китайские друзья, способно обеспечить бесперебойное и безопасное движение на ЖД транспорте.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это за фраза</a:t>
            </a:r>
            <a:r>
              <a:rPr lang="ru-RU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4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7885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ЗАГАДКИ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1680" y="3645024"/>
            <a:ext cx="6063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Зеркало</a:t>
            </a:r>
            <a:endParaRPr lang="ru-RU" sz="48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1412776"/>
            <a:ext cx="84296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Оно в комнате, а комната в нем.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Что это?</a:t>
            </a:r>
            <a:endParaRPr lang="ru-RU" sz="4000" dirty="0" smtClean="0">
              <a:solidFill>
                <a:schemeClr val="bg1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7885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ЗАГАДКИ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85720" y="1000108"/>
            <a:ext cx="86067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Почти двадцать лет назад прошел некий футбольный матч. Он был вполне обычным, однако многие из вас, даже не увлекающиеся футболом, знают его. </a:t>
            </a:r>
            <a:r>
              <a:rPr lang="ru-RU" sz="4000" b="1" dirty="0" smtClean="0">
                <a:solidFill>
                  <a:schemeClr val="bg1"/>
                </a:solidFill>
              </a:rPr>
              <a:t>Что это за матч?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4286256"/>
            <a:ext cx="67151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Аргентина – Ямайка  5:0</a:t>
            </a:r>
            <a:endParaRPr lang="ru-RU" sz="4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6664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загадки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3789040"/>
            <a:ext cx="6643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u="sng" dirty="0" smtClean="0">
                <a:solidFill>
                  <a:schemeClr val="bg1"/>
                </a:solidFill>
              </a:rPr>
              <a:t>Черепаха</a:t>
            </a:r>
            <a:endParaRPr lang="ru-RU" sz="44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857232"/>
            <a:ext cx="87502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Жители одного племени называют это животное «лягушка с крышкой».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А как мы называем это? </a:t>
            </a:r>
            <a:endParaRPr lang="ru-RU" sz="4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6664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загадки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39552" y="692696"/>
            <a:ext cx="821537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Французский писатель </a:t>
            </a:r>
            <a:r>
              <a:rPr lang="ru-RU" sz="4000" dirty="0" err="1" smtClean="0">
                <a:solidFill>
                  <a:schemeClr val="bg1"/>
                </a:solidFill>
              </a:rPr>
              <a:t>Ги</a:t>
            </a:r>
            <a:r>
              <a:rPr lang="ru-RU" sz="4000" dirty="0" smtClean="0">
                <a:solidFill>
                  <a:schemeClr val="bg1"/>
                </a:solidFill>
              </a:rPr>
              <a:t> де Мопассан очень не любил Эйфелеву башню, но тем не менее постоянно там обедал в ресторане на первом уровне башни. Почему?</a:t>
            </a:r>
            <a:endParaRPr lang="ru-RU" sz="48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4005064"/>
            <a:ext cx="678661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Это единственное место во всем огромном Париже, откуда не видно Эйфелеву башню.</a:t>
            </a:r>
            <a:endParaRPr lang="ru-RU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6664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загадки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1472" y="714356"/>
            <a:ext cx="81439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Посетителям 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ru-RU" sz="3600" smtClean="0">
                <a:solidFill>
                  <a:schemeClr val="bg1"/>
                </a:solidFill>
              </a:rPr>
              <a:t>экологической выставки </a:t>
            </a:r>
            <a:r>
              <a:rPr lang="ru-RU" sz="3600" dirty="0" smtClean="0">
                <a:solidFill>
                  <a:schemeClr val="bg1"/>
                </a:solidFill>
              </a:rPr>
              <a:t>в США предлагали отказаться от пистолетов в пользу вилки. </a:t>
            </a:r>
            <a:r>
              <a:rPr lang="ru-RU" sz="3600" b="1" dirty="0" smtClean="0">
                <a:solidFill>
                  <a:schemeClr val="bg1"/>
                </a:solidFill>
              </a:rPr>
              <a:t>Чему была посвящена эта выставка?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573016"/>
            <a:ext cx="75724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Электромобилям</a:t>
            </a:r>
            <a:endParaRPr lang="ru-RU" sz="40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ca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2296" y="0"/>
            <a:ext cx="2271704" cy="1669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95536" y="1412776"/>
            <a:ext cx="83582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Один получил свое имя за свои габариты, другой - за способность давать информацию, третий - за своё местоположение, а четвертый и вовсе предпочитает оставаться инкогнито (не называет себя). </a:t>
            </a:r>
            <a:r>
              <a:rPr lang="ru-RU" sz="3200" b="1" dirty="0" smtClean="0">
                <a:solidFill>
                  <a:schemeClr val="bg1"/>
                </a:solidFill>
              </a:rPr>
              <a:t>А как зовут пятого?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385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 загадки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63688" y="4519573"/>
            <a:ext cx="56169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4400" b="1" i="1" u="sng" dirty="0" smtClean="0">
                <a:solidFill>
                  <a:schemeClr val="bg1"/>
                </a:solidFill>
              </a:rPr>
              <a:t>Мизинец</a:t>
            </a:r>
            <a:endParaRPr lang="ru-RU" sz="4400" b="1" i="1" u="sng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svoja_igra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2643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  литература 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ca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02780" y="1"/>
            <a:ext cx="2041220" cy="1500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51520" y="980728"/>
            <a:ext cx="83582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Ставшая крылатой фраза считается атрибутом этого персонажа. Но в литературном оригинале персонаж эту фразу ни разу не произносил, её придумали создатели экранизации.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Что это за персонаж и что это за фраза?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251520" y="4581128"/>
            <a:ext cx="849694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6000" b="1" i="1" dirty="0">
                <a:solidFill>
                  <a:schemeClr val="bg1"/>
                </a:solidFill>
              </a:rPr>
              <a:t> </a:t>
            </a:r>
            <a:r>
              <a:rPr lang="ru-RU" sz="3600" i="1" dirty="0" smtClean="0">
                <a:solidFill>
                  <a:schemeClr val="bg1"/>
                </a:solidFill>
              </a:rPr>
              <a:t>Шерлок Холмс: «Элементарно, Ватсон»</a:t>
            </a:r>
            <a:endParaRPr lang="ru-RU" sz="6000" b="1" i="1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svoja_igra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20567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этимология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1052736"/>
            <a:ext cx="84296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chemeClr val="bg1"/>
                </a:solidFill>
              </a:rPr>
              <a:t>Докажите, что слова </a:t>
            </a:r>
            <a:endParaRPr lang="ru-RU" sz="4400" dirty="0" smtClean="0">
              <a:solidFill>
                <a:schemeClr val="bg1"/>
              </a:solidFill>
            </a:endParaRPr>
          </a:p>
          <a:p>
            <a:r>
              <a:rPr lang="ru-RU" sz="4400" i="1" dirty="0" smtClean="0">
                <a:solidFill>
                  <a:schemeClr val="bg1"/>
                </a:solidFill>
              </a:rPr>
              <a:t>ЦИРК и ЦИРКУЛЬ являются родственными по смыслу. 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letters.jpg"/>
          <p:cNvPicPr>
            <a:picLocks noChangeAspect="1"/>
          </p:cNvPicPr>
          <p:nvPr/>
        </p:nvPicPr>
        <p:blipFill>
          <a:blip r:embed="rId2" cstate="print"/>
          <a:srcRect r="5644"/>
          <a:stretch>
            <a:fillRect/>
          </a:stretch>
        </p:blipFill>
        <p:spPr>
          <a:xfrm>
            <a:off x="7358082" y="0"/>
            <a:ext cx="1357322" cy="1714488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9" name="TextBox 8"/>
          <p:cNvSpPr txBox="1"/>
          <p:nvPr/>
        </p:nvSpPr>
        <p:spPr>
          <a:xfrm>
            <a:off x="899592" y="3214686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Georgia" pitchFamily="18" charset="0"/>
              </a:rPr>
              <a:t>Значение каждого из этих слов связано с понятием круга. Они имеют общий корень, образованный от латинского «</a:t>
            </a:r>
            <a:r>
              <a:rPr lang="ru-RU" sz="3200" dirty="0" err="1" smtClean="0">
                <a:solidFill>
                  <a:schemeClr val="bg1"/>
                </a:solidFill>
                <a:latin typeface="Georgia" pitchFamily="18" charset="0"/>
              </a:rPr>
              <a:t>циркус</a:t>
            </a:r>
            <a:r>
              <a:rPr lang="ru-RU" sz="3200" dirty="0" smtClean="0">
                <a:solidFill>
                  <a:schemeClr val="bg1"/>
                </a:solidFill>
                <a:latin typeface="Georgia" pitchFamily="18" charset="0"/>
              </a:rPr>
              <a:t>», что значит «круг». Поэтому они являются родственными.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1" name="Рисунок 10" descr="svoja_igra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1472" y="785794"/>
            <a:ext cx="79296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за участие в игре</a:t>
            </a:r>
            <a:endParaRPr lang="ru-RU" sz="9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20567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этимология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letters.jpg"/>
          <p:cNvPicPr>
            <a:picLocks noChangeAspect="1"/>
          </p:cNvPicPr>
          <p:nvPr/>
        </p:nvPicPr>
        <p:blipFill>
          <a:blip r:embed="rId2" cstate="print"/>
          <a:srcRect r="5644"/>
          <a:stretch>
            <a:fillRect/>
          </a:stretch>
        </p:blipFill>
        <p:spPr>
          <a:xfrm>
            <a:off x="7358082" y="0"/>
            <a:ext cx="1357322" cy="1714488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8" name="TextBox 7"/>
          <p:cNvSpPr txBox="1"/>
          <p:nvPr/>
        </p:nvSpPr>
        <p:spPr>
          <a:xfrm>
            <a:off x="827584" y="1124744"/>
            <a:ext cx="77768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 </a:t>
            </a:r>
            <a:r>
              <a:rPr lang="ru-RU" sz="4400" dirty="0" smtClean="0">
                <a:solidFill>
                  <a:schemeClr val="bg1"/>
                </a:solidFill>
              </a:rPr>
              <a:t>Эта «буква» неофициально появилась в русском алфавите с распространением интернета и часто используется в рекламе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4005064"/>
            <a:ext cx="69127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@</a:t>
            </a:r>
            <a:r>
              <a:rPr lang="ru-RU" sz="8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</a:t>
            </a:r>
            <a:r>
              <a:rPr lang="ru-RU" sz="8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</a:t>
            </a:r>
            <a:r>
              <a:rPr lang="en-US" sz="8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@</a:t>
            </a:r>
            <a:r>
              <a:rPr lang="ru-RU" sz="8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 descr="svoja_igra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20567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этимология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letters.jpg"/>
          <p:cNvPicPr>
            <a:picLocks noChangeAspect="1"/>
          </p:cNvPicPr>
          <p:nvPr/>
        </p:nvPicPr>
        <p:blipFill>
          <a:blip r:embed="rId2" cstate="print"/>
          <a:srcRect r="5644"/>
          <a:stretch>
            <a:fillRect/>
          </a:stretch>
        </p:blipFill>
        <p:spPr>
          <a:xfrm>
            <a:off x="7358082" y="0"/>
            <a:ext cx="1357322" cy="1714488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323528" y="1124745"/>
            <a:ext cx="8820472" cy="3528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 </a:t>
            </a:r>
            <a:r>
              <a:rPr lang="ru-RU" sz="4400" dirty="0" smtClean="0">
                <a:solidFill>
                  <a:schemeClr val="bg1"/>
                </a:solidFill>
              </a:rPr>
              <a:t>Все приведённые ниже слова – устаревшие, но 4 устарели по одной причине, а одно – по другой. Какое слово? По какой причине?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 </a:t>
            </a:r>
            <a:r>
              <a:rPr lang="ru-RU" sz="4400" i="1" dirty="0" smtClean="0">
                <a:solidFill>
                  <a:schemeClr val="bg1"/>
                </a:solidFill>
              </a:rPr>
              <a:t>Боярин, вече, армяк, ямщик, чело</a:t>
            </a:r>
            <a:r>
              <a:rPr lang="ru-RU" sz="4400" dirty="0" smtClean="0">
                <a:solidFill>
                  <a:schemeClr val="bg1"/>
                </a:solidFill>
              </a:rPr>
              <a:t>.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4797152"/>
            <a:ext cx="57190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 – архаизм </a:t>
            </a:r>
            <a:endParaRPr lang="ru-RU" sz="6000" dirty="0"/>
          </a:p>
        </p:txBody>
      </p:sp>
      <p:pic>
        <p:nvPicPr>
          <p:cNvPr id="11" name="Рисунок 10" descr="svoja_igra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20567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этимология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letters.jpg"/>
          <p:cNvPicPr>
            <a:picLocks noChangeAspect="1"/>
          </p:cNvPicPr>
          <p:nvPr/>
        </p:nvPicPr>
        <p:blipFill>
          <a:blip r:embed="rId2" cstate="print"/>
          <a:srcRect r="5644"/>
          <a:stretch>
            <a:fillRect/>
          </a:stretch>
        </p:blipFill>
        <p:spPr>
          <a:xfrm>
            <a:off x="7668344" y="0"/>
            <a:ext cx="1357322" cy="1714488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179512" y="764704"/>
            <a:ext cx="821537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По мнению ученых, они есть у всех, или, по крайней мере, были раньше. Например, в Древнем Риме их было пять, а немцы, хотя и лишились значительной части, все-таки четыре из них сохранили. Также известно, что в Англии у некоторых их нет, а у некоторых — два, хотя говорят, раньше было довольно много. А вот в России их шесть, правда, сейчас они уже не совсем те, что прежде. О чем идет речь?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5661248"/>
            <a:ext cx="52149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падежах</a:t>
            </a:r>
            <a:endParaRPr lang="ru-RU" sz="6000" dirty="0"/>
          </a:p>
        </p:txBody>
      </p:sp>
      <p:pic>
        <p:nvPicPr>
          <p:cNvPr id="9" name="Рисунок 8" descr="svoja_igra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20567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этимология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letters.jpg"/>
          <p:cNvPicPr>
            <a:picLocks noChangeAspect="1"/>
          </p:cNvPicPr>
          <p:nvPr/>
        </p:nvPicPr>
        <p:blipFill>
          <a:blip r:embed="rId3" cstate="print"/>
          <a:srcRect r="5644"/>
          <a:stretch>
            <a:fillRect/>
          </a:stretch>
        </p:blipFill>
        <p:spPr>
          <a:xfrm>
            <a:off x="7358082" y="0"/>
            <a:ext cx="1357322" cy="1714488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323528" y="692696"/>
            <a:ext cx="835824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 </a:t>
            </a:r>
            <a:r>
              <a:rPr lang="ru-RU" sz="3200" b="1" dirty="0" smtClean="0">
                <a:solidFill>
                  <a:schemeClr val="bg1"/>
                </a:solidFill>
              </a:rPr>
              <a:t>На одной из стен в церкви Спаса (постройки1198 года) археологами была найдена загадочная надпись (часть фразы скрыта):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         НЕ     ПО    ВТ    СЕ   ЧЕ   ПЯ   СУ. 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Что имел в виду автор надписи? Что значит в этой фразе «НЕ»?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509120"/>
            <a:ext cx="712879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bg1"/>
                </a:solidFill>
              </a:rPr>
              <a:t>НЕделя</a:t>
            </a:r>
            <a:r>
              <a:rPr lang="ru-RU" sz="3200" b="1" dirty="0" smtClean="0">
                <a:solidFill>
                  <a:schemeClr val="bg1"/>
                </a:solidFill>
              </a:rPr>
              <a:t>, </a:t>
            </a:r>
            <a:r>
              <a:rPr lang="ru-RU" sz="3200" b="1" dirty="0" err="1" smtClean="0">
                <a:solidFill>
                  <a:schemeClr val="bg1"/>
                </a:solidFill>
              </a:rPr>
              <a:t>ПОнедельник</a:t>
            </a:r>
            <a:r>
              <a:rPr lang="ru-RU" sz="3200" b="1" dirty="0" smtClean="0">
                <a:solidFill>
                  <a:schemeClr val="bg1"/>
                </a:solidFill>
              </a:rPr>
              <a:t>, </a:t>
            </a:r>
            <a:r>
              <a:rPr lang="ru-RU" sz="3200" b="1" dirty="0" err="1" smtClean="0">
                <a:solidFill>
                  <a:schemeClr val="bg1"/>
                </a:solidFill>
              </a:rPr>
              <a:t>ВТорник</a:t>
            </a:r>
            <a:r>
              <a:rPr lang="ru-RU" sz="3200" b="1" dirty="0" smtClean="0">
                <a:solidFill>
                  <a:schemeClr val="bg1"/>
                </a:solidFill>
              </a:rPr>
              <a:t>, </a:t>
            </a:r>
            <a:r>
              <a:rPr lang="ru-RU" sz="3200" b="1" dirty="0" err="1" smtClean="0">
                <a:solidFill>
                  <a:schemeClr val="bg1"/>
                </a:solidFill>
              </a:rPr>
              <a:t>СЕреда</a:t>
            </a:r>
            <a:r>
              <a:rPr lang="ru-RU" sz="3200" b="1" dirty="0" smtClean="0">
                <a:solidFill>
                  <a:schemeClr val="bg1"/>
                </a:solidFill>
              </a:rPr>
              <a:t>, </a:t>
            </a:r>
            <a:r>
              <a:rPr lang="ru-RU" sz="3200" b="1" dirty="0" err="1" smtClean="0">
                <a:solidFill>
                  <a:schemeClr val="bg1"/>
                </a:solidFill>
              </a:rPr>
              <a:t>ЧЕтверг</a:t>
            </a:r>
            <a:r>
              <a:rPr lang="ru-RU" sz="3200" b="1" dirty="0" smtClean="0">
                <a:solidFill>
                  <a:schemeClr val="bg1"/>
                </a:solidFill>
              </a:rPr>
              <a:t>, </a:t>
            </a:r>
            <a:r>
              <a:rPr lang="ru-RU" sz="3200" b="1" dirty="0" err="1" smtClean="0">
                <a:solidFill>
                  <a:schemeClr val="bg1"/>
                </a:solidFill>
              </a:rPr>
              <a:t>ПЯтница</a:t>
            </a:r>
            <a:r>
              <a:rPr lang="ru-RU" sz="3200" b="1" dirty="0" smtClean="0">
                <a:solidFill>
                  <a:schemeClr val="bg1"/>
                </a:solidFill>
              </a:rPr>
              <a:t>, </a:t>
            </a:r>
            <a:r>
              <a:rPr lang="ru-RU" sz="3200" b="1" dirty="0" err="1" smtClean="0">
                <a:solidFill>
                  <a:schemeClr val="bg1"/>
                </a:solidFill>
              </a:rPr>
              <a:t>СУббота</a:t>
            </a:r>
            <a:r>
              <a:rPr lang="ru-RU" sz="3200" b="1" dirty="0" smtClean="0">
                <a:solidFill>
                  <a:schemeClr val="bg1"/>
                </a:solidFill>
              </a:rPr>
              <a:t>. НЕДЕЛЯ –название выходного дня, возможно, от «не </a:t>
            </a:r>
            <a:r>
              <a:rPr lang="ru-RU" sz="3200" b="1" dirty="0" err="1" smtClean="0">
                <a:solidFill>
                  <a:schemeClr val="bg1"/>
                </a:solidFill>
              </a:rPr>
              <a:t>делати</a:t>
            </a:r>
            <a:r>
              <a:rPr lang="ru-RU" sz="3200" b="1" dirty="0" smtClean="0">
                <a:solidFill>
                  <a:schemeClr val="bg1"/>
                </a:solidFill>
              </a:rPr>
              <a:t>».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svoja_igra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843808" y="2924944"/>
            <a:ext cx="21602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8832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метафора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196752"/>
            <a:ext cx="842493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М.Волошин писал: </a:t>
            </a:r>
          </a:p>
          <a:p>
            <a:r>
              <a:rPr lang="ru-RU" sz="4000" i="1" dirty="0" smtClean="0">
                <a:solidFill>
                  <a:schemeClr val="bg1"/>
                </a:solidFill>
              </a:rPr>
              <a:t>И меркнет (……..) алмазный трепет </a:t>
            </a:r>
          </a:p>
          <a:p>
            <a:r>
              <a:rPr lang="ru-RU" sz="4000" i="1" dirty="0" smtClean="0">
                <a:solidFill>
                  <a:schemeClr val="bg1"/>
                </a:solidFill>
              </a:rPr>
              <a:t>В безбольном холоде зари.</a:t>
            </a:r>
          </a:p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чём идёт речь?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4293096"/>
            <a:ext cx="51435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Звёзды</a:t>
            </a:r>
            <a:endParaRPr lang="ru-RU" sz="6000" u="sng" dirty="0"/>
          </a:p>
        </p:txBody>
      </p:sp>
      <p:pic>
        <p:nvPicPr>
          <p:cNvPr id="8" name="Рисунок 7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8832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метафора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764704"/>
            <a:ext cx="83582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Текут две реки друг</a:t>
            </a:r>
            <a:r>
              <a:rPr 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навстречу другу: одна красная, другая белая. Что это?</a:t>
            </a:r>
            <a:endParaRPr lang="ru-RU" sz="44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svoja_igra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8363" y="5757867"/>
            <a:ext cx="1875637" cy="1100133"/>
          </a:xfrm>
          <a:prstGeom prst="rect">
            <a:avLst/>
          </a:prstGeom>
        </p:spPr>
      </p:pic>
      <p:pic>
        <p:nvPicPr>
          <p:cNvPr id="39938" name="Picture 2" descr="https://eruditov.net/_pu/1/65256908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212976"/>
            <a:ext cx="4571476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</TotalTime>
  <Words>804</Words>
  <Application>Microsoft Office PowerPoint</Application>
  <PresentationFormat>Экран (4:3)</PresentationFormat>
  <Paragraphs>138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81</cp:revision>
  <dcterms:modified xsi:type="dcterms:W3CDTF">2017-06-28T08:01:51Z</dcterms:modified>
</cp:coreProperties>
</file>