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65" r:id="rId4"/>
    <p:sldId id="261" r:id="rId5"/>
    <p:sldId id="262" r:id="rId6"/>
    <p:sldId id="264" r:id="rId7"/>
    <p:sldId id="266" r:id="rId8"/>
    <p:sldId id="267" r:id="rId9"/>
    <p:sldId id="268" r:id="rId10"/>
    <p:sldId id="269" r:id="rId11"/>
    <p:sldId id="270" r:id="rId12"/>
    <p:sldId id="274" r:id="rId13"/>
    <p:sldId id="271" r:id="rId14"/>
    <p:sldId id="275" r:id="rId15"/>
    <p:sldId id="273" r:id="rId16"/>
    <p:sldId id="276" r:id="rId17"/>
    <p:sldId id="279" r:id="rId18"/>
    <p:sldId id="272" r:id="rId19"/>
    <p:sldId id="277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4A4A"/>
    <a:srgbClr val="E226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6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875F9-8E82-4C58-B0F9-D86FE322910A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4E79E-86EB-4CB0-A513-9D229DC5320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Сюжетно-ролевые игры </a:t>
            </a:r>
            <a:r>
              <a:rPr lang="ru-RU" sz="1200" b="1" baseline="0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sz="12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детей раннего возраста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«Магазин». Задачи: Формировать умение детей согласовывать собственный игровой замысел с замыслами сверстников, менять роли по ходу игры. Побуждать детей более широко использовать в играх знания об окружающей жизни; развивать диалогическую речь.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«Больница». Задачи: Формировать умение детей отображать в игре знания об окружающей жизни, показать социальную значимость медицины. Воспитывать  уважение к труду медицинских работников, закреплять правила поведения в общественных местах.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Задачи: Формировать умение детей самостоятельно  распределять роли и действовать в соответствии с ролью, учить  самостоятельно, создавать  необходимую среду, закреплять  навыки доброжелательного, вежливого общения. Побуждать детей более широко использовать знания об окружающей жизни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Сюжетно-ролевые игры играют большую роль для социальной адаптации ребенка, способствуют реализации его возможностей в будущем.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Проигрывание различных ситуаций в игре помогает ребенку пойти на компромисс, избежать ошибок и конфликтных ситуаций при общении со сверстниками, подержать дружескую атмосферу в коллективе.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сюжетно-ролевой игре происходит развитие личности ребенка, его интеллекта, воли, воображения и общительности, но самое главное, эта деятельность порождает стремление к самореализации, самовыражению.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Спасибо за внимание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Игра является основным видом деятельности ребенка - дошкольника. В игре он развивается, обучается и воспитывается. В игре формируется личность маленького человека.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Наиболее весомый вклад в социализацию ребенка вносит сюжетно-ролевая игра.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Ранний возраст - это период быстрого формирования всех свойственных маленькому человеку психофизиологических процессов.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Группа раннего возраста – период расцвета сюжетно-ролевой игры. Новые, яркие, интересные впечатления могут стать основой развития игры.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Игра – основной вид деятельности детей дошкольного возраста.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Сюжетно-ролевые игры в детском саду и дома – это важное средство самовыражения для крохи, проба сил.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дает возможность ребенку попробовать себя во взрослых ролях, проявить творческий подход в нестандартных жизненных ситуациях, заставляет решать разнообразные задачи, возникающие по ходу «живого» сюжета игры.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Основной задачей педагога является формирование у детей игровых умений, способствующих становлению самостоятельной сюжетной игры.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Удовлетворить потребность детей в разнообразном общении со взрослым.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Вводить детей в предметный мир, раскрывая способы употребления предметов и их назначение.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Учить выполнять несколько действий с одним предметом и переносить знакомые действия с одного объекта на другой.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Выполнять с помощью взрослого несколько игровых действий, объединенных сюжетом.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Подводить детей к пониманию роли в игре.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Формировать начальные навыки ролевого поведения, учить связывать сюжетные действия с ролью.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Приемы работы для формирования игровой деятельности детей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1. Втягивание детей в игру - Педагог,  желая, обучить детей каким-либо способом построения игры, делает это, не в виде прямого обучения, показа, образца, а вовлекает исподволь, создавая определенную эмоциональную ситуацию.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2. Подключение - «Оживление» игры путем присоединения педагога к игре детей, не разрушая атмосферу необязательности и свободы игры.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3. Обучение взаимодействию в играх - Обучение взаимодействию в играх  предполагает организацию игры детей от простейших парных взаимодействий до взаимодействий в рамках общего сюжета.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Одна из важных задач воспитания детей – их своевременное умственное и речевое развитие. Восприятие и речь детей формируется в процессе действий с дидактическими игрушками, играми. Во время занятий и игр у ребенка вырабатываются важные качества, необходимые для успешного развития – внимание, самостоятельность, любознательность. В нашей группе дети с удовольствием играют в сюжетно-ролевые игры: Магазин; Семья; Парикмахерская; Больница; Гараж; Автобус; Строители; Повар.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«Семья». Задачи: Формировать умение детей  творчески  воспроизводить  в игре быт семьи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«Автобус». Задачи: Создать условия для  закрепления знаний  детей о профессии шофера. Формировать умение детей устанавливать взаимоотношения в  игре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Сюжетно-ролевая игра «Парикмахерская». Задачи: Развивать интерес и уважение к  профессии парикмахера; Знакомить с правилами поведения в парикмахерской. Формировать умение самостоятельно развивать сюжет игры, согласовывать тему, распределять роли. Способствовать установлению в игре ролевого взаимодействия и усвоению ролевых взаимоотношений. Формировать правильные  взаимоотношения детей в коллективе.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4E79E-86EB-4CB0-A513-9D229DC53209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90000">
              <a:srgbClr val="E8B04A"/>
            </a:gs>
            <a:gs pos="100000">
              <a:srgbClr val="FF66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E7072-D60D-44F8-ABC8-A46BDF533FF6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8E1D8-E06F-4A09-BF7A-8807114969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488832" cy="792087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МБДОУ №8 «Белочка»</a:t>
            </a:r>
            <a:endParaRPr lang="ru-RU" sz="2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259632" y="1556792"/>
            <a:ext cx="7128792" cy="2736304"/>
          </a:xfrm>
        </p:spPr>
        <p:txBody>
          <a:bodyPr>
            <a:normAutofit fontScale="47500" lnSpcReduction="20000"/>
          </a:bodyPr>
          <a:lstStyle/>
          <a:p>
            <a:endParaRPr lang="ru-RU" sz="7000" b="1" dirty="0" smtClean="0">
              <a:solidFill>
                <a:srgbClr val="27A536"/>
              </a:solidFill>
              <a:latin typeface="Bookman Old Style" panose="02050604050505020204" pitchFamily="18" charset="0"/>
            </a:endParaRPr>
          </a:p>
          <a:p>
            <a:r>
              <a:rPr lang="ru-RU" sz="8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«Сюжетно-ролевые </a:t>
            </a:r>
          </a:p>
          <a:p>
            <a:r>
              <a:rPr lang="ru-RU" sz="8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игры </a:t>
            </a:r>
          </a:p>
          <a:p>
            <a:r>
              <a:rPr lang="ru-RU" sz="84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детей раннего возраста»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4581128"/>
            <a:ext cx="62646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 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Воспитатель: </a:t>
            </a: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Титова Алёна </a:t>
            </a:r>
            <a:r>
              <a:rPr lang="ru-RU" sz="16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Валериевна</a:t>
            </a:r>
            <a:endParaRPr lang="ru-RU" sz="1600" b="1" dirty="0" smtClean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2" descr="C:\Новая папка (60)\help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1343" y="4458162"/>
            <a:ext cx="230425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ownloads\children-playing-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414" y="4509120"/>
            <a:ext cx="2153576" cy="205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135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878" y="116632"/>
            <a:ext cx="8969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Автобус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Что за чудо –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Длинный дом!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Пассажиров много в нём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Дом по улице идёт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На работу всех везёт!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20221212_081346.jpg"/>
          <p:cNvPicPr>
            <a:picLocks noChangeAspect="1"/>
          </p:cNvPicPr>
          <p:nvPr/>
        </p:nvPicPr>
        <p:blipFill>
          <a:blip r:embed="rId2" cstate="print"/>
          <a:srcRect l="11413" t="-399" r="9051"/>
          <a:stretch>
            <a:fillRect/>
          </a:stretch>
        </p:blipFill>
        <p:spPr>
          <a:xfrm rot="10800000">
            <a:off x="2267744" y="3356992"/>
            <a:ext cx="4331833" cy="30758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 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“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Парикмахерская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40768"/>
            <a:ext cx="864096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Задачи: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429895" marR="74930" indent="-342900">
              <a:lnSpc>
                <a:spcPct val="100000"/>
              </a:lnSpc>
              <a:spcBef>
                <a:spcPts val="575"/>
              </a:spcBef>
              <a:buFont typeface="Arial" panose="020B0604020202020204" pitchFamily="34" charset="0"/>
              <a:buChar char="•"/>
              <a:tabLst>
                <a:tab pos="3869690" algn="l"/>
                <a:tab pos="5501640" algn="l"/>
              </a:tabLst>
            </a:pP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Развивать интерес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уважение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 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ро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ф</a:t>
            </a:r>
            <a:r>
              <a:rPr lang="ru-RU" b="1" i="1" spc="-3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е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сс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махера;	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зна</a:t>
            </a:r>
            <a:r>
              <a:rPr lang="ru-RU" b="1" i="1" spc="-10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</a:t>
            </a:r>
            <a:r>
              <a:rPr lang="ru-RU" b="1" i="1" spc="-1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м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ь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 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правилами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поведения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 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парикмахерской.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355600" marR="17780" indent="-342900">
              <a:lnSpc>
                <a:spcPct val="100000"/>
              </a:lnSpc>
              <a:spcBef>
                <a:spcPts val="575"/>
              </a:spcBef>
              <a:buFont typeface="Arial" panose="020B0604020202020204" pitchFamily="34" charset="0"/>
              <a:buChar char="•"/>
              <a:tabLst>
                <a:tab pos="2059305" algn="l"/>
              </a:tabLst>
            </a:pP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	умение</a:t>
            </a:r>
            <a:r>
              <a:rPr lang="ru-RU" b="1" i="1" spc="-3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2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самостоятельно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развивать </a:t>
            </a:r>
            <a:r>
              <a:rPr lang="ru-RU" b="1" i="1" spc="-2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сюжет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игры,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согласовывать  </a:t>
            </a:r>
            <a:r>
              <a:rPr lang="ru-RU" b="1" i="1" spc="-4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тему,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распределять</a:t>
            </a:r>
            <a:r>
              <a:rPr lang="ru-RU" b="1" i="1" spc="-3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роли.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355600" marR="347980" indent="-342900">
              <a:lnSpc>
                <a:spcPct val="100000"/>
              </a:lnSpc>
              <a:spcBef>
                <a:spcPts val="575"/>
              </a:spcBef>
              <a:buFont typeface="Arial" panose="020B0604020202020204" pitchFamily="34" charset="0"/>
              <a:buChar char="•"/>
            </a:pP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Способствовать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установлению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игре 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ролевого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взаимодействия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 </a:t>
            </a:r>
            <a:r>
              <a:rPr lang="ru-RU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усвоению  ролевых</a:t>
            </a:r>
            <a:r>
              <a:rPr lang="ru-RU" b="1" i="1" spc="-95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взаимоотношений.</a:t>
            </a:r>
          </a:p>
          <a:p>
            <a:pPr marL="355600" marR="5080">
              <a:lnSpc>
                <a:spcPct val="100000"/>
              </a:lnSpc>
            </a:pP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 </a:t>
            </a:r>
            <a:r>
              <a:rPr lang="ru-RU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правильные  взаимоотношения </a:t>
            </a:r>
            <a:r>
              <a:rPr lang="ru-RU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детей </a:t>
            </a:r>
            <a:r>
              <a:rPr lang="ru-RU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</a:t>
            </a:r>
            <a:r>
              <a:rPr lang="ru-RU" b="1" i="1" spc="-3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b="1" i="1" spc="-2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коллективе.</a:t>
            </a:r>
            <a:endParaRPr lang="ru-RU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913875"/>
            <a:ext cx="8369252" cy="29441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 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“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Парикмахерская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412776"/>
            <a:ext cx="52920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Парикмахер, взяв расчёску,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Ловко делает причёску.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Быстро ножницы стригут,</a:t>
            </a:r>
            <a:br>
              <a:rPr lang="ru-RU" sz="2800" b="1" i="1" dirty="0" smtClean="0">
                <a:solidFill>
                  <a:srgbClr val="7030A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Облик новый создают.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20221212_104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885617" y="2333888"/>
            <a:ext cx="4869160" cy="27389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7504" y="0"/>
            <a:ext cx="9036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«Магазин»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836713"/>
            <a:ext cx="8856984" cy="2736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5080" indent="-342900">
              <a:lnSpc>
                <a:spcPct val="100000"/>
              </a:lnSpc>
              <a:tabLst>
                <a:tab pos="6287770" algn="l"/>
              </a:tabLst>
            </a:pPr>
            <a:r>
              <a:rPr lang="ru-RU" sz="28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     </a:t>
            </a:r>
            <a:r>
              <a:rPr lang="ru-RU" sz="24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Задачи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: </a:t>
            </a:r>
          </a:p>
          <a:p>
            <a:pPr marL="584200" marR="5080" indent="-5715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6287770" algn="l"/>
              </a:tabLst>
            </a:pP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</a:t>
            </a:r>
            <a:r>
              <a:rPr lang="ru-RU" sz="2400" b="1" i="1" spc="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умение </a:t>
            </a:r>
            <a:r>
              <a:rPr lang="ru-RU" sz="2400" b="1" i="1" spc="-25" dirty="0">
                <a:solidFill>
                  <a:srgbClr val="7030A0"/>
                </a:solidFill>
                <a:latin typeface="Times New Roman"/>
                <a:cs typeface="Times New Roman"/>
              </a:rPr>
              <a:t>детей  согласовывать </a:t>
            </a: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собственный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игровой  </a:t>
            </a:r>
            <a:r>
              <a:rPr lang="ru-RU" sz="2400" b="1" i="1" spc="-25" dirty="0">
                <a:solidFill>
                  <a:srgbClr val="7030A0"/>
                </a:solidFill>
                <a:latin typeface="Times New Roman"/>
                <a:cs typeface="Times New Roman"/>
              </a:rPr>
              <a:t>замысел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с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замыслами </a:t>
            </a: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сверстников, 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менять </a:t>
            </a:r>
            <a:r>
              <a:rPr lang="ru-RU" sz="2400" b="1" i="1" spc="-25" dirty="0">
                <a:solidFill>
                  <a:srgbClr val="7030A0"/>
                </a:solidFill>
                <a:latin typeface="Times New Roman"/>
                <a:cs typeface="Times New Roman"/>
              </a:rPr>
              <a:t>роли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по </a:t>
            </a:r>
            <a:r>
              <a:rPr lang="ru-RU" sz="2400" b="1" i="1" spc="-50" dirty="0">
                <a:solidFill>
                  <a:srgbClr val="7030A0"/>
                </a:solidFill>
                <a:latin typeface="Times New Roman"/>
                <a:cs typeface="Times New Roman"/>
              </a:rPr>
              <a:t>ходу</a:t>
            </a:r>
            <a:r>
              <a:rPr lang="ru-RU" sz="2400" b="1" i="1" spc="-6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игры.</a:t>
            </a:r>
            <a:endParaRPr lang="ru-RU" sz="2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584200" marR="5080" indent="-5715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6287770" algn="l"/>
              </a:tabLst>
            </a:pP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Побуждать </a:t>
            </a:r>
            <a:r>
              <a:rPr lang="ru-RU" sz="2400" b="1" i="1" spc="-25" dirty="0">
                <a:solidFill>
                  <a:srgbClr val="7030A0"/>
                </a:solidFill>
                <a:latin typeface="Times New Roman"/>
                <a:cs typeface="Times New Roman"/>
              </a:rPr>
              <a:t>детей </a:t>
            </a:r>
            <a:r>
              <a:rPr lang="ru-RU" sz="2400" b="1" i="1" spc="-30" dirty="0">
                <a:solidFill>
                  <a:srgbClr val="7030A0"/>
                </a:solidFill>
                <a:latin typeface="Times New Roman"/>
                <a:cs typeface="Times New Roman"/>
              </a:rPr>
              <a:t>более </a:t>
            </a:r>
            <a:r>
              <a:rPr lang="ru-RU" sz="2400" b="1" i="1" spc="-25" dirty="0">
                <a:solidFill>
                  <a:srgbClr val="7030A0"/>
                </a:solidFill>
                <a:latin typeface="Times New Roman"/>
                <a:cs typeface="Times New Roman"/>
              </a:rPr>
              <a:t>широко 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использовать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в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играх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знания об  </a:t>
            </a: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окружающей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жизни;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развивать 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диалогическую</a:t>
            </a:r>
            <a:r>
              <a:rPr lang="ru-RU" sz="2400" b="1" i="1" spc="-5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речь.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3164385"/>
            <a:ext cx="6546965" cy="36840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7504" y="0"/>
            <a:ext cx="9036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«Магазин»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908720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А сейчас мы в магазине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Все продукты на витрине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Чай, конфеты, колбаса – 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Разбегаются глаза.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Приходите, покупайте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Деньги в кассу отдавайте.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20221212_105956.jpg"/>
          <p:cNvPicPr>
            <a:picLocks noChangeAspect="1"/>
          </p:cNvPicPr>
          <p:nvPr/>
        </p:nvPicPr>
        <p:blipFill>
          <a:blip r:embed="rId2" cstate="print"/>
          <a:srcRect l="15493" t="-157" r="11268"/>
          <a:stretch>
            <a:fillRect/>
          </a:stretch>
        </p:blipFill>
        <p:spPr>
          <a:xfrm rot="5400000">
            <a:off x="5920809" y="3634810"/>
            <a:ext cx="3643606" cy="2802775"/>
          </a:xfrm>
          <a:prstGeom prst="rect">
            <a:avLst/>
          </a:prstGeom>
        </p:spPr>
      </p:pic>
      <p:pic>
        <p:nvPicPr>
          <p:cNvPr id="6" name="Рисунок 5" descr="20221212_110246.jpg"/>
          <p:cNvPicPr>
            <a:picLocks noChangeAspect="1"/>
          </p:cNvPicPr>
          <p:nvPr/>
        </p:nvPicPr>
        <p:blipFill>
          <a:blip r:embed="rId3" cstate="print"/>
          <a:srcRect l="25610" t="-798" r="8537"/>
          <a:stretch>
            <a:fillRect/>
          </a:stretch>
        </p:blipFill>
        <p:spPr>
          <a:xfrm rot="5400000">
            <a:off x="-167787" y="1472042"/>
            <a:ext cx="3960442" cy="3409861"/>
          </a:xfrm>
          <a:prstGeom prst="rect">
            <a:avLst/>
          </a:prstGeom>
        </p:spPr>
      </p:pic>
      <p:pic>
        <p:nvPicPr>
          <p:cNvPr id="7" name="Рисунок 6" descr="20221212_110355.jpg"/>
          <p:cNvPicPr>
            <a:picLocks noChangeAspect="1"/>
          </p:cNvPicPr>
          <p:nvPr/>
        </p:nvPicPr>
        <p:blipFill>
          <a:blip r:embed="rId4" cstate="print"/>
          <a:srcRect l="25688" t="601" r="1863"/>
          <a:stretch>
            <a:fillRect/>
          </a:stretch>
        </p:blipFill>
        <p:spPr>
          <a:xfrm rot="5400000">
            <a:off x="3075872" y="3628984"/>
            <a:ext cx="3645024" cy="28130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340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«Больница»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124744"/>
            <a:ext cx="4392488" cy="472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          Задачи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:</a:t>
            </a:r>
            <a:endParaRPr lang="ru-RU" sz="2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570230" marR="5080" indent="-457200">
              <a:lnSpc>
                <a:spcPct val="100000"/>
              </a:lnSpc>
              <a:spcBef>
                <a:spcPts val="765"/>
              </a:spcBef>
              <a:buFont typeface="Arial" panose="020B0604020202020204" pitchFamily="34" charset="0"/>
              <a:buChar char="•"/>
            </a:pP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умение детей 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отображать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в игре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знания </a:t>
            </a:r>
            <a:r>
              <a:rPr lang="ru-RU" sz="2400" b="1" i="1" spc="5" dirty="0">
                <a:solidFill>
                  <a:srgbClr val="7030A0"/>
                </a:solidFill>
                <a:latin typeface="Times New Roman"/>
                <a:cs typeface="Times New Roman"/>
              </a:rPr>
              <a:t>об 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окружающей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жизни,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показать  социальную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значимость 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медицины.</a:t>
            </a:r>
          </a:p>
          <a:p>
            <a:pPr marL="570230" marR="5080" indent="-457200">
              <a:lnSpc>
                <a:spcPct val="100000"/>
              </a:lnSpc>
              <a:spcBef>
                <a:spcPts val="765"/>
              </a:spcBef>
              <a:buFont typeface="Arial" panose="020B0604020202020204" pitchFamily="34" charset="0"/>
              <a:buChar char="•"/>
            </a:pP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Воспитывать 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уважение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к </a:t>
            </a:r>
            <a:r>
              <a:rPr lang="ru-RU" sz="2400" b="1" i="1" spc="-15" dirty="0">
                <a:solidFill>
                  <a:srgbClr val="7030A0"/>
                </a:solidFill>
                <a:latin typeface="Times New Roman"/>
                <a:cs typeface="Times New Roman"/>
              </a:rPr>
              <a:t>труду медицинских  работников,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закреплять  </a:t>
            </a:r>
            <a:r>
              <a:rPr lang="ru-RU" sz="2400" b="1" i="1" spc="-5" dirty="0">
                <a:solidFill>
                  <a:srgbClr val="7030A0"/>
                </a:solidFill>
                <a:latin typeface="Times New Roman"/>
                <a:cs typeface="Times New Roman"/>
              </a:rPr>
              <a:t>правила </a:t>
            </a:r>
            <a:r>
              <a:rPr lang="ru-RU" sz="2400" b="1" i="1" spc="-20" dirty="0">
                <a:solidFill>
                  <a:srgbClr val="7030A0"/>
                </a:solidFill>
                <a:latin typeface="Times New Roman"/>
                <a:cs typeface="Times New Roman"/>
              </a:rPr>
              <a:t>поведения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в  </a:t>
            </a:r>
            <a:r>
              <a:rPr lang="ru-RU" sz="2400" b="1" i="1" spc="-10" dirty="0">
                <a:solidFill>
                  <a:srgbClr val="7030A0"/>
                </a:solidFill>
                <a:latin typeface="Times New Roman"/>
                <a:cs typeface="Times New Roman"/>
              </a:rPr>
              <a:t>общественных</a:t>
            </a:r>
            <a:r>
              <a:rPr lang="ru-RU" sz="2400" b="1" i="1" spc="-10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cs typeface="Times New Roman"/>
              </a:rPr>
              <a:t>местах.</a:t>
            </a:r>
            <a:endParaRPr lang="ru-RU" sz="24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12776"/>
            <a:ext cx="3456384" cy="43403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340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«Больница»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836712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Всегда внимательно, с любовью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Наш доктор лечит вас, ребят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Когда поправит вам здоровье – 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Он больше всех бывает рад.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20221209_162046.jpg"/>
          <p:cNvPicPr>
            <a:picLocks noChangeAspect="1"/>
          </p:cNvPicPr>
          <p:nvPr/>
        </p:nvPicPr>
        <p:blipFill>
          <a:blip r:embed="rId2" cstate="print"/>
          <a:srcRect l="8579" t="5946" r="11347" b="5084"/>
          <a:stretch>
            <a:fillRect/>
          </a:stretch>
        </p:blipFill>
        <p:spPr>
          <a:xfrm rot="5400000">
            <a:off x="-576572" y="2168860"/>
            <a:ext cx="4032448" cy="2520280"/>
          </a:xfrm>
          <a:prstGeom prst="rect">
            <a:avLst/>
          </a:prstGeom>
        </p:spPr>
      </p:pic>
      <p:pic>
        <p:nvPicPr>
          <p:cNvPr id="9" name="Рисунок 8" descr="20221212_104908.jpg"/>
          <p:cNvPicPr>
            <a:picLocks noChangeAspect="1"/>
          </p:cNvPicPr>
          <p:nvPr/>
        </p:nvPicPr>
        <p:blipFill>
          <a:blip r:embed="rId3" cstate="print"/>
          <a:srcRect l="31429" r="10000" b="2540"/>
          <a:stretch>
            <a:fillRect/>
          </a:stretch>
        </p:blipFill>
        <p:spPr>
          <a:xfrm rot="5400000">
            <a:off x="5687794" y="3393326"/>
            <a:ext cx="3384377" cy="3167693"/>
          </a:xfrm>
          <a:prstGeom prst="rect">
            <a:avLst/>
          </a:prstGeom>
        </p:spPr>
      </p:pic>
      <p:pic>
        <p:nvPicPr>
          <p:cNvPr id="10" name="Рисунок 9" descr="20221212_105057.jpg"/>
          <p:cNvPicPr>
            <a:picLocks noChangeAspect="1"/>
          </p:cNvPicPr>
          <p:nvPr/>
        </p:nvPicPr>
        <p:blipFill>
          <a:blip r:embed="rId4" cstate="print"/>
          <a:srcRect l="26786" r="5357"/>
          <a:stretch>
            <a:fillRect/>
          </a:stretch>
        </p:blipFill>
        <p:spPr>
          <a:xfrm rot="5400000">
            <a:off x="2626363" y="3574437"/>
            <a:ext cx="3384376" cy="28054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0" y="-15124"/>
            <a:ext cx="9036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</a:t>
            </a:r>
            <a:r>
              <a:rPr kumimoji="0" 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“</a:t>
            </a: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Повар</a:t>
            </a:r>
            <a:r>
              <a:rPr kumimoji="0" 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”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196752"/>
            <a:ext cx="4139952" cy="5129075"/>
          </a:xfrm>
          <a:prstGeom prst="rect">
            <a:avLst/>
          </a:prstGeom>
        </p:spPr>
      </p:pic>
      <p:sp>
        <p:nvSpPr>
          <p:cNvPr id="4" name="Объект 1"/>
          <p:cNvSpPr txBox="1">
            <a:spLocks/>
          </p:cNvSpPr>
          <p:nvPr/>
        </p:nvSpPr>
        <p:spPr>
          <a:xfrm>
            <a:off x="0" y="980728"/>
            <a:ext cx="51229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508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55600" algn="l"/>
                <a:tab pos="356235" algn="l"/>
                <a:tab pos="1487805" algn="l"/>
              </a:tabLst>
              <a:defRPr/>
            </a:pPr>
            <a:r>
              <a:rPr kumimoji="0" lang="ru-RU" sz="32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1F4D21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    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Задачи: </a:t>
            </a:r>
          </a:p>
          <a:p>
            <a:pPr marL="469900" marR="508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55600" algn="l"/>
                <a:tab pos="356235" algn="l"/>
                <a:tab pos="1487805" algn="l"/>
              </a:tabLst>
              <a:defRPr/>
            </a:pP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Формировать умение  детей </a:t>
            </a:r>
            <a:r>
              <a:rPr kumimoji="0" lang="ru-RU" sz="2600" b="1" i="1" u="none" strike="noStrike" kern="1200" cap="none" spc="-2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самостоятельно  </a:t>
            </a:r>
            <a:r>
              <a:rPr kumimoji="0" lang="ru-RU" sz="2600" b="1" i="1" u="none" strike="noStrike" kern="1200" cap="none" spc="-1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распределять </a:t>
            </a: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роли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и</a:t>
            </a:r>
            <a:r>
              <a:rPr kumimoji="0" lang="ru-RU" sz="2600" b="1" i="1" u="none" strike="noStrike" kern="1200" cap="none" spc="-6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600" b="1" i="1" u="none" strike="noStrike" kern="1200" cap="none" spc="-1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действовать 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в </a:t>
            </a: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соответствии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с </a:t>
            </a:r>
            <a:r>
              <a:rPr kumimoji="0" lang="ru-RU" sz="2600" b="1" i="1" u="none" strike="noStrike" kern="1200" cap="none" spc="-1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ролью,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учить  </a:t>
            </a:r>
            <a:r>
              <a:rPr kumimoji="0" lang="ru-RU" sz="2600" b="1" i="1" u="none" strike="noStrike" kern="1200" cap="none" spc="-2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самостоятельно создавать  необходимую </a:t>
            </a:r>
            <a:r>
              <a:rPr kumimoji="0" lang="ru-RU" sz="2600" b="1" i="1" u="none" strike="noStrike" kern="1200" cap="none" spc="-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среду,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закреплять  навыки </a:t>
            </a: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доброжелательного,  вежливого</a:t>
            </a:r>
            <a:r>
              <a:rPr kumimoji="0" lang="ru-RU" sz="2600" b="1" i="1" u="none" strike="noStrike" kern="1200" cap="none" spc="-7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общения.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469900" marR="508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55600" algn="l"/>
                <a:tab pos="356235" algn="l"/>
                <a:tab pos="1487805" algn="l"/>
              </a:tabLst>
              <a:defRPr/>
            </a:pP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Побуждать детей </a:t>
            </a:r>
            <a:r>
              <a:rPr kumimoji="0" lang="ru-RU" sz="2600" b="1" i="1" u="none" strike="noStrike" kern="1200" cap="none" spc="-2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более</a:t>
            </a:r>
            <a:r>
              <a:rPr kumimoji="0" lang="ru-RU" sz="2600" b="1" i="1" u="none" strike="noStrike" kern="1200" cap="none" spc="-9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широко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600" b="1" i="1" u="none" strike="noStrike" kern="1200" cap="none" spc="-1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использовать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знания </a:t>
            </a: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об </a:t>
            </a:r>
            <a:r>
              <a:rPr kumimoji="0" lang="ru-RU" sz="2600" b="1" i="1" u="none" strike="noStrike" kern="1200" cap="none" spc="-2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окружающей</a:t>
            </a:r>
            <a:r>
              <a:rPr kumimoji="0" lang="ru-RU" sz="2600" b="1" i="1" u="none" strike="noStrike" kern="1200" cap="none" spc="-6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600" b="1" i="1" u="none" strike="noStrike" kern="1200" cap="none" spc="-5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жизни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0" y="-15124"/>
            <a:ext cx="90364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Сюжетно-ролевая игра </a:t>
            </a:r>
            <a:r>
              <a:rPr kumimoji="0" 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“</a:t>
            </a: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Повар</a:t>
            </a:r>
            <a:r>
              <a:rPr kumimoji="0" 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”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9087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Повар, повар, кулинар,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У тебя чудесный дар!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В ярко-белом колпаке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Ты мешаешь в котелке.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Всех ты можешь накормить,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Вкусным блюдом удивить,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Так, что пальчики оближешь!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Лучше повара не сыщешь!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20221024_091020.jpg"/>
          <p:cNvPicPr>
            <a:picLocks noChangeAspect="1"/>
          </p:cNvPicPr>
          <p:nvPr/>
        </p:nvPicPr>
        <p:blipFill>
          <a:blip r:embed="rId2" cstate="print"/>
          <a:srcRect l="19470" t="1235" r="18519" b="15363"/>
          <a:stretch>
            <a:fillRect/>
          </a:stretch>
        </p:blipFill>
        <p:spPr>
          <a:xfrm rot="5400000">
            <a:off x="4981736" y="3667336"/>
            <a:ext cx="3140968" cy="2376265"/>
          </a:xfrm>
          <a:prstGeom prst="rect">
            <a:avLst/>
          </a:prstGeom>
        </p:spPr>
      </p:pic>
      <p:pic>
        <p:nvPicPr>
          <p:cNvPr id="5" name="Рисунок 4" descr="20221212_110556.jpg"/>
          <p:cNvPicPr>
            <a:picLocks noChangeAspect="1"/>
          </p:cNvPicPr>
          <p:nvPr/>
        </p:nvPicPr>
        <p:blipFill>
          <a:blip r:embed="rId3" cstate="print"/>
          <a:srcRect l="24391" t="11111"/>
          <a:stretch>
            <a:fillRect/>
          </a:stretch>
        </p:blipFill>
        <p:spPr>
          <a:xfrm rot="5400000">
            <a:off x="-434313" y="1882584"/>
            <a:ext cx="4900058" cy="324036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9036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Сюжетно-ролевые игры играют большую роль для социальной адаптации ребенка, способствуют реализации его возможностей в будущем.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 Проигрывание различных ситуаций в игре помогает ребенку пойти на компромисс, избежать ошибок и конфликтных ситуаций при общении со сверстниками, подержать дружескую атмосферу в коллективе. </a:t>
            </a:r>
          </a:p>
        </p:txBody>
      </p:sp>
      <p:pic>
        <p:nvPicPr>
          <p:cNvPr id="3" name="Picture 5" descr="C:\Новая папка (60)\hello_html_m40c715f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344507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User\Downloads\children-playing-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869160"/>
            <a:ext cx="2736304" cy="185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Новая папка (60)\563493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284984"/>
            <a:ext cx="3560440" cy="290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067944" y="188640"/>
            <a:ext cx="4608512" cy="1512167"/>
          </a:xfrm>
        </p:spPr>
        <p:txBody>
          <a:bodyPr>
            <a:normAutofit fontScale="32500" lnSpcReduction="20000"/>
          </a:bodyPr>
          <a:lstStyle/>
          <a:p>
            <a:endParaRPr lang="ru-RU" sz="1800" b="1" dirty="0" smtClean="0">
              <a:solidFill>
                <a:srgbClr val="6600FF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sz="4900" b="1" dirty="0" smtClean="0">
                <a:solidFill>
                  <a:schemeClr val="accent1">
                    <a:lumMod val="75000"/>
                  </a:schemeClr>
                </a:solidFill>
              </a:rPr>
              <a:t>«Игра - это творческая переработка пережитых впечатлений, комбинирование их и построение из них новой действительности, отвечающей запросам и влечениям самого ребенка»</a:t>
            </a:r>
          </a:p>
          <a:p>
            <a:pPr algn="just"/>
            <a:r>
              <a:rPr lang="ru-RU" sz="49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Л. С. </a:t>
            </a:r>
            <a:r>
              <a:rPr lang="ru-RU" sz="4900" b="1" dirty="0" err="1" smtClean="0">
                <a:solidFill>
                  <a:schemeClr val="accent1">
                    <a:lumMod val="75000"/>
                  </a:schemeClr>
                </a:solidFill>
              </a:rPr>
              <a:t>Выготский</a:t>
            </a:r>
            <a:endParaRPr lang="ru-RU" sz="49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endParaRPr lang="ru-RU" sz="2900" b="1" dirty="0">
              <a:solidFill>
                <a:srgbClr val="6600FF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Picture 2" descr="C:\Новая папка (60)\f67ef3d287aa8549a7f12c58fd5b85c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106" y="116632"/>
            <a:ext cx="1728192" cy="158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1705861"/>
            <a:ext cx="7560839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Игра является основным видом деятельности ребенка- дошкольника. В игре он развивается, обучается и воспитывается В игре формируется личность маленького человека.</a:t>
            </a:r>
          </a:p>
          <a:p>
            <a:pPr lvl="0">
              <a:spcBef>
                <a:spcPct val="20000"/>
              </a:spcBef>
            </a:pP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Наиболее весомый вклад в социализацию ребенка вносит сюжетно-ролевая игра.</a:t>
            </a:r>
          </a:p>
          <a:p>
            <a:pPr lvl="0">
              <a:spcBef>
                <a:spcPct val="20000"/>
              </a:spcBef>
            </a:pPr>
            <a:r>
              <a:rPr lang="ru-RU" b="1" dirty="0">
                <a:solidFill>
                  <a:srgbClr val="27A536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Ранний возраст-это период быстрого формирования всех свойственных маленькому человеку психофизиологических процессов.</a:t>
            </a:r>
          </a:p>
          <a:p>
            <a:pPr lvl="0">
              <a:spcBef>
                <a:spcPct val="20000"/>
              </a:spcBef>
            </a:pPr>
            <a:endParaRPr lang="ru-RU" sz="2000" b="1" dirty="0" smtClean="0">
              <a:solidFill>
                <a:srgbClr val="002060"/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3597721"/>
            <a:ext cx="4378326" cy="3260279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206797"/>
            <a:ext cx="3240360" cy="265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894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14401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perspective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492896"/>
            <a:ext cx="3528392" cy="363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02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b="1" dirty="0" smtClean="0">
              <a:solidFill>
                <a:srgbClr val="7030A0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</a:rPr>
              <a:t>Игра – основной вид деятельности детей дошкольного возраста. </a:t>
            </a:r>
          </a:p>
          <a:p>
            <a:pPr algn="just"/>
            <a:endParaRPr lang="ru-RU" sz="2800" b="1" dirty="0" smtClean="0">
              <a:solidFill>
                <a:srgbClr val="7030A0"/>
              </a:solidFill>
            </a:endParaRP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</a:rPr>
              <a:t>Сюжетно-ролевые игры в детском саду и дома – это важное средство самовыражения для крохи, проба сил. </a:t>
            </a:r>
          </a:p>
          <a:p>
            <a:pPr algn="just"/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6" name="Picture 2" descr="C:\Users\User\Downloads\children-playing-10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240360" cy="280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24703986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429000"/>
            <a:ext cx="2131119" cy="3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88640"/>
            <a:ext cx="8712968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Основной задачей педагога является формирование у детей игровых </a:t>
            </a:r>
          </a:p>
          <a:p>
            <a:pPr algn="just"/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умений, способствующих становлению самостоятельной сюжетной игры. </a:t>
            </a:r>
          </a:p>
          <a:p>
            <a:pPr algn="just">
              <a:buFont typeface="Arial" pitchFamily="34" charset="0"/>
              <a:buChar char="•"/>
            </a:pPr>
            <a:endParaRPr lang="ru-RU" sz="2100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Удовлетворить потребность детей в разнообразном общении со взрослым.</a:t>
            </a:r>
          </a:p>
          <a:p>
            <a:pPr algn="just"/>
            <a:endParaRPr lang="ru-RU" sz="2100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Вводить детей в предметный мир, раскрывая способы употребления предметов и их назначение.</a:t>
            </a:r>
          </a:p>
          <a:p>
            <a:pPr algn="just">
              <a:buFont typeface="Arial" pitchFamily="34" charset="0"/>
              <a:buChar char="•"/>
            </a:pPr>
            <a:endParaRPr lang="ru-RU" sz="2100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Учить выполнять несколько действий с одним предметом и переносить знакомые действия с одного объекта на другой.</a:t>
            </a:r>
          </a:p>
          <a:p>
            <a:pPr algn="just"/>
            <a:endParaRPr lang="ru-RU" sz="2100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Выполнять с помощью взрослого несколько игровых действий, объединенных сюжетом.</a:t>
            </a:r>
          </a:p>
          <a:p>
            <a:pPr algn="just"/>
            <a:endParaRPr lang="ru-RU" sz="2100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1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Подводить детей к пониманию роли в игре. Формировать начальные навыки ролевого поведения, учить связывать сюжетные действия с ролью.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Приемы работы для формирования игровой деятельности детей:</a:t>
            </a:r>
            <a:endParaRPr lang="ru-RU" sz="2800" b="1" dirty="0" smtClean="0">
              <a:solidFill>
                <a:srgbClr val="00206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B05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Втягивание детей в игру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B05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Подключение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B05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Обучение взаимодействию в играх</a:t>
            </a:r>
            <a:endParaRPr lang="ru-RU" sz="2800" dirty="0">
              <a:solidFill>
                <a:srgbClr val="00B05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" name="Рисунок 7" descr="20221212_111123.jpg"/>
          <p:cNvPicPr>
            <a:picLocks noChangeAspect="1"/>
          </p:cNvPicPr>
          <p:nvPr/>
        </p:nvPicPr>
        <p:blipFill>
          <a:blip r:embed="rId3" cstate="print"/>
          <a:srcRect l="16219" t="-2778" r="7218"/>
          <a:stretch>
            <a:fillRect/>
          </a:stretch>
        </p:blipFill>
        <p:spPr>
          <a:xfrm rot="5400000">
            <a:off x="2915816" y="3429000"/>
            <a:ext cx="3528393" cy="2664297"/>
          </a:xfrm>
          <a:prstGeom prst="rect">
            <a:avLst/>
          </a:prstGeom>
        </p:spPr>
      </p:pic>
      <p:pic>
        <p:nvPicPr>
          <p:cNvPr id="9" name="Рисунок 8" descr="20221212_111146.jpg"/>
          <p:cNvPicPr>
            <a:picLocks noChangeAspect="1"/>
          </p:cNvPicPr>
          <p:nvPr/>
        </p:nvPicPr>
        <p:blipFill>
          <a:blip r:embed="rId4" cstate="print"/>
          <a:srcRect l="16826" r="20175" b="13066"/>
          <a:stretch>
            <a:fillRect/>
          </a:stretch>
        </p:blipFill>
        <p:spPr>
          <a:xfrm rot="5400000">
            <a:off x="5660179" y="3276925"/>
            <a:ext cx="3789040" cy="2941063"/>
          </a:xfrm>
          <a:prstGeom prst="rect">
            <a:avLst/>
          </a:prstGeom>
        </p:spPr>
      </p:pic>
      <p:pic>
        <p:nvPicPr>
          <p:cNvPr id="11" name="Рисунок 10" descr="20221212_111223.jpg"/>
          <p:cNvPicPr>
            <a:picLocks noChangeAspect="1"/>
          </p:cNvPicPr>
          <p:nvPr/>
        </p:nvPicPr>
        <p:blipFill>
          <a:blip r:embed="rId5" cstate="print"/>
          <a:srcRect l="20863" b="-399"/>
          <a:stretch>
            <a:fillRect/>
          </a:stretch>
        </p:blipFill>
        <p:spPr>
          <a:xfrm>
            <a:off x="6012160" y="548680"/>
            <a:ext cx="2998334" cy="2139701"/>
          </a:xfrm>
          <a:prstGeom prst="rect">
            <a:avLst/>
          </a:prstGeom>
        </p:spPr>
      </p:pic>
      <p:pic>
        <p:nvPicPr>
          <p:cNvPr id="12" name="Рисунок 11" descr="20221212_111253.jpg"/>
          <p:cNvPicPr>
            <a:picLocks noChangeAspect="1"/>
          </p:cNvPicPr>
          <p:nvPr/>
        </p:nvPicPr>
        <p:blipFill>
          <a:blip r:embed="rId6" cstate="print"/>
          <a:srcRect l="13776" r="20075" b="2401"/>
          <a:stretch>
            <a:fillRect/>
          </a:stretch>
        </p:blipFill>
        <p:spPr>
          <a:xfrm>
            <a:off x="323528" y="2276872"/>
            <a:ext cx="2794171" cy="2318989"/>
          </a:xfrm>
          <a:prstGeom prst="rect">
            <a:avLst/>
          </a:prstGeom>
        </p:spPr>
      </p:pic>
      <p:pic>
        <p:nvPicPr>
          <p:cNvPr id="13" name="Рисунок 12" descr="20221212_111232.jpg"/>
          <p:cNvPicPr>
            <a:picLocks noChangeAspect="1"/>
          </p:cNvPicPr>
          <p:nvPr/>
        </p:nvPicPr>
        <p:blipFill>
          <a:blip r:embed="rId7" cstate="print"/>
          <a:srcRect l="2751" b="-399"/>
          <a:stretch>
            <a:fillRect/>
          </a:stretch>
        </p:blipFill>
        <p:spPr>
          <a:xfrm>
            <a:off x="107504" y="4653136"/>
            <a:ext cx="3203848" cy="22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6064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Одна из важных задач воспитания детей – их своевременное умственное и речевое развитие. Восприятие и речь детей формируется в процессе действий с дидактическими игрушками, играми. Во время занятий и игр у ребенка вырабатываются важные качества, необходимые для успешного развития – внимание, самостоятельность, любознательность. 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20221212_105406.jpg"/>
          <p:cNvPicPr>
            <a:picLocks noChangeAspect="1"/>
          </p:cNvPicPr>
          <p:nvPr/>
        </p:nvPicPr>
        <p:blipFill>
          <a:blip r:embed="rId3" cstate="print"/>
          <a:srcRect l="19288" t="1001" r="24013"/>
          <a:stretch>
            <a:fillRect/>
          </a:stretch>
        </p:blipFill>
        <p:spPr>
          <a:xfrm rot="10800000">
            <a:off x="467544" y="2348880"/>
            <a:ext cx="3888432" cy="3819023"/>
          </a:xfrm>
          <a:prstGeom prst="rect">
            <a:avLst/>
          </a:prstGeom>
        </p:spPr>
      </p:pic>
      <p:pic>
        <p:nvPicPr>
          <p:cNvPr id="8" name="Рисунок 7" descr="20221212_104608.jpg"/>
          <p:cNvPicPr>
            <a:picLocks noChangeAspect="1"/>
          </p:cNvPicPr>
          <p:nvPr/>
        </p:nvPicPr>
        <p:blipFill>
          <a:blip r:embed="rId4" cstate="print"/>
          <a:srcRect l="16926" t="1001" r="26375"/>
          <a:stretch>
            <a:fillRect/>
          </a:stretch>
        </p:blipFill>
        <p:spPr>
          <a:xfrm rot="10800000">
            <a:off x="4860032" y="2348880"/>
            <a:ext cx="3960440" cy="388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26064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 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“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Семья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908720"/>
            <a:ext cx="5832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356235" algn="l"/>
              </a:tabLst>
            </a:pPr>
            <a:r>
              <a:rPr lang="ru-RU" sz="2800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Задачи:</a:t>
            </a:r>
          </a:p>
          <a:p>
            <a:pPr marL="584200" marR="5080" indent="-5715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6235" algn="l"/>
              </a:tabLst>
            </a:pPr>
            <a:r>
              <a:rPr lang="ru-RU" sz="2800" b="1" i="1" spc="-2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  </a:t>
            </a:r>
            <a:r>
              <a:rPr lang="ru-RU" sz="2800" b="1" i="1" spc="-2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умение </a:t>
            </a:r>
            <a:r>
              <a:rPr lang="ru-RU" sz="2800" b="1" i="1" spc="-2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детей  </a:t>
            </a:r>
            <a:r>
              <a:rPr lang="ru-RU" sz="2800" b="1" i="1" spc="-2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творчески  </a:t>
            </a:r>
            <a:r>
              <a:rPr lang="ru-RU" sz="2800" b="1" i="1" spc="-5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оспро</a:t>
            </a:r>
            <a:r>
              <a:rPr lang="ru-RU" sz="28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</a:t>
            </a:r>
            <a:r>
              <a:rPr lang="ru-RU" sz="2800" b="1" i="1" spc="-5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</a:t>
            </a:r>
            <a:r>
              <a:rPr lang="ru-RU" sz="2800" b="1" i="1" spc="-5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</a:t>
            </a:r>
            <a:r>
              <a:rPr lang="ru-RU" sz="28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ди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ть  в игре</a:t>
            </a:r>
            <a:r>
              <a:rPr lang="ru-RU" sz="2800" b="1" i="1" spc="-1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быт</a:t>
            </a:r>
            <a:r>
              <a:rPr lang="ru-RU" sz="28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 spc="-3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семьи</a:t>
            </a:r>
            <a:endParaRPr lang="ru-RU" sz="28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pic>
        <p:nvPicPr>
          <p:cNvPr id="10" name="Рисунок 9" descr="20221110_170040.jpg"/>
          <p:cNvPicPr>
            <a:picLocks noChangeAspect="1"/>
          </p:cNvPicPr>
          <p:nvPr/>
        </p:nvPicPr>
        <p:blipFill>
          <a:blip r:embed="rId3" cstate="print"/>
          <a:srcRect l="18572" b="7619"/>
          <a:stretch>
            <a:fillRect/>
          </a:stretch>
        </p:blipFill>
        <p:spPr>
          <a:xfrm rot="5400000">
            <a:off x="-395287" y="3715767"/>
            <a:ext cx="3575077" cy="2281463"/>
          </a:xfrm>
          <a:prstGeom prst="rect">
            <a:avLst/>
          </a:prstGeom>
        </p:spPr>
      </p:pic>
      <p:pic>
        <p:nvPicPr>
          <p:cNvPr id="12" name="Рисунок 11" descr="20221212_104355.jpg"/>
          <p:cNvPicPr>
            <a:picLocks noChangeAspect="1"/>
          </p:cNvPicPr>
          <p:nvPr/>
        </p:nvPicPr>
        <p:blipFill>
          <a:blip r:embed="rId4" cstate="print"/>
          <a:srcRect l="19424" b="4604"/>
          <a:stretch>
            <a:fillRect/>
          </a:stretch>
        </p:blipFill>
        <p:spPr>
          <a:xfrm rot="5400000">
            <a:off x="5806673" y="1834287"/>
            <a:ext cx="3817111" cy="2542042"/>
          </a:xfrm>
          <a:prstGeom prst="rect">
            <a:avLst/>
          </a:prstGeom>
        </p:spPr>
      </p:pic>
      <p:pic>
        <p:nvPicPr>
          <p:cNvPr id="14" name="Рисунок 13" descr="20221212_110710.jpg"/>
          <p:cNvPicPr>
            <a:picLocks noChangeAspect="1"/>
          </p:cNvPicPr>
          <p:nvPr/>
        </p:nvPicPr>
        <p:blipFill>
          <a:blip r:embed="rId5" cstate="print"/>
          <a:srcRect l="24136" r="19699" b="2435"/>
          <a:stretch>
            <a:fillRect/>
          </a:stretch>
        </p:blipFill>
        <p:spPr>
          <a:xfrm rot="5400000">
            <a:off x="2657666" y="2823054"/>
            <a:ext cx="3684652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 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“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Семья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764704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У меня есть семья -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Мама, папа, брат и я.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Лучше всех мы живем,</a:t>
            </a:r>
            <a:br>
              <a:rPr lang="ru-RU" sz="2400" b="1" i="1" dirty="0" smtClean="0">
                <a:solidFill>
                  <a:srgbClr val="7030A0"/>
                </a:solidFill>
              </a:rPr>
            </a:br>
            <a:r>
              <a:rPr lang="ru-RU" sz="2400" b="1" i="1" dirty="0" smtClean="0">
                <a:solidFill>
                  <a:srgbClr val="7030A0"/>
                </a:solidFill>
              </a:rPr>
              <a:t>Песни громко мы поем.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20221212_075308.jpg"/>
          <p:cNvPicPr>
            <a:picLocks noChangeAspect="1"/>
          </p:cNvPicPr>
          <p:nvPr/>
        </p:nvPicPr>
        <p:blipFill>
          <a:blip r:embed="rId2" cstate="print"/>
          <a:srcRect l="12987" t="2401" r="19288" b="3801"/>
          <a:stretch>
            <a:fillRect/>
          </a:stretch>
        </p:blipFill>
        <p:spPr>
          <a:xfrm rot="10800000">
            <a:off x="5039544" y="2348880"/>
            <a:ext cx="4104456" cy="3052310"/>
          </a:xfrm>
          <a:prstGeom prst="rect">
            <a:avLst/>
          </a:prstGeom>
        </p:spPr>
      </p:pic>
      <p:pic>
        <p:nvPicPr>
          <p:cNvPr id="6" name="Рисунок 5" descr="20221212_111601.jpg"/>
          <p:cNvPicPr>
            <a:picLocks noChangeAspect="1"/>
          </p:cNvPicPr>
          <p:nvPr/>
        </p:nvPicPr>
        <p:blipFill>
          <a:blip r:embed="rId3" cstate="print"/>
          <a:srcRect l="16293" t="17933" r="17179" b="16896"/>
          <a:stretch>
            <a:fillRect/>
          </a:stretch>
        </p:blipFill>
        <p:spPr>
          <a:xfrm rot="5400000">
            <a:off x="-876604" y="1892828"/>
            <a:ext cx="4704520" cy="2592288"/>
          </a:xfrm>
          <a:prstGeom prst="rect">
            <a:avLst/>
          </a:prstGeom>
        </p:spPr>
      </p:pic>
      <p:pic>
        <p:nvPicPr>
          <p:cNvPr id="7" name="Рисунок 6" descr="20221212_110134.jpg"/>
          <p:cNvPicPr>
            <a:picLocks noChangeAspect="1"/>
          </p:cNvPicPr>
          <p:nvPr/>
        </p:nvPicPr>
        <p:blipFill>
          <a:blip r:embed="rId4" cstate="print"/>
          <a:srcRect l="27252" t="1472" r="19541"/>
          <a:stretch>
            <a:fillRect/>
          </a:stretch>
        </p:blipFill>
        <p:spPr>
          <a:xfrm rot="5400000">
            <a:off x="2328832" y="3673183"/>
            <a:ext cx="2935090" cy="30572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878" y="116632"/>
            <a:ext cx="8969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Сюжетно-ролевая игра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Автобус</a:t>
            </a:r>
            <a:r>
              <a:rPr lang="en-US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”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980728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355600" algn="l"/>
                <a:tab pos="1813560" algn="l"/>
              </a:tabLst>
            </a:pPr>
            <a:r>
              <a:rPr lang="ru-RU" sz="28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Задачи: </a:t>
            </a:r>
          </a:p>
          <a:p>
            <a:pPr marL="584200" marR="5080" indent="-5715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5600" algn="l"/>
                <a:tab pos="1813560" algn="l"/>
              </a:tabLst>
            </a:pPr>
            <a:r>
              <a:rPr lang="ru-RU" sz="2800" b="1" i="1" spc="-3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Создать 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условия для  закрепления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знаний  </a:t>
            </a:r>
            <a:r>
              <a:rPr lang="ru-RU" sz="2800" b="1" i="1" spc="-2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детей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 </a:t>
            </a:r>
            <a:r>
              <a:rPr lang="ru-RU" sz="2800" b="1" i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профессии 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шофера.</a:t>
            </a:r>
          </a:p>
          <a:p>
            <a:pPr marL="584200" marR="5080" indent="-5715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5600" algn="l"/>
                <a:tab pos="1813560" algn="l"/>
              </a:tabLst>
            </a:pPr>
            <a:r>
              <a:rPr lang="ru-RU" sz="2800" b="1" i="1" spc="-2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Формировать </a:t>
            </a:r>
            <a:r>
              <a:rPr lang="ru-RU" sz="2800" b="1" i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умение 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</a:t>
            </a:r>
            <a:r>
              <a:rPr lang="ru-RU" sz="2800" b="1" i="1" spc="-5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ет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ей уста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н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авли</a:t>
            </a:r>
            <a:r>
              <a:rPr lang="ru-RU" sz="2800" b="1" i="1" spc="-3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ь 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взаимоотношения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  </a:t>
            </a:r>
            <a:r>
              <a:rPr lang="ru-RU" sz="2800" b="1" i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игре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284984"/>
            <a:ext cx="6120680" cy="344288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9479</TotalTime>
  <Words>1265</Words>
  <Application>Microsoft Office PowerPoint</Application>
  <PresentationFormat>Экран (4:3)</PresentationFormat>
  <Paragraphs>122</Paragraphs>
  <Slides>20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МБДОУ №8 «Белочка»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</cp:revision>
  <dcterms:created xsi:type="dcterms:W3CDTF">2022-12-12T15:38:09Z</dcterms:created>
  <dcterms:modified xsi:type="dcterms:W3CDTF">2023-01-03T08:37:46Z</dcterms:modified>
</cp:coreProperties>
</file>