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6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BEF8AB9-87B4-4C3D-882B-2216D0E3A9C9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AB9B977-7066-43AE-86CE-AA8926B389F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0709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8AB9-87B4-4C3D-882B-2216D0E3A9C9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B977-7066-43AE-86CE-AA8926B38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46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8AB9-87B4-4C3D-882B-2216D0E3A9C9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B977-7066-43AE-86CE-AA8926B38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84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8AB9-87B4-4C3D-882B-2216D0E3A9C9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B977-7066-43AE-86CE-AA8926B38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285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8AB9-87B4-4C3D-882B-2216D0E3A9C9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B977-7066-43AE-86CE-AA8926B389F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3982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8AB9-87B4-4C3D-882B-2216D0E3A9C9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B977-7066-43AE-86CE-AA8926B38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180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8AB9-87B4-4C3D-882B-2216D0E3A9C9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B977-7066-43AE-86CE-AA8926B38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179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8AB9-87B4-4C3D-882B-2216D0E3A9C9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B977-7066-43AE-86CE-AA8926B38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497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8AB9-87B4-4C3D-882B-2216D0E3A9C9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B977-7066-43AE-86CE-AA8926B38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832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8AB9-87B4-4C3D-882B-2216D0E3A9C9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B977-7066-43AE-86CE-AA8926B38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431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F8AB9-87B4-4C3D-882B-2216D0E3A9C9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B977-7066-43AE-86CE-AA8926B38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805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DBEF8AB9-87B4-4C3D-882B-2216D0E3A9C9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2AB9B977-7066-43AE-86CE-AA8926B38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311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41212FC-9669-4328-B8B5-5AA03DA8BFA5}"/>
              </a:ext>
            </a:extLst>
          </p:cNvPr>
          <p:cNvSpPr/>
          <p:nvPr/>
        </p:nvSpPr>
        <p:spPr>
          <a:xfrm>
            <a:off x="1109980" y="904022"/>
            <a:ext cx="19713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ru-RU" sz="5400" b="1" u="sng" dirty="0">
                <a:solidFill>
                  <a:srgbClr val="418AB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endParaRPr lang="ru-RU" sz="3600" u="sng" dirty="0">
              <a:solidFill>
                <a:srgbClr val="418AB3">
                  <a:lumMod val="50000"/>
                </a:srgbClr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2661D87-F370-48FD-BF2B-898D63EDAFC9}"/>
              </a:ext>
            </a:extLst>
          </p:cNvPr>
          <p:cNvSpPr/>
          <p:nvPr/>
        </p:nvSpPr>
        <p:spPr>
          <a:xfrm>
            <a:off x="2636389" y="2247930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914400"/>
            <a:r>
              <a:rPr lang="ru-RU" sz="4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Григорий Остер</a:t>
            </a:r>
          </a:p>
          <a:p>
            <a:pPr lvl="0" algn="ctr" defTabSz="914400"/>
            <a:r>
              <a:rPr lang="ru-RU" sz="4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«Вредные советы»</a:t>
            </a:r>
            <a:endParaRPr lang="ru-RU" sz="3200" dirty="0">
              <a:solidFill>
                <a:srgbClr val="FFFFFF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22E97E-2041-486D-A9F1-B9BC6A84AC6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32389" y="1670130"/>
            <a:ext cx="3017782" cy="400541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51EF24B-A584-442F-8D54-3F2C8C30BABE}"/>
              </a:ext>
            </a:extLst>
          </p:cNvPr>
          <p:cNvSpPr/>
          <p:nvPr/>
        </p:nvSpPr>
        <p:spPr>
          <a:xfrm>
            <a:off x="5162021" y="3817590"/>
            <a:ext cx="148970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класс</a:t>
            </a:r>
          </a:p>
        </p:txBody>
      </p:sp>
    </p:spTree>
    <p:extLst>
      <p:ext uri="{BB962C8B-B14F-4D97-AF65-F5344CB8AC3E}">
        <p14:creationId xmlns:p14="http://schemas.microsoft.com/office/powerpoint/2010/main" val="384029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45DD9C1-070D-48EA-9891-FCADA7DCA35D}"/>
              </a:ext>
            </a:extLst>
          </p:cNvPr>
          <p:cNvSpPr/>
          <p:nvPr/>
        </p:nvSpPr>
        <p:spPr>
          <a:xfrm>
            <a:off x="431800" y="378490"/>
            <a:ext cx="11328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kern="0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определения. Они помогут тебе определить жанр произведения</a:t>
            </a:r>
            <a:r>
              <a:rPr lang="ru-RU" sz="3200" b="1" kern="0" dirty="0">
                <a:solidFill>
                  <a:srgbClr val="DF53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53865A5-126E-4485-8B3D-04C7A738B086}"/>
              </a:ext>
            </a:extLst>
          </p:cNvPr>
          <p:cNvSpPr/>
          <p:nvPr/>
        </p:nvSpPr>
        <p:spPr>
          <a:xfrm>
            <a:off x="335280" y="1648748"/>
            <a:ext cx="11424920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Ирония</a:t>
            </a: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 употребление слова или высказывания в смысле противоположном прямому. При которой за внешне положительной оценкой скрывается насмешка.</a:t>
            </a:r>
          </a:p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Сарказм</a:t>
            </a: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- это злая ирония, язвительная насмешка, содержит негативную окраску и указывает на недостаток человека, предмета или явления.</a:t>
            </a:r>
          </a:p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Юмор </a:t>
            </a: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это способность человека увидеть смешную сторону в каком-либо явлении или событии. </a:t>
            </a:r>
          </a:p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Юмористические произведения </a:t>
            </a: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 произведения, где присутствует юмор, смешные моменты и много разных смешных фраз.</a:t>
            </a:r>
          </a:p>
        </p:txBody>
      </p:sp>
    </p:spTree>
    <p:extLst>
      <p:ext uri="{BB962C8B-B14F-4D97-AF65-F5344CB8AC3E}">
        <p14:creationId xmlns:p14="http://schemas.microsoft.com/office/powerpoint/2010/main" val="365793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66BEB38-F5B6-49CF-9AFD-AA05D4113479}"/>
              </a:ext>
            </a:extLst>
          </p:cNvPr>
          <p:cNvSpPr/>
          <p:nvPr/>
        </p:nvSpPr>
        <p:spPr>
          <a:xfrm>
            <a:off x="670454" y="331857"/>
            <a:ext cx="15648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ru-RU" sz="4000" b="1" kern="0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Видео</a:t>
            </a:r>
            <a:endParaRPr lang="ru-RU" sz="2400" dirty="0">
              <a:solidFill>
                <a:srgbClr val="DF5327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252CD63-D6C8-4345-96A4-FC09A33F9DD0}"/>
              </a:ext>
            </a:extLst>
          </p:cNvPr>
          <p:cNvSpPr/>
          <p:nvPr/>
        </p:nvSpPr>
        <p:spPr>
          <a:xfrm>
            <a:off x="294640" y="1039743"/>
            <a:ext cx="11785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+mj-cs"/>
              </a:rPr>
              <a:t>Для начала разберёмся почему Григорий Остер решил давать «вредные советы» непослушным детям. Для этого посмотри видео: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205EA41-A0C3-4F81-A09C-60450A419524}"/>
              </a:ext>
            </a:extLst>
          </p:cNvPr>
          <p:cNvSpPr/>
          <p:nvPr/>
        </p:nvSpPr>
        <p:spPr>
          <a:xfrm>
            <a:off x="3931920" y="2086183"/>
            <a:ext cx="8260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en-US" sz="2800" b="1" i="1" u="sng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https://resh.edu.ru/subject/lesson/4381/start/196515/</a:t>
            </a:r>
            <a:endParaRPr lang="ru-RU" sz="2800" b="1" i="1" u="sng" dirty="0">
              <a:solidFill>
                <a:srgbClr val="DF53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1AEBC6-791A-41C5-A80F-410FCFA440C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74493" y="2745804"/>
            <a:ext cx="5019267" cy="2877324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5341FBE-605C-4DF1-885C-C2AEDD10F6EF}"/>
              </a:ext>
            </a:extLst>
          </p:cNvPr>
          <p:cNvSpPr/>
          <p:nvPr/>
        </p:nvSpPr>
        <p:spPr>
          <a:xfrm>
            <a:off x="294640" y="5650042"/>
            <a:ext cx="120904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defTabSz="914400">
              <a:buFont typeface="Wingdings" panose="05000000000000000000" pitchFamily="2" charset="2"/>
              <a:buChar char="§"/>
            </a:pPr>
            <a:r>
              <a:rPr lang="ru-RU" sz="29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Ну что ж, раз даже ученые разрешают всем детям читать вредные советы, почитаем их и мы.</a:t>
            </a:r>
          </a:p>
        </p:txBody>
      </p:sp>
    </p:spTree>
    <p:extLst>
      <p:ext uri="{BB962C8B-B14F-4D97-AF65-F5344CB8AC3E}">
        <p14:creationId xmlns:p14="http://schemas.microsoft.com/office/powerpoint/2010/main" val="326669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3B3829E-2229-43AB-A318-D3E5E8B8A3DD}"/>
              </a:ext>
            </a:extLst>
          </p:cNvPr>
          <p:cNvSpPr/>
          <p:nvPr/>
        </p:nvSpPr>
        <p:spPr>
          <a:xfrm>
            <a:off x="548640" y="501601"/>
            <a:ext cx="76403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ru-RU" sz="4000" b="1" kern="0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учебнику стр. 183</a:t>
            </a:r>
            <a:endParaRPr lang="ru-RU" sz="2000" dirty="0">
              <a:solidFill>
                <a:srgbClr val="DF532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E65BFAF-A449-4BC7-929D-F34E653E50E1}"/>
              </a:ext>
            </a:extLst>
          </p:cNvPr>
          <p:cNvSpPr/>
          <p:nvPr/>
        </p:nvSpPr>
        <p:spPr>
          <a:xfrm>
            <a:off x="548640" y="1209487"/>
            <a:ext cx="6096000" cy="104746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Открой учебник на стр.183</a:t>
            </a:r>
          </a:p>
          <a:p>
            <a:pPr lvl="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Прочитай первый вредный совет.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AFFD3D-261F-4A5D-95E7-FAFD9DE6CF5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" y="2339720"/>
            <a:ext cx="5285690" cy="295072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8B53B2-2C65-4BE9-932D-AD6DDD5E206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5806" y="2333624"/>
            <a:ext cx="5572227" cy="295681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EF7B2C2-231A-4339-8703-A526A57F03AA}"/>
              </a:ext>
            </a:extLst>
          </p:cNvPr>
          <p:cNvSpPr/>
          <p:nvPr/>
        </p:nvSpPr>
        <p:spPr>
          <a:xfrm>
            <a:off x="548640" y="5367111"/>
            <a:ext cx="12385040" cy="1082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spcAft>
                <a:spcPts val="1000"/>
              </a:spcAft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Уступаешь ли ты место в транспорте? </a:t>
            </a:r>
          </a:p>
          <a:p>
            <a:pPr lvl="0" defTabSz="914400">
              <a:spcAft>
                <a:spcPts val="1000"/>
              </a:spcAft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Какой полезный совет скрывается в этом вредном? Объясни.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23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7BAB7DB-DE69-45C0-AC33-A652026CD467}"/>
              </a:ext>
            </a:extLst>
          </p:cNvPr>
          <p:cNvSpPr/>
          <p:nvPr/>
        </p:nvSpPr>
        <p:spPr>
          <a:xfrm>
            <a:off x="501959" y="362040"/>
            <a:ext cx="26740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Проверка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5646F21-078B-4363-8728-4D89AA39B0D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753" y="1131481"/>
            <a:ext cx="11778493" cy="198746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84CF856-220A-40EC-B095-7AC4FEFAECBB}"/>
              </a:ext>
            </a:extLst>
          </p:cNvPr>
          <p:cNvSpPr/>
          <p:nvPr/>
        </p:nvSpPr>
        <p:spPr>
          <a:xfrm>
            <a:off x="206752" y="1120676"/>
            <a:ext cx="120766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ru-RU" sz="24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из этого стихотворения советуют не ездить в старости на трамваях и не уступать место в транспорте людям пожилого возраста. Это конечно вредный совет.</a:t>
            </a:r>
          </a:p>
          <a:p>
            <a:pPr lvl="0" defTabSz="914400"/>
            <a:r>
              <a:rPr lang="ru-RU" sz="24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Нужно знать, что в такую ситуацию может попасть и твои родные: дедушка, бабушка, родители. А может и ты сам, когда будешь в таком возрасте.</a:t>
            </a:r>
          </a:p>
          <a:p>
            <a:pPr lvl="0" defTabSz="914400"/>
            <a:r>
              <a:rPr lang="ru-RU" sz="24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Да, сегодня ты уступишь место, а потом через много лет кто-то тебе уступит.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53F1E9A-98BA-4AD3-B18D-6F0A315BCE7C}"/>
              </a:ext>
            </a:extLst>
          </p:cNvPr>
          <p:cNvSpPr/>
          <p:nvPr/>
        </p:nvSpPr>
        <p:spPr>
          <a:xfrm>
            <a:off x="501958" y="3429000"/>
            <a:ext cx="11344601" cy="1601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418AB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Полезный совет, который скрывается в стихотворение:</a:t>
            </a:r>
          </a:p>
          <a:p>
            <a:pPr lvl="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общественном транспорте уступайте место пожилым людям, пассажирам с детьми, беременным женщинам.</a:t>
            </a:r>
          </a:p>
        </p:txBody>
      </p:sp>
    </p:spTree>
    <p:extLst>
      <p:ext uri="{BB962C8B-B14F-4D97-AF65-F5344CB8AC3E}">
        <p14:creationId xmlns:p14="http://schemas.microsoft.com/office/powerpoint/2010/main" val="17729011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75A25BC-1339-4BF5-A3B1-3ADDA024A2BF}"/>
              </a:ext>
            </a:extLst>
          </p:cNvPr>
          <p:cNvSpPr/>
          <p:nvPr/>
        </p:nvSpPr>
        <p:spPr>
          <a:xfrm>
            <a:off x="548640" y="471121"/>
            <a:ext cx="8209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ru-RU" sz="4000" b="1" kern="0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учебнику стр. 183</a:t>
            </a:r>
            <a:endParaRPr lang="ru-RU" sz="2000" dirty="0">
              <a:solidFill>
                <a:srgbClr val="DF532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C22B519-DEE2-488D-9D4F-C4A436592298}"/>
              </a:ext>
            </a:extLst>
          </p:cNvPr>
          <p:cNvSpPr/>
          <p:nvPr/>
        </p:nvSpPr>
        <p:spPr>
          <a:xfrm>
            <a:off x="436880" y="1187708"/>
            <a:ext cx="9712960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Прочитай второй вредный совет на стр. 183-184.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CF7414-2CD0-4ABD-A3D4-0B44F331E1F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937" y="1741794"/>
            <a:ext cx="5090601" cy="323116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C10ACE-EA6F-4E9C-B570-25244DC2D07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85343" y="1741794"/>
            <a:ext cx="2687538" cy="3249908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2F77C71-EB41-46EB-AD5A-4E4C07EFB1FA}"/>
              </a:ext>
            </a:extLst>
          </p:cNvPr>
          <p:cNvSpPr/>
          <p:nvPr/>
        </p:nvSpPr>
        <p:spPr>
          <a:xfrm>
            <a:off x="436880" y="5046909"/>
            <a:ext cx="10281920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spcAft>
                <a:spcPts val="1000"/>
              </a:spcAft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Как ты считаешь может ли так поступить настоящий друг? </a:t>
            </a:r>
          </a:p>
          <a:p>
            <a:pPr lvl="0" defTabSz="914400">
              <a:spcAft>
                <a:spcPts val="1000"/>
              </a:spcAft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Наблюдали ли вы такие случаи в жизни?</a:t>
            </a:r>
          </a:p>
          <a:p>
            <a:pPr lvl="0" defTabSz="914400">
              <a:spcAft>
                <a:spcPts val="1000"/>
              </a:spcAft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Какой полезный совет скрывается в этом вредном?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848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1209D1-5F2F-44E6-A733-AAC17A7E420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2215" y="1101001"/>
            <a:ext cx="11467570" cy="2347163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222EC3-1E31-4516-80CF-8C3E43C78A15}"/>
              </a:ext>
            </a:extLst>
          </p:cNvPr>
          <p:cNvSpPr/>
          <p:nvPr/>
        </p:nvSpPr>
        <p:spPr>
          <a:xfrm>
            <a:off x="573079" y="331560"/>
            <a:ext cx="26740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Проверка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2C713FC-7740-4B86-A611-7D8BACB3773E}"/>
              </a:ext>
            </a:extLst>
          </p:cNvPr>
          <p:cNvSpPr/>
          <p:nvPr/>
        </p:nvSpPr>
        <p:spPr>
          <a:xfrm>
            <a:off x="362216" y="1139840"/>
            <a:ext cx="114675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ru-RU" sz="2400" b="1" dirty="0">
                <a:solidFill>
                  <a:srgbClr val="81818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 советует посмеяться над лучшим другом в то время, когда он ждёт от тебя поддержки и сочувствия.</a:t>
            </a:r>
          </a:p>
          <a:p>
            <a:pPr lvl="0" defTabSz="914400"/>
            <a:r>
              <a:rPr lang="ru-RU" sz="2400" b="1" dirty="0">
                <a:solidFill>
                  <a:srgbClr val="81818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даже не переживает, что друг возможно больно ударился и испачкал одежду.</a:t>
            </a:r>
          </a:p>
          <a:p>
            <a:pPr lvl="0" defTabSz="914400"/>
            <a:r>
              <a:rPr lang="ru-RU" sz="2400" b="1" dirty="0">
                <a:solidFill>
                  <a:srgbClr val="81818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мальчик плохой товарищ. Он может в любой момент оставить друга в беде.</a:t>
            </a:r>
          </a:p>
          <a:p>
            <a:pPr lvl="0" defTabSz="914400"/>
            <a:r>
              <a:rPr lang="ru-RU" sz="2400" b="1" dirty="0">
                <a:solidFill>
                  <a:srgbClr val="81818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бросать друга в беде и смеяться над ним. Ведь ты тоже можешь попасть в подобную ситуацию.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051EF17-DD3F-448D-9763-C3A6A078FC13}"/>
              </a:ext>
            </a:extLst>
          </p:cNvPr>
          <p:cNvSpPr/>
          <p:nvPr/>
        </p:nvSpPr>
        <p:spPr>
          <a:xfrm>
            <a:off x="573079" y="3727461"/>
            <a:ext cx="11467569" cy="1601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418AB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Полезный совет, который скрывается в стихотворение:</a:t>
            </a:r>
          </a:p>
          <a:p>
            <a:pPr lvl="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Настоящий друг не будет смеяться над неудачей своего товарища, чтобы не огорчать его.</a:t>
            </a:r>
          </a:p>
        </p:txBody>
      </p:sp>
    </p:spTree>
    <p:extLst>
      <p:ext uri="{BB962C8B-B14F-4D97-AF65-F5344CB8AC3E}">
        <p14:creationId xmlns:p14="http://schemas.microsoft.com/office/powerpoint/2010/main" val="20499927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4561AF5-97F2-4468-B071-BAE34FEB6D6A}"/>
              </a:ext>
            </a:extLst>
          </p:cNvPr>
          <p:cNvSpPr/>
          <p:nvPr/>
        </p:nvSpPr>
        <p:spPr>
          <a:xfrm>
            <a:off x="629920" y="389841"/>
            <a:ext cx="7467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ru-RU" sz="4000" b="1" kern="0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учебнику стр. 184</a:t>
            </a:r>
            <a:endParaRPr lang="ru-RU" sz="2000" dirty="0">
              <a:solidFill>
                <a:srgbClr val="DF532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1670E33-AFCC-4ABA-8EE8-1E2E21AF1C14}"/>
              </a:ext>
            </a:extLst>
          </p:cNvPr>
          <p:cNvSpPr/>
          <p:nvPr/>
        </p:nvSpPr>
        <p:spPr>
          <a:xfrm>
            <a:off x="629920" y="1097727"/>
            <a:ext cx="6096000" cy="104746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Открой учебник на стр.184</a:t>
            </a:r>
          </a:p>
          <a:p>
            <a:pPr lvl="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Прочитай второй вредный совет.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5A4A39-4F91-49FB-AEC1-570D853DBD3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3171" y="2145193"/>
            <a:ext cx="3621338" cy="32250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1FAEEE-F58C-46D4-B7B6-F0D6D7EF81C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7440" y="1307749"/>
            <a:ext cx="3432345" cy="4554107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EB20B2A-A24B-4144-A07E-77C0BDF9C306}"/>
              </a:ext>
            </a:extLst>
          </p:cNvPr>
          <p:cNvSpPr/>
          <p:nvPr/>
        </p:nvSpPr>
        <p:spPr>
          <a:xfrm>
            <a:off x="629920" y="5320682"/>
            <a:ext cx="10678160" cy="1082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spcAft>
                <a:spcPts val="1000"/>
              </a:spcAft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Объясните смысл этого совета. </a:t>
            </a:r>
          </a:p>
          <a:p>
            <a:pPr lvl="0" defTabSz="914400">
              <a:spcAft>
                <a:spcPts val="1000"/>
              </a:spcAft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Какой полезный совет скрывается в этом вредном?</a:t>
            </a:r>
          </a:p>
        </p:txBody>
      </p:sp>
    </p:spTree>
    <p:extLst>
      <p:ext uri="{BB962C8B-B14F-4D97-AF65-F5344CB8AC3E}">
        <p14:creationId xmlns:p14="http://schemas.microsoft.com/office/powerpoint/2010/main" val="388474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B0F3DB-A844-42CA-8DF2-E075C14AF34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228" y="1182281"/>
            <a:ext cx="11339543" cy="237155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E733CC3-3737-4DF6-8465-74515547C8EA}"/>
              </a:ext>
            </a:extLst>
          </p:cNvPr>
          <p:cNvSpPr/>
          <p:nvPr/>
        </p:nvSpPr>
        <p:spPr>
          <a:xfrm>
            <a:off x="583239" y="412840"/>
            <a:ext cx="26740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Проверка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03A1BA3-37E3-4071-9AB3-8726D6FAEF1C}"/>
              </a:ext>
            </a:extLst>
          </p:cNvPr>
          <p:cNvSpPr/>
          <p:nvPr/>
        </p:nvSpPr>
        <p:spPr>
          <a:xfrm>
            <a:off x="426228" y="1228908"/>
            <a:ext cx="114914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ru-RU" sz="2400" b="1" dirty="0">
                <a:solidFill>
                  <a:srgbClr val="81818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ребёнок совсем не думает, чем может закончиться такое путешествие.</a:t>
            </a:r>
          </a:p>
          <a:p>
            <a:pPr lvl="0" defTabSz="914400"/>
            <a:r>
              <a:rPr lang="ru-RU" sz="2400" b="1" dirty="0">
                <a:solidFill>
                  <a:srgbClr val="81818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опасно убегать из дома. Вокруг много опасностей. И с тобой может случиться беда. Всегда нужно думать о личной безопасности и о родителях, которые переживают за тебя. Этот мальчик всё равно не сможет побывать в дальних странах. Никто ему не поверит и взрослые проверят всю информацию про него.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FF85566-0622-4CE4-8FE5-C40F2B9DEAFF}"/>
              </a:ext>
            </a:extLst>
          </p:cNvPr>
          <p:cNvSpPr/>
          <p:nvPr/>
        </p:nvSpPr>
        <p:spPr>
          <a:xfrm>
            <a:off x="690880" y="3846500"/>
            <a:ext cx="10972800" cy="1823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418AB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Полезный совет, который скрывается в стихотворение:</a:t>
            </a:r>
          </a:p>
          <a:p>
            <a:pPr lvl="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Если ты потерялся скажи взрослым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(полицейскому</a:t>
            </a:r>
            <a:r>
              <a:rPr 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женщине с ребёнком, человеку которому можешь доверить) 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свой точный адрес.</a:t>
            </a:r>
          </a:p>
        </p:txBody>
      </p:sp>
    </p:spTree>
    <p:extLst>
      <p:ext uri="{BB962C8B-B14F-4D97-AF65-F5344CB8AC3E}">
        <p14:creationId xmlns:p14="http://schemas.microsoft.com/office/powerpoint/2010/main" val="24865367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>
            <a:extLst>
              <a:ext uri="{FF2B5EF4-FFF2-40B4-BE49-F238E27FC236}">
                <a16:creationId xmlns:a16="http://schemas.microsoft.com/office/drawing/2014/main" id="{3F92637E-FE66-4CA9-BD2A-977D727EC761}"/>
              </a:ext>
            </a:extLst>
          </p:cNvPr>
          <p:cNvSpPr txBox="1">
            <a:spLocks/>
          </p:cNvSpPr>
          <p:nvPr/>
        </p:nvSpPr>
        <p:spPr>
          <a:xfrm>
            <a:off x="533622" y="1160620"/>
            <a:ext cx="6990285" cy="49025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Почему писатель даёт именно такие советы?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Можно ли эти советы переделать в добрые?</a:t>
            </a:r>
          </a:p>
          <a:p>
            <a:pPr>
              <a:buFont typeface="Wingdings" panose="05000000000000000000" pitchFamily="2" charset="2"/>
              <a:buChar char="§"/>
            </a:pPr>
            <a:endParaRPr lang="ru-RU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ru-RU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ru-RU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ru-RU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b="1" i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Запиши свои переделанные советы в задании 2 рабочей тетради (стр. 85)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62FD64B-0495-4C6A-8ABF-B5511AD624B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65311" y="882217"/>
            <a:ext cx="3713889" cy="5180903"/>
          </a:xfrm>
          <a:prstGeom prst="rect">
            <a:avLst/>
          </a:prstGeom>
          <a:ln w="57150">
            <a:solidFill>
              <a:srgbClr val="002060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D74B7B3-BFD8-4BEF-8769-ACAE142CC4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21" b="97679" l="10000" r="90000">
                        <a14:foregroundMark x1="48900" y1="29286" x2="48100" y2="33750"/>
                        <a14:foregroundMark x1="57400" y1="21607" x2="58600" y2="28571"/>
                        <a14:foregroundMark x1="64200" y1="92321" x2="63200" y2="92679"/>
                        <a14:foregroundMark x1="62500" y1="97857" x2="60800" y2="97857"/>
                        <a14:foregroundMark x1="45100" y1="5000" x2="43500" y2="7143"/>
                        <a14:foregroundMark x1="53000" y1="2321" x2="54400" y2="3214"/>
                        <a14:foregroundMark x1="44800" y1="6071" x2="42400" y2="10536"/>
                        <a14:foregroundMark x1="44700" y1="4464" x2="43600" y2="8929"/>
                        <a14:foregroundMark x1="56400" y1="15179" x2="58600" y2="21071"/>
                        <a14:foregroundMark x1="45900" y1="33036" x2="49300" y2="33393"/>
                        <a14:foregroundMark x1="48600" y1="23929" x2="49700" y2="3089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943566" y="2407139"/>
            <a:ext cx="4426753" cy="236363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8A86BC-2EB3-4E8D-A1CC-431E48780E40}"/>
              </a:ext>
            </a:extLst>
          </p:cNvPr>
          <p:cNvSpPr/>
          <p:nvPr/>
        </p:nvSpPr>
        <p:spPr>
          <a:xfrm>
            <a:off x="640196" y="345356"/>
            <a:ext cx="24381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Подумай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543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194D4BC-DCE4-4274-B406-8C654ACF8F7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42840" y="478723"/>
            <a:ext cx="6852498" cy="5992887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52A1230-17ED-415F-8662-2CA645657B61}"/>
              </a:ext>
            </a:extLst>
          </p:cNvPr>
          <p:cNvSpPr/>
          <p:nvPr/>
        </p:nvSpPr>
        <p:spPr>
          <a:xfrm>
            <a:off x="670560" y="185137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914400"/>
            <a:r>
              <a:rPr lang="ru-RU" sz="24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4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стихотворение из 5 строк, написанное по следующим правилам: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E8DDA92-4144-43F5-B034-D4E5E4861A4E}"/>
              </a:ext>
            </a:extLst>
          </p:cNvPr>
          <p:cNvSpPr/>
          <p:nvPr/>
        </p:nvSpPr>
        <p:spPr>
          <a:xfrm>
            <a:off x="670560" y="1213436"/>
            <a:ext cx="840232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1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 Вспомни, что такое «</a:t>
            </a:r>
            <a:r>
              <a:rPr lang="ru-RU" sz="3100" b="1" dirty="0" err="1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синквейн</a:t>
            </a:r>
            <a:r>
              <a:rPr lang="ru-RU" sz="31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»?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ABC0405-973A-4633-90FE-9B184C515E76}"/>
              </a:ext>
            </a:extLst>
          </p:cNvPr>
          <p:cNvSpPr/>
          <p:nvPr/>
        </p:nvSpPr>
        <p:spPr>
          <a:xfrm>
            <a:off x="853440" y="478723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Синквейн</a:t>
            </a:r>
            <a:endParaRPr lang="ru-RU" sz="2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09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6E6EC26-67EE-46DB-8574-D75955A142C4}"/>
              </a:ext>
            </a:extLst>
          </p:cNvPr>
          <p:cNvSpPr/>
          <p:nvPr/>
        </p:nvSpPr>
        <p:spPr>
          <a:xfrm>
            <a:off x="625397" y="433160"/>
            <a:ext cx="47436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Садимся за уроки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719DEDF-18E9-46AA-B16F-D71AD0EAA05A}"/>
              </a:ext>
            </a:extLst>
          </p:cNvPr>
          <p:cNvSpPr/>
          <p:nvPr/>
        </p:nvSpPr>
        <p:spPr>
          <a:xfrm>
            <a:off x="386080" y="1293030"/>
            <a:ext cx="11694160" cy="427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Садись за уроки в одно и то же время.</a:t>
            </a:r>
          </a:p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Проветри комнату за 10-15 минут до начала занятий.</a:t>
            </a:r>
          </a:p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Поставь прибор освещение слева от себя.</a:t>
            </a:r>
          </a:p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Проверь готовность своего рабочего места: сотри пыль, проверь, на своем ли месте учебные и письменные принадлежности. Убери со стола всё лишнее.</a:t>
            </a:r>
          </a:p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Уточни расписание уроков, проверь записи в дневнике.</a:t>
            </a:r>
          </a:p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Сядь удобно и ровно, приступай к работе. </a:t>
            </a:r>
          </a:p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Через каждые 10 минут выполняй небольшую зарядку. Помни про гигиену чтения и письма!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E26573-15AC-45AF-9317-A1638931839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20540" y="433160"/>
            <a:ext cx="1646063" cy="218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04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F966241-DE38-4E98-B216-B5D1063916BB}"/>
              </a:ext>
            </a:extLst>
          </p:cNvPr>
          <p:cNvSpPr/>
          <p:nvPr/>
        </p:nvSpPr>
        <p:spPr>
          <a:xfrm>
            <a:off x="660400" y="484656"/>
            <a:ext cx="1118616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005CE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Выбери, подходящий </a:t>
            </a:r>
            <a:r>
              <a:rPr lang="ru-RU" sz="2800" b="1" dirty="0" err="1">
                <a:solidFill>
                  <a:srgbClr val="005CE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800" b="1" dirty="0">
                <a:solidFill>
                  <a:srgbClr val="005CE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для произведения Г.Б. </a:t>
            </a:r>
            <a:r>
              <a:rPr lang="ru-RU" sz="2800" b="1" dirty="0" err="1">
                <a:solidFill>
                  <a:srgbClr val="005CE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Остера</a:t>
            </a:r>
            <a:r>
              <a:rPr lang="ru-RU" sz="2800" b="1" dirty="0">
                <a:solidFill>
                  <a:srgbClr val="005CE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«Вредные советы».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5">
            <a:extLst>
              <a:ext uri="{FF2B5EF4-FFF2-40B4-BE49-F238E27FC236}">
                <a16:creationId xmlns:a16="http://schemas.microsoft.com/office/drawing/2014/main" id="{E688CFF5-0840-4AC6-95D8-DAF770611A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893900"/>
              </p:ext>
            </p:extLst>
          </p:nvPr>
        </p:nvGraphicFramePr>
        <p:xfrm>
          <a:off x="1263192" y="1920240"/>
          <a:ext cx="935139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5695">
                  <a:extLst>
                    <a:ext uri="{9D8B030D-6E8A-4147-A177-3AD203B41FA5}">
                      <a16:colId xmlns:a16="http://schemas.microsoft.com/office/drawing/2014/main" val="3610493686"/>
                    </a:ext>
                  </a:extLst>
                </a:gridCol>
                <a:gridCol w="4675695">
                  <a:extLst>
                    <a:ext uri="{9D8B030D-6E8A-4147-A177-3AD203B41FA5}">
                      <a16:colId xmlns:a16="http://schemas.microsoft.com/office/drawing/2014/main" val="3611457883"/>
                    </a:ext>
                  </a:extLst>
                </a:gridCol>
              </a:tblGrid>
              <a:tr h="208907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Первый </a:t>
                      </a:r>
                      <a:r>
                        <a:rPr kumimoji="0" lang="ru-RU" sz="2400" b="1" i="0" u="sng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синквейн</a:t>
                      </a:r>
                      <a:endParaRPr kumimoji="0" lang="ru-RU" sz="2400" b="1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Советы.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Добрые, положительные.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Слушайся,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выполняй, не дразнись.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 Как неправильно поступать в каждой ситуации.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 Воспитанность.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Второй </a:t>
                      </a:r>
                      <a:r>
                        <a:rPr kumimoji="0" lang="ru-RU" sz="2400" b="1" i="0" u="sng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синквейн</a:t>
                      </a:r>
                      <a:endParaRPr kumimoji="0" lang="ru-RU" sz="2400" b="1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Советы.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Вредные, неправильные.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Не помогай, не слушайся, не выполняй.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 Как неправильно себя вести.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 Вредность.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3725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15794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7F8092D-E73D-457A-A8F9-7DFCD7989412}"/>
              </a:ext>
            </a:extLst>
          </p:cNvPr>
          <p:cNvSpPr/>
          <p:nvPr/>
        </p:nvSpPr>
        <p:spPr>
          <a:xfrm>
            <a:off x="716370" y="412840"/>
            <a:ext cx="14323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Итог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B95462F-0ADC-40C6-BE28-FB4B2306D0FD}"/>
              </a:ext>
            </a:extLst>
          </p:cNvPr>
          <p:cNvSpPr/>
          <p:nvPr/>
        </p:nvSpPr>
        <p:spPr>
          <a:xfrm>
            <a:off x="457200" y="1382799"/>
            <a:ext cx="11277600" cy="4092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советы называются вредными?</a:t>
            </a:r>
          </a:p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Какова настоящая цель автора, чего он хотел добиться?</a:t>
            </a:r>
          </a:p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endParaRPr lang="ru-RU" sz="3200" b="1" dirty="0">
              <a:solidFill>
                <a:srgbClr val="818183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endParaRPr lang="ru-RU" sz="3200" b="1" dirty="0">
              <a:solidFill>
                <a:srgbClr val="818183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32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Научились отличать вредные советы от полезных советов?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12DE324-C44A-47BF-8EBD-67F74D8DBDBA}"/>
              </a:ext>
            </a:extLst>
          </p:cNvPr>
          <p:cNvSpPr/>
          <p:nvPr/>
        </p:nvSpPr>
        <p:spPr>
          <a:xfrm>
            <a:off x="716370" y="2644170"/>
            <a:ext cx="113638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дети не любят слушать советы. А эти очень интересные. Читаешь их и понимаешь, как нельзя поступать.</a:t>
            </a:r>
          </a:p>
        </p:txBody>
      </p:sp>
    </p:spTree>
    <p:extLst>
      <p:ext uri="{BB962C8B-B14F-4D97-AF65-F5344CB8AC3E}">
        <p14:creationId xmlns:p14="http://schemas.microsoft.com/office/powerpoint/2010/main" val="43658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871C3B2-A2AD-4D3F-B32E-F3571EA7BC17}"/>
              </a:ext>
            </a:extLst>
          </p:cNvPr>
          <p:cNvSpPr/>
          <p:nvPr/>
        </p:nvSpPr>
        <p:spPr>
          <a:xfrm>
            <a:off x="613176" y="423000"/>
            <a:ext cx="37317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Рабочий лист.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7B965C5-AAFA-4389-9C6B-A846E12E13D1}"/>
              </a:ext>
            </a:extLst>
          </p:cNvPr>
          <p:cNvSpPr/>
          <p:nvPr/>
        </p:nvSpPr>
        <p:spPr>
          <a:xfrm>
            <a:off x="613176" y="139449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81818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 задание рабочего листа и отправь его учителю на проверку.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3717F3B-FE5D-460E-BF7D-6C55CD0109C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0" y="2471708"/>
            <a:ext cx="5533390" cy="3802782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687087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951A6D3-0A1C-4FF3-AAC5-41BC0F455193}"/>
              </a:ext>
            </a:extLst>
          </p:cNvPr>
          <p:cNvSpPr/>
          <p:nvPr/>
        </p:nvSpPr>
        <p:spPr>
          <a:xfrm>
            <a:off x="508000" y="457292"/>
            <a:ext cx="11501120" cy="140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67" b="1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ДОПОЛНИТЕЛЬНО</a:t>
            </a:r>
            <a:r>
              <a:rPr lang="en-US" sz="4267" b="1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/</a:t>
            </a:r>
            <a:r>
              <a:rPr lang="ru-RU" sz="4267" b="1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ПО ЖЕЛАНИЮ</a:t>
            </a:r>
            <a:r>
              <a:rPr lang="en-US" sz="4267" b="1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/</a:t>
            </a:r>
            <a:br>
              <a:rPr lang="ru-RU" sz="4267" b="1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4267" b="1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САМООБРАЗОВАНИЕ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52E5A8F-C663-4465-BF7A-CEA1F4F5F05E}"/>
              </a:ext>
            </a:extLst>
          </p:cNvPr>
          <p:cNvSpPr/>
          <p:nvPr/>
        </p:nvSpPr>
        <p:spPr>
          <a:xfrm>
            <a:off x="3048000" y="1821028"/>
            <a:ext cx="6096000" cy="32159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defRPr/>
            </a:pPr>
            <a:r>
              <a:rPr lang="ru-RU" altLang="ru-RU" sz="3733" b="1" dirty="0">
                <a:solidFill>
                  <a:srgbClr val="418AB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ДОРОГИЕ ДРУЗЬЯ!</a:t>
            </a:r>
          </a:p>
          <a:p>
            <a:pPr lvl="0" algn="ctr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defRPr/>
            </a:pPr>
            <a:r>
              <a:rPr lang="ru-RU" altLang="ru-RU" sz="3733" b="1" dirty="0">
                <a:solidFill>
                  <a:srgbClr val="418AB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Дополнительную информацию </a:t>
            </a:r>
          </a:p>
          <a:p>
            <a:pPr lvl="0" algn="ctr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defRPr/>
            </a:pPr>
            <a:r>
              <a:rPr lang="ru-RU" altLang="ru-RU" sz="3733" b="1" dirty="0">
                <a:solidFill>
                  <a:srgbClr val="418AB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этой теме можно найти </a:t>
            </a:r>
          </a:p>
          <a:p>
            <a:pPr lvl="0" algn="ctr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defRPr/>
            </a:pPr>
            <a:r>
              <a:rPr lang="ru-RU" altLang="ru-RU" sz="3733" b="1" dirty="0">
                <a:solidFill>
                  <a:srgbClr val="418AB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следующих источниках: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A6F2E6F-27A2-456B-9428-8EB4FC92D5AD}"/>
              </a:ext>
            </a:extLst>
          </p:cNvPr>
          <p:cNvSpPr/>
          <p:nvPr/>
        </p:nvSpPr>
        <p:spPr>
          <a:xfrm>
            <a:off x="243840" y="5619193"/>
            <a:ext cx="11419840" cy="609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17220" lvl="0" indent="-57150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altLang="ru-RU" sz="3733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https://resh.edu.ru/subject/lesson/4381/main/196514/</a:t>
            </a:r>
            <a:endParaRPr lang="ru-RU" altLang="ru-RU" sz="3733" b="1" u="sng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03D300-68F6-43F0-9806-327611EF017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" y="1454865"/>
            <a:ext cx="3060457" cy="228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68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252368C-B407-4B00-B5ED-2D7B38D8852B}"/>
              </a:ext>
            </a:extLst>
          </p:cNvPr>
          <p:cNvSpPr/>
          <p:nvPr/>
        </p:nvSpPr>
        <p:spPr>
          <a:xfrm>
            <a:off x="71120" y="379681"/>
            <a:ext cx="7335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sz="4000" b="1" kern="0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Ответь на вопросы </a:t>
            </a:r>
            <a:r>
              <a:rPr lang="ru-RU" sz="4000" b="1" u="sng" kern="0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устно</a:t>
            </a:r>
            <a:r>
              <a:rPr lang="ru-RU" sz="4000" b="1" kern="0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DF532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72285D1-05C6-4CEB-A1FC-26AD1EE9EC2C}"/>
              </a:ext>
            </a:extLst>
          </p:cNvPr>
          <p:cNvSpPr/>
          <p:nvPr/>
        </p:nvSpPr>
        <p:spPr>
          <a:xfrm>
            <a:off x="640080" y="999477"/>
            <a:ext cx="11196320" cy="5104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70000"/>
              </a:lnSpc>
              <a:spcBef>
                <a:spcPts val="50"/>
              </a:spcBef>
              <a:spcAft>
                <a:spcPts val="50"/>
              </a:spcAft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Как можно назвать то, что  ты сейчас прочитал? </a:t>
            </a:r>
          </a:p>
          <a:p>
            <a:pPr lvl="0" defTabSz="914400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418AB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советы для учеников. </a:t>
            </a:r>
          </a:p>
          <a:p>
            <a:pPr lvl="0" defTabSz="914400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Скажи они полезные?</a:t>
            </a:r>
          </a:p>
          <a:p>
            <a:pPr lvl="0" defTabSz="914400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418AB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</a:p>
          <a:p>
            <a:pPr lvl="0" defTabSz="914400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Назовите антоним к слову «полезные».</a:t>
            </a:r>
          </a:p>
          <a:p>
            <a:pPr lvl="0" defTabSz="914400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418AB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Вредные</a:t>
            </a:r>
          </a:p>
          <a:p>
            <a:pPr lvl="0" defTabSz="914400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Как ты относишься к советам, которые тебе дают родители, друзья?</a:t>
            </a:r>
          </a:p>
          <a:p>
            <a:pPr lvl="0" defTabSz="914400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Если плохо, то почему?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619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40A558B-48FD-4D02-9211-3C780176A709}"/>
              </a:ext>
            </a:extLst>
          </p:cNvPr>
          <p:cNvSpPr/>
          <p:nvPr/>
        </p:nvSpPr>
        <p:spPr>
          <a:xfrm>
            <a:off x="674364" y="585857"/>
            <a:ext cx="41376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ru-RU" sz="4000" b="1" kern="0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Учебник стр. 183</a:t>
            </a:r>
            <a:endParaRPr lang="ru-RU" sz="2400" dirty="0">
              <a:solidFill>
                <a:srgbClr val="DF5327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E51DD25-0454-4339-BD75-594B6B960E5C}"/>
              </a:ext>
            </a:extLst>
          </p:cNvPr>
          <p:cNvSpPr/>
          <p:nvPr/>
        </p:nvSpPr>
        <p:spPr>
          <a:xfrm>
            <a:off x="674364" y="1309162"/>
            <a:ext cx="10887716" cy="2224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32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Открой учебник на стр.183</a:t>
            </a:r>
          </a:p>
          <a:p>
            <a:pPr lvl="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32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Догадайся с каким произведением и какого автора сегодня познакомимся.</a:t>
            </a:r>
          </a:p>
          <a:p>
            <a:pPr lvl="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3200" b="1" dirty="0">
                <a:solidFill>
                  <a:srgbClr val="418AB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произведением Григория </a:t>
            </a:r>
            <a:r>
              <a:rPr lang="ru-RU" sz="3200" b="1" dirty="0" err="1">
                <a:solidFill>
                  <a:srgbClr val="418AB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Остера</a:t>
            </a:r>
            <a:r>
              <a:rPr lang="ru-RU" sz="3200" b="1" dirty="0">
                <a:solidFill>
                  <a:srgbClr val="418AB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«Вредные советы».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9B91200-E96F-4AA3-9B70-CE188047B02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64195" y="3620382"/>
            <a:ext cx="3799005" cy="2519691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7188344-528B-4C01-9194-DA5C39B3404E}"/>
              </a:ext>
            </a:extLst>
          </p:cNvPr>
          <p:cNvSpPr/>
          <p:nvPr/>
        </p:nvSpPr>
        <p:spPr>
          <a:xfrm>
            <a:off x="6960435" y="6018623"/>
            <a:ext cx="3220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kern="0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Григорий Остер</a:t>
            </a:r>
          </a:p>
        </p:txBody>
      </p:sp>
    </p:spTree>
    <p:extLst>
      <p:ext uri="{BB962C8B-B14F-4D97-AF65-F5344CB8AC3E}">
        <p14:creationId xmlns:p14="http://schemas.microsoft.com/office/powerpoint/2010/main" val="333818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ECB3A8B-0DB8-462B-AFB1-6CA425D17AA1}"/>
              </a:ext>
            </a:extLst>
          </p:cNvPr>
          <p:cNvSpPr/>
          <p:nvPr/>
        </p:nvSpPr>
        <p:spPr>
          <a:xfrm>
            <a:off x="1036320" y="321144"/>
            <a:ext cx="9916160" cy="2556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4000" b="1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начали знакомство с его творчеством ещё в прошлом году.</a:t>
            </a:r>
          </a:p>
          <a:p>
            <a:pPr lvl="0" algn="ctr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endParaRPr lang="ru-RU" sz="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32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Вспомни, какой рассказ из книги  «38 попугаев» мы прочитали</a:t>
            </a:r>
            <a:r>
              <a:rPr lang="ru-RU" sz="24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2EC249B-5287-4C2F-A4F7-D007454DD1EC}"/>
              </a:ext>
            </a:extLst>
          </p:cNvPr>
          <p:cNvSpPr/>
          <p:nvPr/>
        </p:nvSpPr>
        <p:spPr>
          <a:xfrm>
            <a:off x="2692400" y="342900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914400"/>
            <a:r>
              <a:rPr lang="ru-RU" sz="3600" b="1" kern="0" dirty="0">
                <a:solidFill>
                  <a:srgbClr val="418AB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</a:t>
            </a:r>
          </a:p>
          <a:p>
            <a:pPr lvl="0" algn="ctr" defTabSz="914400"/>
            <a:r>
              <a:rPr lang="ru-RU" sz="3600" b="1" kern="0" dirty="0">
                <a:solidFill>
                  <a:srgbClr val="418AB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«Будем знакомы»</a:t>
            </a:r>
            <a:endParaRPr lang="ru-RU" dirty="0">
              <a:solidFill>
                <a:srgbClr val="418AB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6EF97E1-A7D6-433F-9A5C-AEB514310B6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45813" y="2732957"/>
            <a:ext cx="2706667" cy="3606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40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DA46DFE-56E2-4C7D-B62A-81F313024674}"/>
              </a:ext>
            </a:extLst>
          </p:cNvPr>
          <p:cNvSpPr/>
          <p:nvPr/>
        </p:nvSpPr>
        <p:spPr>
          <a:xfrm>
            <a:off x="447040" y="279093"/>
            <a:ext cx="904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О чём рассказ «Будем знакомы»?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E4E18E8-A5A0-41F1-BE77-9A17D0A20F6E}"/>
              </a:ext>
            </a:extLst>
          </p:cNvPr>
          <p:cNvSpPr/>
          <p:nvPr/>
        </p:nvSpPr>
        <p:spPr>
          <a:xfrm>
            <a:off x="619760" y="986979"/>
            <a:ext cx="66751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/>
            <a:r>
              <a:rPr lang="ru-RU" sz="2400" b="1" dirty="0">
                <a:solidFill>
                  <a:srgbClr val="418AB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произведение о слонёнке, попугае, удаве и мартышке, живущих в Африке и проводящих время в весёлых играх.</a:t>
            </a:r>
          </a:p>
          <a:p>
            <a:pPr lvl="0" algn="just" defTabSz="914400"/>
            <a:r>
              <a:rPr lang="ru-RU" sz="2400" b="1" dirty="0">
                <a:solidFill>
                  <a:srgbClr val="418AB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Однажды, мартышка предлагает новую игру: при каждой новой встрече, знакомится заново. Новая игра всем нравится и они начинают знакомиться не только по утрам, но и по вечерам, при расставании на ночь.</a:t>
            </a:r>
          </a:p>
          <a:p>
            <a:pPr lvl="0" algn="just" defTabSz="914400"/>
            <a:r>
              <a:rPr lang="ru-RU" sz="2400" b="1" dirty="0">
                <a:solidFill>
                  <a:srgbClr val="418AB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Все участники этой забавной игры, живут очень дружно, доставляют друг другу радость и создают хорошее настроение. А, при таком настроении, они конечно-же, с нетерпением ждут каждой новой встречи, чтобы опять познакомиться.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7EC2D00-4D83-4ED3-AD45-93D88036652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80210" y="3239714"/>
            <a:ext cx="6218459" cy="357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40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EE88ADF-9D21-4637-BB27-E947AE0BC78B}"/>
              </a:ext>
            </a:extLst>
          </p:cNvPr>
          <p:cNvSpPr/>
          <p:nvPr/>
        </p:nvSpPr>
        <p:spPr>
          <a:xfrm>
            <a:off x="751840" y="1032672"/>
            <a:ext cx="10464800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Как ты думаешь, для кого написано это произведение?</a:t>
            </a:r>
          </a:p>
          <a:p>
            <a:pPr lvl="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Для каких детей?</a:t>
            </a:r>
          </a:p>
          <a:p>
            <a:pPr lvl="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Предположи каким ребенком был Григорий Остер? </a:t>
            </a:r>
          </a:p>
          <a:p>
            <a:pPr lvl="0" algn="ctr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2800" b="1" dirty="0">
                <a:solidFill>
                  <a:srgbClr val="418AB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своём интервью Григорий Остер                                                   немного рассказал о своем детстве. 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751840" y="3583161"/>
            <a:ext cx="10766469" cy="3005588"/>
            <a:chOff x="751840" y="3583161"/>
            <a:chExt cx="10766469" cy="3005588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16ED924D-78A1-4B9C-AADC-2BF43B49AF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1840" y="3583161"/>
              <a:ext cx="10766469" cy="3005588"/>
            </a:xfrm>
            <a:prstGeom prst="rect">
              <a:avLst/>
            </a:prstGeom>
          </p:spPr>
        </p:pic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022B9040-D1A2-42D2-A955-F073580BB78B}"/>
                </a:ext>
              </a:extLst>
            </p:cNvPr>
            <p:cNvSpPr/>
            <p:nvPr/>
          </p:nvSpPr>
          <p:spPr>
            <a:xfrm>
              <a:off x="829994" y="3599394"/>
              <a:ext cx="10649240" cy="29731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 eaLnBrk="0" fontAlgn="base" hangingPunct="0">
                <a:spcBef>
                  <a:spcPct val="20000"/>
                </a:spcBef>
                <a:spcAft>
                  <a:spcPct val="0"/>
                </a:spcAft>
              </a:pPr>
              <a:r>
                <a:rPr lang="ru-RU" sz="2200" b="1" i="1" kern="0" dirty="0">
                  <a:solidFill>
                    <a:srgbClr val="818183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 - Каким мальчиком вы были в детстве? </a:t>
              </a:r>
            </a:p>
            <a:p>
              <a:pPr lvl="0" defTabSz="914400" eaLnBrk="0" fontAlgn="base" hangingPunct="0">
                <a:spcBef>
                  <a:spcPct val="20000"/>
                </a:spcBef>
                <a:spcAft>
                  <a:spcPct val="0"/>
                </a:spcAft>
              </a:pPr>
              <a:r>
                <a:rPr lang="ru-RU" sz="2200" b="1" i="1" kern="0" dirty="0">
                  <a:solidFill>
                    <a:srgbClr val="818183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ru-RU" sz="2200" b="1" i="1" u="sng" kern="0" dirty="0">
                  <a:solidFill>
                    <a:srgbClr val="818183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Я не был тихим мальчиком. Ну, разве спокойный ребёнок может вырасти и придумать вдруг вредные советы для непослушных детей? </a:t>
              </a:r>
              <a:r>
                <a:rPr lang="ru-RU" sz="2200" b="1" i="1" kern="0" dirty="0">
                  <a:solidFill>
                    <a:srgbClr val="818183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Я хочу рассказать один случай из моей жизни. Однажды зимой, как только выпал снег, я решил погулять по городу в громадных дедушкиных туфлях. Бабушка, увидев следы, бросилась с толпой соседей спасать меня. Она решила, что меня похитили. За углом дома все увидали не похитителей, а меня, уходящего вдаль» .       </a:t>
              </a:r>
            </a:p>
            <a:p>
              <a:pPr lvl="0" algn="r" defTabSz="914400" eaLnBrk="0" fontAlgn="base" hangingPunct="0">
                <a:spcBef>
                  <a:spcPct val="20000"/>
                </a:spcBef>
                <a:spcAft>
                  <a:spcPct val="0"/>
                </a:spcAft>
              </a:pPr>
              <a:r>
                <a:rPr lang="ru-RU" sz="2400" b="1" dirty="0">
                  <a:solidFill>
                    <a:srgbClr val="818183">
                      <a:lumMod val="5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Григорий Остер</a:t>
              </a:r>
              <a:endParaRPr lang="ru-RU" sz="2200" b="1" kern="0" dirty="0">
                <a:solidFill>
                  <a:srgbClr val="81818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2FEB6D3-3376-46DE-B193-FDB00673CA67}"/>
              </a:ext>
            </a:extLst>
          </p:cNvPr>
          <p:cNvSpPr/>
          <p:nvPr/>
        </p:nvSpPr>
        <p:spPr>
          <a:xfrm>
            <a:off x="621169" y="285484"/>
            <a:ext cx="75452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9144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Григорий Остер «Вредные советы»</a:t>
            </a:r>
            <a:endParaRPr lang="ru-RU" sz="3200" b="1" kern="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86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D341445-2362-4BEF-BA38-0DCEBD35C1EC}"/>
              </a:ext>
            </a:extLst>
          </p:cNvPr>
          <p:cNvSpPr/>
          <p:nvPr/>
        </p:nvSpPr>
        <p:spPr>
          <a:xfrm>
            <a:off x="670560" y="690880"/>
            <a:ext cx="110744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 книга написана для непослушных детей и их родителей и послушным детям читать запрещается! 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Для чего автор решил написать книгу с вредными советами? 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конце урока мы проверим твои догадки. 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 вы считаете себя послушными детьми? </a:t>
            </a:r>
          </a:p>
          <a:p>
            <a:pPr lvl="0" algn="ctr"/>
            <a:r>
              <a:rPr lang="ru-RU" sz="32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у нас урок для непослушных детей, </a:t>
            </a:r>
          </a:p>
          <a:p>
            <a:pPr lvl="0" algn="ctr"/>
            <a:r>
              <a:rPr lang="ru-RU" sz="32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 и послушных детей я тоже приглашаю принять </a:t>
            </a:r>
          </a:p>
          <a:p>
            <a:pPr lvl="0" algn="ctr"/>
            <a:r>
              <a:rPr lang="ru-RU" sz="32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нём участие. 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Побудем немного непослушными? 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Интересно узнать, что же написано в этой книге?</a:t>
            </a:r>
          </a:p>
        </p:txBody>
      </p:sp>
    </p:spTree>
    <p:extLst>
      <p:ext uri="{BB962C8B-B14F-4D97-AF65-F5344CB8AC3E}">
        <p14:creationId xmlns:p14="http://schemas.microsoft.com/office/powerpoint/2010/main" val="131877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2F1B02C-E453-448B-A224-A1E9A152365A}"/>
              </a:ext>
            </a:extLst>
          </p:cNvPr>
          <p:cNvSpPr/>
          <p:nvPr/>
        </p:nvSpPr>
        <p:spPr>
          <a:xfrm>
            <a:off x="5638800" y="206961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4000" b="1" dirty="0">
                <a:solidFill>
                  <a:srgbClr val="005CE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«Вредные советы»</a:t>
            </a:r>
            <a:br>
              <a:rPr lang="ru-RU" sz="4000" b="1" dirty="0">
                <a:solidFill>
                  <a:srgbClr val="005CE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4000" b="1" i="1" u="sng" dirty="0">
                <a:solidFill>
                  <a:srgbClr val="005CE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Словарь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0ADCFFF-676E-439E-939D-556EB3E3A63D}"/>
              </a:ext>
            </a:extLst>
          </p:cNvPr>
          <p:cNvSpPr/>
          <p:nvPr/>
        </p:nvSpPr>
        <p:spPr>
          <a:xfrm>
            <a:off x="487680" y="1530400"/>
            <a:ext cx="11877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kern="0" dirty="0">
                <a:solidFill>
                  <a:srgbClr val="DF5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слова. Дай им определение, не спеши проверять.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A41534D-4993-41D8-BFBF-94AA004B1E08}"/>
              </a:ext>
            </a:extLst>
          </p:cNvPr>
          <p:cNvSpPr/>
          <p:nvPr/>
        </p:nvSpPr>
        <p:spPr>
          <a:xfrm>
            <a:off x="487680" y="2426740"/>
            <a:ext cx="6096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Совет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CD71E4-F80C-443D-AB8E-B992EAC3839E}"/>
              </a:ext>
            </a:extLst>
          </p:cNvPr>
          <p:cNvSpPr/>
          <p:nvPr/>
        </p:nvSpPr>
        <p:spPr>
          <a:xfrm>
            <a:off x="2092960" y="2371197"/>
            <a:ext cx="8981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kern="0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наставление, напутствие, рекомендация.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3345123-BA7F-4B8F-ACCD-F1D956B481A3}"/>
              </a:ext>
            </a:extLst>
          </p:cNvPr>
          <p:cNvSpPr/>
          <p:nvPr/>
        </p:nvSpPr>
        <p:spPr>
          <a:xfrm>
            <a:off x="487680" y="3011515"/>
            <a:ext cx="6096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Полезные советы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74BC798-8BC9-4F9B-A917-7C0E4A66BE5C}"/>
              </a:ext>
            </a:extLst>
          </p:cNvPr>
          <p:cNvSpPr/>
          <p:nvPr/>
        </p:nvSpPr>
        <p:spPr>
          <a:xfrm>
            <a:off x="487680" y="3547046"/>
            <a:ext cx="379187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lvl="0" indent="-182880" defTabSz="91440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Вредные советы: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2B1E55F-AD79-42B7-99E4-6262570052D6}"/>
              </a:ext>
            </a:extLst>
          </p:cNvPr>
          <p:cNvSpPr/>
          <p:nvPr/>
        </p:nvSpPr>
        <p:spPr>
          <a:xfrm>
            <a:off x="4145280" y="2986892"/>
            <a:ext cx="7884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0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советы, которые приносят пользу.</a:t>
            </a:r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855B00B-A8AB-457E-A1DC-4F0F2B74F94A}"/>
              </a:ext>
            </a:extLst>
          </p:cNvPr>
          <p:cNvSpPr/>
          <p:nvPr/>
        </p:nvSpPr>
        <p:spPr>
          <a:xfrm>
            <a:off x="792480" y="4107198"/>
            <a:ext cx="11724640" cy="166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kern="0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1 - советы, которые приносят вред.</a:t>
            </a:r>
          </a:p>
          <a:p>
            <a:pPr lvl="0" defTabSz="9144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kern="0" dirty="0">
                <a:solidFill>
                  <a:srgbClr val="818183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2 - жанр детской литературы, посредством иронии показывающий, как не следует поступать.</a:t>
            </a:r>
          </a:p>
        </p:txBody>
      </p:sp>
    </p:spTree>
    <p:extLst>
      <p:ext uri="{BB962C8B-B14F-4D97-AF65-F5344CB8AC3E}">
        <p14:creationId xmlns:p14="http://schemas.microsoft.com/office/powerpoint/2010/main" val="106859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90</TotalTime>
  <Words>1423</Words>
  <Application>Microsoft Office PowerPoint</Application>
  <PresentationFormat>Широкоэкранный</PresentationFormat>
  <Paragraphs>144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Corbel</vt:lpstr>
      <vt:lpstr>Times New Roman</vt:lpstr>
      <vt:lpstr>Wingdings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dmgem6868@mail.ru</cp:lastModifiedBy>
  <cp:revision>10</cp:revision>
  <dcterms:created xsi:type="dcterms:W3CDTF">2020-04-30T19:16:02Z</dcterms:created>
  <dcterms:modified xsi:type="dcterms:W3CDTF">2023-01-03T08:45:18Z</dcterms:modified>
</cp:coreProperties>
</file>