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6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</p:sldIdLst>
  <p:sldSz cx="9144000" cy="6858000" type="screen4x3"/>
  <p:notesSz cx="9144000" cy="6858000"/>
  <p:embeddedFontLst>
    <p:embeddedFont>
      <p:font typeface="Tahoma" pitchFamily="34" charset="0"/>
      <p:regular r:id="rId17"/>
      <p:bold r:id="rId18"/>
    </p:embeddedFont>
    <p:embeddedFont>
      <p:font typeface="Century Gothic" pitchFamily="34" charset="0"/>
      <p:regular r:id="rId19"/>
      <p:bold r:id="rId20"/>
      <p:italic r:id="rId21"/>
      <p:boldItalic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E4648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24200" y="6705600"/>
            <a:ext cx="6019800" cy="1524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3124200" y="6705600"/>
            <a:ext cx="6019800" cy="152400"/>
          </a:xfrm>
          <a:custGeom>
            <a:avLst/>
            <a:gdLst/>
            <a:ahLst/>
            <a:cxnLst/>
            <a:rect l="l" t="t" r="r" b="b"/>
            <a:pathLst>
              <a:path w="6019800" h="152400">
                <a:moveTo>
                  <a:pt x="0" y="152400"/>
                </a:moveTo>
                <a:lnTo>
                  <a:pt x="6019800" y="152400"/>
                </a:lnTo>
                <a:lnTo>
                  <a:pt x="60198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63000" y="1981200"/>
            <a:ext cx="381000" cy="426720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8763000" y="1981200"/>
            <a:ext cx="381000" cy="4267200"/>
          </a:xfrm>
          <a:custGeom>
            <a:avLst/>
            <a:gdLst/>
            <a:ahLst/>
            <a:cxnLst/>
            <a:rect l="l" t="t" r="r" b="b"/>
            <a:pathLst>
              <a:path w="381000" h="4267200">
                <a:moveTo>
                  <a:pt x="0" y="4267200"/>
                </a:moveTo>
                <a:lnTo>
                  <a:pt x="381000" y="4267200"/>
                </a:lnTo>
                <a:lnTo>
                  <a:pt x="381000" y="0"/>
                </a:lnTo>
                <a:lnTo>
                  <a:pt x="0" y="0"/>
                </a:lnTo>
                <a:lnTo>
                  <a:pt x="0" y="426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5257800"/>
            <a:ext cx="457200" cy="152400"/>
          </a:xfrm>
          <a:custGeom>
            <a:avLst/>
            <a:gdLst/>
            <a:ahLst/>
            <a:cxnLst/>
            <a:rect l="l" t="t" r="r" b="b"/>
            <a:pathLst>
              <a:path w="457200" h="152400">
                <a:moveTo>
                  <a:pt x="457200" y="0"/>
                </a:moveTo>
                <a:lnTo>
                  <a:pt x="0" y="0"/>
                </a:lnTo>
                <a:lnTo>
                  <a:pt x="0" y="152400"/>
                </a:lnTo>
                <a:lnTo>
                  <a:pt x="457200" y="152400"/>
                </a:lnTo>
                <a:lnTo>
                  <a:pt x="457200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0" y="5257800"/>
            <a:ext cx="457200" cy="152400"/>
          </a:xfrm>
          <a:custGeom>
            <a:avLst/>
            <a:gdLst/>
            <a:ahLst/>
            <a:cxnLst/>
            <a:rect l="l" t="t" r="r" b="b"/>
            <a:pathLst>
              <a:path w="457200" h="152400">
                <a:moveTo>
                  <a:pt x="0" y="152400"/>
                </a:moveTo>
                <a:lnTo>
                  <a:pt x="457200" y="152400"/>
                </a:lnTo>
                <a:lnTo>
                  <a:pt x="4572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5410200"/>
            <a:ext cx="457200" cy="1447800"/>
          </a:xfrm>
          <a:custGeom>
            <a:avLst/>
            <a:gdLst/>
            <a:ahLst/>
            <a:cxnLst/>
            <a:rect l="l" t="t" r="r" b="b"/>
            <a:pathLst>
              <a:path w="457200" h="1447800">
                <a:moveTo>
                  <a:pt x="457200" y="0"/>
                </a:moveTo>
                <a:lnTo>
                  <a:pt x="0" y="0"/>
                </a:lnTo>
                <a:lnTo>
                  <a:pt x="0" y="1447800"/>
                </a:lnTo>
                <a:lnTo>
                  <a:pt x="457200" y="1447800"/>
                </a:lnTo>
                <a:lnTo>
                  <a:pt x="457200" y="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0" y="5410200"/>
            <a:ext cx="457200" cy="1447800"/>
          </a:xfrm>
          <a:custGeom>
            <a:avLst/>
            <a:gdLst/>
            <a:ahLst/>
            <a:cxnLst/>
            <a:rect l="l" t="t" r="r" b="b"/>
            <a:pathLst>
              <a:path w="457200" h="1447800">
                <a:moveTo>
                  <a:pt x="0" y="1447800"/>
                </a:moveTo>
                <a:lnTo>
                  <a:pt x="457200" y="1447800"/>
                </a:lnTo>
                <a:lnTo>
                  <a:pt x="457200" y="0"/>
                </a:lnTo>
                <a:lnTo>
                  <a:pt x="0" y="0"/>
                </a:lnTo>
                <a:lnTo>
                  <a:pt x="0" y="1447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791575" y="0"/>
            <a:ext cx="352425" cy="1981200"/>
          </a:xfrm>
          <a:custGeom>
            <a:avLst/>
            <a:gdLst/>
            <a:ahLst/>
            <a:cxnLst/>
            <a:rect l="l" t="t" r="r" b="b"/>
            <a:pathLst>
              <a:path w="352425" h="1981200">
                <a:moveTo>
                  <a:pt x="0" y="1981200"/>
                </a:moveTo>
                <a:lnTo>
                  <a:pt x="352425" y="1981200"/>
                </a:lnTo>
                <a:lnTo>
                  <a:pt x="352425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763000" y="0"/>
            <a:ext cx="381000" cy="1981200"/>
          </a:xfrm>
          <a:custGeom>
            <a:avLst/>
            <a:gdLst/>
            <a:ahLst/>
            <a:cxnLst/>
            <a:rect l="l" t="t" r="r" b="b"/>
            <a:pathLst>
              <a:path w="381000" h="1981200">
                <a:moveTo>
                  <a:pt x="0" y="1981200"/>
                </a:moveTo>
                <a:lnTo>
                  <a:pt x="381000" y="1981200"/>
                </a:lnTo>
                <a:lnTo>
                  <a:pt x="381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715000" y="0"/>
            <a:ext cx="3019425" cy="304800"/>
          </a:xfrm>
          <a:custGeom>
            <a:avLst/>
            <a:gdLst/>
            <a:ahLst/>
            <a:cxnLst/>
            <a:rect l="l" t="t" r="r" b="b"/>
            <a:pathLst>
              <a:path w="3019425" h="304800">
                <a:moveTo>
                  <a:pt x="0" y="304800"/>
                </a:moveTo>
                <a:lnTo>
                  <a:pt x="3019425" y="304800"/>
                </a:lnTo>
                <a:lnTo>
                  <a:pt x="3019425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C9C8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5715000" y="0"/>
            <a:ext cx="3048000" cy="304800"/>
          </a:xfrm>
          <a:custGeom>
            <a:avLst/>
            <a:gdLst/>
            <a:ahLst/>
            <a:cxnLst/>
            <a:rect l="l" t="t" r="r" b="b"/>
            <a:pathLst>
              <a:path w="3048000" h="304800">
                <a:moveTo>
                  <a:pt x="0" y="304800"/>
                </a:moveTo>
                <a:lnTo>
                  <a:pt x="3048000" y="304800"/>
                </a:lnTo>
                <a:lnTo>
                  <a:pt x="30480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457200" y="304800"/>
            <a:ext cx="533400" cy="762000"/>
          </a:xfrm>
          <a:custGeom>
            <a:avLst/>
            <a:gdLst/>
            <a:ahLst/>
            <a:cxnLst/>
            <a:rect l="l" t="t" r="r" b="b"/>
            <a:pathLst>
              <a:path w="533400" h="762000">
                <a:moveTo>
                  <a:pt x="533400" y="0"/>
                </a:moveTo>
                <a:lnTo>
                  <a:pt x="0" y="0"/>
                </a:lnTo>
                <a:lnTo>
                  <a:pt x="0" y="762000"/>
                </a:lnTo>
                <a:lnTo>
                  <a:pt x="533400" y="762000"/>
                </a:lnTo>
                <a:lnTo>
                  <a:pt x="533400" y="0"/>
                </a:lnTo>
                <a:close/>
              </a:path>
            </a:pathLst>
          </a:custGeom>
          <a:solidFill>
            <a:srgbClr val="99CC0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457200" y="304800"/>
            <a:ext cx="533400" cy="762000"/>
          </a:xfrm>
          <a:custGeom>
            <a:avLst/>
            <a:gdLst/>
            <a:ahLst/>
            <a:cxnLst/>
            <a:rect l="l" t="t" r="r" b="b"/>
            <a:pathLst>
              <a:path w="533400" h="762000">
                <a:moveTo>
                  <a:pt x="0" y="762000"/>
                </a:moveTo>
                <a:lnTo>
                  <a:pt x="533400" y="762000"/>
                </a:lnTo>
                <a:lnTo>
                  <a:pt x="5334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1066800"/>
            <a:ext cx="457200" cy="4191000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0" y="1066800"/>
            <a:ext cx="457200" cy="4191000"/>
          </a:xfrm>
          <a:custGeom>
            <a:avLst/>
            <a:gdLst/>
            <a:ahLst/>
            <a:cxnLst/>
            <a:rect l="l" t="t" r="r" b="b"/>
            <a:pathLst>
              <a:path w="457200" h="4191000">
                <a:moveTo>
                  <a:pt x="0" y="4191000"/>
                </a:moveTo>
                <a:lnTo>
                  <a:pt x="457200" y="4191000"/>
                </a:lnTo>
                <a:lnTo>
                  <a:pt x="457200" y="0"/>
                </a:lnTo>
                <a:lnTo>
                  <a:pt x="0" y="0"/>
                </a:lnTo>
                <a:lnTo>
                  <a:pt x="0" y="41910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0" y="304800"/>
            <a:ext cx="419100" cy="762000"/>
          </a:xfrm>
          <a:custGeom>
            <a:avLst/>
            <a:gdLst/>
            <a:ahLst/>
            <a:cxnLst/>
            <a:rect l="l" t="t" r="r" b="b"/>
            <a:pathLst>
              <a:path w="419100" h="762000">
                <a:moveTo>
                  <a:pt x="0" y="762000"/>
                </a:moveTo>
                <a:lnTo>
                  <a:pt x="419100" y="762000"/>
                </a:lnTo>
                <a:lnTo>
                  <a:pt x="4191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0" y="304800"/>
            <a:ext cx="457200" cy="762000"/>
          </a:xfrm>
          <a:custGeom>
            <a:avLst/>
            <a:gdLst/>
            <a:ahLst/>
            <a:cxnLst/>
            <a:rect l="l" t="t" r="r" b="b"/>
            <a:pathLst>
              <a:path w="457200" h="762000">
                <a:moveTo>
                  <a:pt x="0" y="762000"/>
                </a:moveTo>
                <a:lnTo>
                  <a:pt x="457200" y="762000"/>
                </a:lnTo>
                <a:lnTo>
                  <a:pt x="457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0" y="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990600" h="304800">
                <a:moveTo>
                  <a:pt x="990600" y="0"/>
                </a:moveTo>
                <a:lnTo>
                  <a:pt x="0" y="0"/>
                </a:lnTo>
                <a:lnTo>
                  <a:pt x="0" y="304800"/>
                </a:lnTo>
                <a:lnTo>
                  <a:pt x="990600" y="304800"/>
                </a:lnTo>
                <a:lnTo>
                  <a:pt x="990600" y="0"/>
                </a:lnTo>
                <a:close/>
              </a:path>
            </a:pathLst>
          </a:custGeom>
          <a:solidFill>
            <a:srgbClr val="99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0" y="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990600" h="304800">
                <a:moveTo>
                  <a:pt x="0" y="304800"/>
                </a:moveTo>
                <a:lnTo>
                  <a:pt x="990600" y="304800"/>
                </a:lnTo>
                <a:lnTo>
                  <a:pt x="9906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90600" y="0"/>
            <a:ext cx="4724400" cy="304800"/>
          </a:xfrm>
          <a:custGeom>
            <a:avLst/>
            <a:gdLst/>
            <a:ahLst/>
            <a:cxnLst/>
            <a:rect l="l" t="t" r="r" b="b"/>
            <a:pathLst>
              <a:path w="4724400" h="304800">
                <a:moveTo>
                  <a:pt x="4724400" y="0"/>
                </a:moveTo>
                <a:lnTo>
                  <a:pt x="0" y="0"/>
                </a:lnTo>
                <a:lnTo>
                  <a:pt x="0" y="304800"/>
                </a:lnTo>
                <a:lnTo>
                  <a:pt x="4724400" y="304800"/>
                </a:lnTo>
                <a:lnTo>
                  <a:pt x="4724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90600" y="0"/>
            <a:ext cx="4724400" cy="304800"/>
          </a:xfrm>
          <a:custGeom>
            <a:avLst/>
            <a:gdLst/>
            <a:ahLst/>
            <a:cxnLst/>
            <a:rect l="l" t="t" r="r" b="b"/>
            <a:pathLst>
              <a:path w="4724400" h="304800">
                <a:moveTo>
                  <a:pt x="0" y="304800"/>
                </a:moveTo>
                <a:lnTo>
                  <a:pt x="4724400" y="304800"/>
                </a:lnTo>
                <a:lnTo>
                  <a:pt x="47244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ln w="952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457200" y="304800"/>
            <a:ext cx="0" cy="6553200"/>
          </a:xfrm>
          <a:custGeom>
            <a:avLst/>
            <a:gdLst/>
            <a:ahLst/>
            <a:cxnLst/>
            <a:rect l="l" t="t" r="r" b="b"/>
            <a:pathLst>
              <a:path h="6553200">
                <a:moveTo>
                  <a:pt x="0" y="6553199"/>
                </a:moveTo>
                <a:lnTo>
                  <a:pt x="0" y="0"/>
                </a:lnTo>
              </a:path>
            </a:pathLst>
          </a:custGeom>
          <a:ln w="7620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457200" y="0"/>
            <a:ext cx="8686800" cy="6705600"/>
          </a:xfrm>
          <a:custGeom>
            <a:avLst/>
            <a:gdLst/>
            <a:ahLst/>
            <a:cxnLst/>
            <a:rect l="l" t="t" r="r" b="b"/>
            <a:pathLst>
              <a:path w="8686800" h="6705600">
                <a:moveTo>
                  <a:pt x="0" y="6705600"/>
                </a:moveTo>
                <a:lnTo>
                  <a:pt x="8686800" y="6705600"/>
                </a:lnTo>
              </a:path>
              <a:path w="8686800" h="6705600">
                <a:moveTo>
                  <a:pt x="8305800" y="6705600"/>
                </a:moveTo>
                <a:lnTo>
                  <a:pt x="8305800" y="0"/>
                </a:lnTo>
              </a:path>
            </a:pathLst>
          </a:custGeom>
          <a:ln w="571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0" y="3048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10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5715000" y="0"/>
            <a:ext cx="3429000" cy="457200"/>
          </a:xfrm>
          <a:custGeom>
            <a:avLst/>
            <a:gdLst/>
            <a:ahLst/>
            <a:cxnLst/>
            <a:rect l="l" t="t" r="r" b="b"/>
            <a:pathLst>
              <a:path w="3429000" h="457200">
                <a:moveTo>
                  <a:pt x="3429000" y="457200"/>
                </a:moveTo>
                <a:lnTo>
                  <a:pt x="0" y="457200"/>
                </a:lnTo>
              </a:path>
              <a:path w="3429000" h="457200">
                <a:moveTo>
                  <a:pt x="0" y="457200"/>
                </a:moveTo>
                <a:lnTo>
                  <a:pt x="0" y="0"/>
                </a:lnTo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8763000" y="198120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990600" y="0"/>
            <a:ext cx="0" cy="1066800"/>
          </a:xfrm>
          <a:custGeom>
            <a:avLst/>
            <a:gdLst/>
            <a:ahLst/>
            <a:cxnLst/>
            <a:rect l="l" t="t" r="r" b="b"/>
            <a:pathLst>
              <a:path h="1066800">
                <a:moveTo>
                  <a:pt x="0" y="0"/>
                </a:moveTo>
                <a:lnTo>
                  <a:pt x="0" y="1066800"/>
                </a:lnTo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0" y="1066800"/>
            <a:ext cx="990600" cy="0"/>
          </a:xfrm>
          <a:custGeom>
            <a:avLst/>
            <a:gdLst/>
            <a:ahLst/>
            <a:cxnLst/>
            <a:rect l="l" t="t" r="r" b="b"/>
            <a:pathLst>
              <a:path w="990600">
                <a:moveTo>
                  <a:pt x="99060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2667000" y="6248400"/>
            <a:ext cx="6477000" cy="609600"/>
          </a:xfrm>
          <a:custGeom>
            <a:avLst/>
            <a:gdLst/>
            <a:ahLst/>
            <a:cxnLst/>
            <a:rect l="l" t="t" r="r" b="b"/>
            <a:pathLst>
              <a:path w="6477000" h="609600">
                <a:moveTo>
                  <a:pt x="0" y="609599"/>
                </a:moveTo>
                <a:lnTo>
                  <a:pt x="0" y="0"/>
                </a:lnTo>
              </a:path>
              <a:path w="6477000" h="609600">
                <a:moveTo>
                  <a:pt x="0" y="0"/>
                </a:moveTo>
                <a:lnTo>
                  <a:pt x="6477000" y="0"/>
                </a:lnTo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0" y="5257800"/>
            <a:ext cx="457200" cy="152400"/>
          </a:xfrm>
          <a:custGeom>
            <a:avLst/>
            <a:gdLst/>
            <a:ahLst/>
            <a:cxnLst/>
            <a:rect l="l" t="t" r="r" b="b"/>
            <a:pathLst>
              <a:path w="457200" h="152400">
                <a:moveTo>
                  <a:pt x="457200" y="0"/>
                </a:moveTo>
                <a:lnTo>
                  <a:pt x="0" y="0"/>
                </a:lnTo>
              </a:path>
              <a:path w="457200" h="152400">
                <a:moveTo>
                  <a:pt x="457200" y="152400"/>
                </a:moveTo>
                <a:lnTo>
                  <a:pt x="0" y="152400"/>
                </a:lnTo>
              </a:path>
            </a:pathLst>
          </a:custGeom>
          <a:ln w="2857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bg object 4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7365" y="512648"/>
            <a:ext cx="8665718" cy="60846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124200" y="6705600"/>
            <a:ext cx="6019800" cy="1524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3124200" y="6705600"/>
            <a:ext cx="6019800" cy="152400"/>
          </a:xfrm>
          <a:custGeom>
            <a:avLst/>
            <a:gdLst/>
            <a:ahLst/>
            <a:cxnLst/>
            <a:rect l="l" t="t" r="r" b="b"/>
            <a:pathLst>
              <a:path w="6019800" h="152400">
                <a:moveTo>
                  <a:pt x="0" y="152400"/>
                </a:moveTo>
                <a:lnTo>
                  <a:pt x="6019800" y="152400"/>
                </a:lnTo>
                <a:lnTo>
                  <a:pt x="60198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763000" y="1981200"/>
            <a:ext cx="381000" cy="4267200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8763000" y="1981200"/>
            <a:ext cx="381000" cy="4267200"/>
          </a:xfrm>
          <a:custGeom>
            <a:avLst/>
            <a:gdLst/>
            <a:ahLst/>
            <a:cxnLst/>
            <a:rect l="l" t="t" r="r" b="b"/>
            <a:pathLst>
              <a:path w="381000" h="4267200">
                <a:moveTo>
                  <a:pt x="0" y="4267200"/>
                </a:moveTo>
                <a:lnTo>
                  <a:pt x="381000" y="4267200"/>
                </a:lnTo>
                <a:lnTo>
                  <a:pt x="381000" y="0"/>
                </a:lnTo>
                <a:lnTo>
                  <a:pt x="0" y="0"/>
                </a:lnTo>
                <a:lnTo>
                  <a:pt x="0" y="426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5257800"/>
            <a:ext cx="457200" cy="152400"/>
          </a:xfrm>
          <a:custGeom>
            <a:avLst/>
            <a:gdLst/>
            <a:ahLst/>
            <a:cxnLst/>
            <a:rect l="l" t="t" r="r" b="b"/>
            <a:pathLst>
              <a:path w="457200" h="152400">
                <a:moveTo>
                  <a:pt x="457200" y="0"/>
                </a:moveTo>
                <a:lnTo>
                  <a:pt x="0" y="0"/>
                </a:lnTo>
                <a:lnTo>
                  <a:pt x="0" y="152400"/>
                </a:lnTo>
                <a:lnTo>
                  <a:pt x="457200" y="152400"/>
                </a:lnTo>
                <a:lnTo>
                  <a:pt x="457200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0" y="5257800"/>
            <a:ext cx="457200" cy="152400"/>
          </a:xfrm>
          <a:custGeom>
            <a:avLst/>
            <a:gdLst/>
            <a:ahLst/>
            <a:cxnLst/>
            <a:rect l="l" t="t" r="r" b="b"/>
            <a:pathLst>
              <a:path w="457200" h="152400">
                <a:moveTo>
                  <a:pt x="0" y="152400"/>
                </a:moveTo>
                <a:lnTo>
                  <a:pt x="457200" y="152400"/>
                </a:lnTo>
                <a:lnTo>
                  <a:pt x="4572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5410200"/>
            <a:ext cx="457200" cy="1447800"/>
          </a:xfrm>
          <a:custGeom>
            <a:avLst/>
            <a:gdLst/>
            <a:ahLst/>
            <a:cxnLst/>
            <a:rect l="l" t="t" r="r" b="b"/>
            <a:pathLst>
              <a:path w="457200" h="1447800">
                <a:moveTo>
                  <a:pt x="457200" y="0"/>
                </a:moveTo>
                <a:lnTo>
                  <a:pt x="0" y="0"/>
                </a:lnTo>
                <a:lnTo>
                  <a:pt x="0" y="1447800"/>
                </a:lnTo>
                <a:lnTo>
                  <a:pt x="457200" y="1447800"/>
                </a:lnTo>
                <a:lnTo>
                  <a:pt x="457200" y="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0" y="5410200"/>
            <a:ext cx="457200" cy="1447800"/>
          </a:xfrm>
          <a:custGeom>
            <a:avLst/>
            <a:gdLst/>
            <a:ahLst/>
            <a:cxnLst/>
            <a:rect l="l" t="t" r="r" b="b"/>
            <a:pathLst>
              <a:path w="457200" h="1447800">
                <a:moveTo>
                  <a:pt x="0" y="1447800"/>
                </a:moveTo>
                <a:lnTo>
                  <a:pt x="457200" y="1447800"/>
                </a:lnTo>
                <a:lnTo>
                  <a:pt x="457200" y="0"/>
                </a:lnTo>
                <a:lnTo>
                  <a:pt x="0" y="0"/>
                </a:lnTo>
                <a:lnTo>
                  <a:pt x="0" y="1447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791575" y="0"/>
            <a:ext cx="352425" cy="1981200"/>
          </a:xfrm>
          <a:custGeom>
            <a:avLst/>
            <a:gdLst/>
            <a:ahLst/>
            <a:cxnLst/>
            <a:rect l="l" t="t" r="r" b="b"/>
            <a:pathLst>
              <a:path w="352425" h="1981200">
                <a:moveTo>
                  <a:pt x="0" y="1981200"/>
                </a:moveTo>
                <a:lnTo>
                  <a:pt x="352425" y="1981200"/>
                </a:lnTo>
                <a:lnTo>
                  <a:pt x="352425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763000" y="0"/>
            <a:ext cx="381000" cy="1981200"/>
          </a:xfrm>
          <a:custGeom>
            <a:avLst/>
            <a:gdLst/>
            <a:ahLst/>
            <a:cxnLst/>
            <a:rect l="l" t="t" r="r" b="b"/>
            <a:pathLst>
              <a:path w="381000" h="1981200">
                <a:moveTo>
                  <a:pt x="0" y="1981200"/>
                </a:moveTo>
                <a:lnTo>
                  <a:pt x="381000" y="1981200"/>
                </a:lnTo>
                <a:lnTo>
                  <a:pt x="381000" y="0"/>
                </a:lnTo>
                <a:lnTo>
                  <a:pt x="0" y="0"/>
                </a:lnTo>
                <a:lnTo>
                  <a:pt x="0" y="1981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5715000" y="0"/>
            <a:ext cx="3019425" cy="304800"/>
          </a:xfrm>
          <a:custGeom>
            <a:avLst/>
            <a:gdLst/>
            <a:ahLst/>
            <a:cxnLst/>
            <a:rect l="l" t="t" r="r" b="b"/>
            <a:pathLst>
              <a:path w="3019425" h="304800">
                <a:moveTo>
                  <a:pt x="0" y="304800"/>
                </a:moveTo>
                <a:lnTo>
                  <a:pt x="3019425" y="304800"/>
                </a:lnTo>
                <a:lnTo>
                  <a:pt x="3019425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C9C8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5715000" y="0"/>
            <a:ext cx="3048000" cy="304800"/>
          </a:xfrm>
          <a:custGeom>
            <a:avLst/>
            <a:gdLst/>
            <a:ahLst/>
            <a:cxnLst/>
            <a:rect l="l" t="t" r="r" b="b"/>
            <a:pathLst>
              <a:path w="3048000" h="304800">
                <a:moveTo>
                  <a:pt x="0" y="304800"/>
                </a:moveTo>
                <a:lnTo>
                  <a:pt x="3048000" y="304800"/>
                </a:lnTo>
                <a:lnTo>
                  <a:pt x="30480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457200" y="304800"/>
            <a:ext cx="533400" cy="762000"/>
          </a:xfrm>
          <a:custGeom>
            <a:avLst/>
            <a:gdLst/>
            <a:ahLst/>
            <a:cxnLst/>
            <a:rect l="l" t="t" r="r" b="b"/>
            <a:pathLst>
              <a:path w="533400" h="762000">
                <a:moveTo>
                  <a:pt x="533400" y="0"/>
                </a:moveTo>
                <a:lnTo>
                  <a:pt x="0" y="0"/>
                </a:lnTo>
                <a:lnTo>
                  <a:pt x="0" y="762000"/>
                </a:lnTo>
                <a:lnTo>
                  <a:pt x="533400" y="762000"/>
                </a:lnTo>
                <a:lnTo>
                  <a:pt x="533400" y="0"/>
                </a:lnTo>
                <a:close/>
              </a:path>
            </a:pathLst>
          </a:custGeom>
          <a:solidFill>
            <a:srgbClr val="99CC0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457200" y="304800"/>
            <a:ext cx="533400" cy="762000"/>
          </a:xfrm>
          <a:custGeom>
            <a:avLst/>
            <a:gdLst/>
            <a:ahLst/>
            <a:cxnLst/>
            <a:rect l="l" t="t" r="r" b="b"/>
            <a:pathLst>
              <a:path w="533400" h="762000">
                <a:moveTo>
                  <a:pt x="0" y="762000"/>
                </a:moveTo>
                <a:lnTo>
                  <a:pt x="533400" y="762000"/>
                </a:lnTo>
                <a:lnTo>
                  <a:pt x="5334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1066800"/>
            <a:ext cx="457200" cy="4191000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0" y="1066800"/>
            <a:ext cx="457200" cy="4191000"/>
          </a:xfrm>
          <a:custGeom>
            <a:avLst/>
            <a:gdLst/>
            <a:ahLst/>
            <a:cxnLst/>
            <a:rect l="l" t="t" r="r" b="b"/>
            <a:pathLst>
              <a:path w="457200" h="4191000">
                <a:moveTo>
                  <a:pt x="0" y="4191000"/>
                </a:moveTo>
                <a:lnTo>
                  <a:pt x="457200" y="4191000"/>
                </a:lnTo>
                <a:lnTo>
                  <a:pt x="457200" y="0"/>
                </a:lnTo>
                <a:lnTo>
                  <a:pt x="0" y="0"/>
                </a:lnTo>
                <a:lnTo>
                  <a:pt x="0" y="41910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0" y="304800"/>
            <a:ext cx="419100" cy="762000"/>
          </a:xfrm>
          <a:custGeom>
            <a:avLst/>
            <a:gdLst/>
            <a:ahLst/>
            <a:cxnLst/>
            <a:rect l="l" t="t" r="r" b="b"/>
            <a:pathLst>
              <a:path w="419100" h="762000">
                <a:moveTo>
                  <a:pt x="0" y="762000"/>
                </a:moveTo>
                <a:lnTo>
                  <a:pt x="419100" y="762000"/>
                </a:lnTo>
                <a:lnTo>
                  <a:pt x="4191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0" y="304800"/>
            <a:ext cx="457200" cy="762000"/>
          </a:xfrm>
          <a:custGeom>
            <a:avLst/>
            <a:gdLst/>
            <a:ahLst/>
            <a:cxnLst/>
            <a:rect l="l" t="t" r="r" b="b"/>
            <a:pathLst>
              <a:path w="457200" h="762000">
                <a:moveTo>
                  <a:pt x="0" y="762000"/>
                </a:moveTo>
                <a:lnTo>
                  <a:pt x="457200" y="762000"/>
                </a:lnTo>
                <a:lnTo>
                  <a:pt x="457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0" y="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990600" h="304800">
                <a:moveTo>
                  <a:pt x="990600" y="0"/>
                </a:moveTo>
                <a:lnTo>
                  <a:pt x="0" y="0"/>
                </a:lnTo>
                <a:lnTo>
                  <a:pt x="0" y="304800"/>
                </a:lnTo>
                <a:lnTo>
                  <a:pt x="990600" y="304800"/>
                </a:lnTo>
                <a:lnTo>
                  <a:pt x="990600" y="0"/>
                </a:lnTo>
                <a:close/>
              </a:path>
            </a:pathLst>
          </a:custGeom>
          <a:solidFill>
            <a:srgbClr val="99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0" y="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990600" h="304800">
                <a:moveTo>
                  <a:pt x="0" y="304800"/>
                </a:moveTo>
                <a:lnTo>
                  <a:pt x="990600" y="304800"/>
                </a:lnTo>
                <a:lnTo>
                  <a:pt x="9906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990600" y="0"/>
            <a:ext cx="4724400" cy="304800"/>
          </a:xfrm>
          <a:custGeom>
            <a:avLst/>
            <a:gdLst/>
            <a:ahLst/>
            <a:cxnLst/>
            <a:rect l="l" t="t" r="r" b="b"/>
            <a:pathLst>
              <a:path w="4724400" h="304800">
                <a:moveTo>
                  <a:pt x="4724400" y="0"/>
                </a:moveTo>
                <a:lnTo>
                  <a:pt x="0" y="0"/>
                </a:lnTo>
                <a:lnTo>
                  <a:pt x="0" y="304800"/>
                </a:lnTo>
                <a:lnTo>
                  <a:pt x="4724400" y="304800"/>
                </a:lnTo>
                <a:lnTo>
                  <a:pt x="4724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90600" y="0"/>
            <a:ext cx="4724400" cy="304800"/>
          </a:xfrm>
          <a:custGeom>
            <a:avLst/>
            <a:gdLst/>
            <a:ahLst/>
            <a:cxnLst/>
            <a:rect l="l" t="t" r="r" b="b"/>
            <a:pathLst>
              <a:path w="4724400" h="304800">
                <a:moveTo>
                  <a:pt x="0" y="304800"/>
                </a:moveTo>
                <a:lnTo>
                  <a:pt x="4724400" y="304800"/>
                </a:lnTo>
                <a:lnTo>
                  <a:pt x="47244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ln w="952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457200" y="304800"/>
            <a:ext cx="0" cy="6553200"/>
          </a:xfrm>
          <a:custGeom>
            <a:avLst/>
            <a:gdLst/>
            <a:ahLst/>
            <a:cxnLst/>
            <a:rect l="l" t="t" r="r" b="b"/>
            <a:pathLst>
              <a:path h="6553200">
                <a:moveTo>
                  <a:pt x="0" y="6553199"/>
                </a:moveTo>
                <a:lnTo>
                  <a:pt x="0" y="0"/>
                </a:lnTo>
              </a:path>
            </a:pathLst>
          </a:custGeom>
          <a:ln w="7620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457200" y="0"/>
            <a:ext cx="8686800" cy="6705600"/>
          </a:xfrm>
          <a:custGeom>
            <a:avLst/>
            <a:gdLst/>
            <a:ahLst/>
            <a:cxnLst/>
            <a:rect l="l" t="t" r="r" b="b"/>
            <a:pathLst>
              <a:path w="8686800" h="6705600">
                <a:moveTo>
                  <a:pt x="0" y="6705600"/>
                </a:moveTo>
                <a:lnTo>
                  <a:pt x="8686800" y="6705600"/>
                </a:lnTo>
              </a:path>
              <a:path w="8686800" h="6705600">
                <a:moveTo>
                  <a:pt x="8305800" y="6705600"/>
                </a:moveTo>
                <a:lnTo>
                  <a:pt x="8305800" y="0"/>
                </a:lnTo>
              </a:path>
            </a:pathLst>
          </a:custGeom>
          <a:ln w="571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0" y="3048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10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5715000" y="0"/>
            <a:ext cx="3429000" cy="457200"/>
          </a:xfrm>
          <a:custGeom>
            <a:avLst/>
            <a:gdLst/>
            <a:ahLst/>
            <a:cxnLst/>
            <a:rect l="l" t="t" r="r" b="b"/>
            <a:pathLst>
              <a:path w="3429000" h="457200">
                <a:moveTo>
                  <a:pt x="3429000" y="457200"/>
                </a:moveTo>
                <a:lnTo>
                  <a:pt x="0" y="457200"/>
                </a:lnTo>
              </a:path>
              <a:path w="3429000" h="457200">
                <a:moveTo>
                  <a:pt x="0" y="457200"/>
                </a:moveTo>
                <a:lnTo>
                  <a:pt x="0" y="0"/>
                </a:lnTo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8763000" y="198120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990600" y="0"/>
            <a:ext cx="0" cy="1066800"/>
          </a:xfrm>
          <a:custGeom>
            <a:avLst/>
            <a:gdLst/>
            <a:ahLst/>
            <a:cxnLst/>
            <a:rect l="l" t="t" r="r" b="b"/>
            <a:pathLst>
              <a:path h="1066800">
                <a:moveTo>
                  <a:pt x="0" y="0"/>
                </a:moveTo>
                <a:lnTo>
                  <a:pt x="0" y="1066800"/>
                </a:lnTo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0" y="1066800"/>
            <a:ext cx="990600" cy="0"/>
          </a:xfrm>
          <a:custGeom>
            <a:avLst/>
            <a:gdLst/>
            <a:ahLst/>
            <a:cxnLst/>
            <a:rect l="l" t="t" r="r" b="b"/>
            <a:pathLst>
              <a:path w="990600">
                <a:moveTo>
                  <a:pt x="99060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2667000" y="6248400"/>
            <a:ext cx="6477000" cy="609600"/>
          </a:xfrm>
          <a:custGeom>
            <a:avLst/>
            <a:gdLst/>
            <a:ahLst/>
            <a:cxnLst/>
            <a:rect l="l" t="t" r="r" b="b"/>
            <a:pathLst>
              <a:path w="6477000" h="609600">
                <a:moveTo>
                  <a:pt x="0" y="609599"/>
                </a:moveTo>
                <a:lnTo>
                  <a:pt x="0" y="0"/>
                </a:lnTo>
              </a:path>
              <a:path w="6477000" h="609600">
                <a:moveTo>
                  <a:pt x="0" y="0"/>
                </a:moveTo>
                <a:lnTo>
                  <a:pt x="6477000" y="0"/>
                </a:lnTo>
              </a:path>
            </a:pathLst>
          </a:custGeom>
          <a:ln w="19050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0" y="5257800"/>
            <a:ext cx="457200" cy="152400"/>
          </a:xfrm>
          <a:custGeom>
            <a:avLst/>
            <a:gdLst/>
            <a:ahLst/>
            <a:cxnLst/>
            <a:rect l="l" t="t" r="r" b="b"/>
            <a:pathLst>
              <a:path w="457200" h="152400">
                <a:moveTo>
                  <a:pt x="457200" y="0"/>
                </a:moveTo>
                <a:lnTo>
                  <a:pt x="0" y="0"/>
                </a:lnTo>
              </a:path>
              <a:path w="457200" h="152400">
                <a:moveTo>
                  <a:pt x="457200" y="152400"/>
                </a:moveTo>
                <a:lnTo>
                  <a:pt x="0" y="152400"/>
                </a:lnTo>
              </a:path>
            </a:pathLst>
          </a:custGeom>
          <a:ln w="2857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57197" y="555116"/>
            <a:ext cx="6229604" cy="1002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C0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1398" y="1292808"/>
            <a:ext cx="8201202" cy="3989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E4648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5683" y="1371600"/>
            <a:ext cx="7330440" cy="1966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lang="ru-RU" sz="3200" b="1" spc="-10" dirty="0" smtClean="0">
                <a:solidFill>
                  <a:srgbClr val="C00000"/>
                </a:solidFill>
                <a:latin typeface="Tahoma"/>
                <a:cs typeface="Tahoma"/>
              </a:rPr>
              <a:t>Метод интеллект карт. Как использовать интеллект карты в работе с детьми.</a:t>
            </a:r>
            <a:r>
              <a:rPr lang="ru-RU" sz="3100" spc="-10" dirty="0" smtClean="0">
                <a:solidFill>
                  <a:srgbClr val="C00000"/>
                </a:solidFill>
                <a:latin typeface="Tahoma"/>
                <a:cs typeface="Tahoma"/>
              </a:rPr>
              <a:t/>
            </a:r>
            <a:br>
              <a:rPr lang="ru-RU" sz="3100" spc="-10" dirty="0" smtClean="0">
                <a:solidFill>
                  <a:srgbClr val="C00000"/>
                </a:solidFill>
                <a:latin typeface="Tahoma"/>
                <a:cs typeface="Tahoma"/>
              </a:rPr>
            </a:br>
            <a:endParaRPr sz="3100" dirty="0">
              <a:latin typeface="Tahoma"/>
              <a:cs typeface="Tahom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9250" y="3316349"/>
            <a:ext cx="4860544" cy="262826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477636" y="5053482"/>
            <a:ext cx="3060065" cy="612347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585595" algn="r">
              <a:lnSpc>
                <a:spcPct val="100000"/>
              </a:lnSpc>
              <a:spcBef>
                <a:spcPts val="395"/>
              </a:spcBef>
            </a:pPr>
            <a:r>
              <a:rPr sz="1700" i="1" spc="-10" dirty="0" err="1" smtClean="0">
                <a:latin typeface="Arial"/>
                <a:cs typeface="Arial"/>
              </a:rPr>
              <a:t>Воспитател</a:t>
            </a:r>
            <a:r>
              <a:rPr lang="ru-RU" sz="1700" i="1" spc="-10" dirty="0" smtClean="0">
                <a:latin typeface="Arial"/>
                <a:cs typeface="Arial"/>
              </a:rPr>
              <a:t>ь</a:t>
            </a:r>
            <a:endParaRPr sz="1700" i="1" dirty="0">
              <a:latin typeface="Arial"/>
              <a:cs typeface="Arial"/>
            </a:endParaRPr>
          </a:p>
          <a:p>
            <a:pPr marL="12700" algn="r">
              <a:lnSpc>
                <a:spcPct val="100000"/>
              </a:lnSpc>
              <a:spcBef>
                <a:spcPts val="300"/>
              </a:spcBef>
            </a:pPr>
            <a:r>
              <a:rPr lang="ru-RU" sz="1700" i="1" spc="-10" dirty="0" err="1" smtClean="0">
                <a:latin typeface="Times New Roman"/>
                <a:cs typeface="Times New Roman"/>
              </a:rPr>
              <a:t>Ефимик</a:t>
            </a:r>
            <a:r>
              <a:rPr lang="ru-RU" sz="1700" i="1" spc="-10" dirty="0" smtClean="0">
                <a:latin typeface="Times New Roman"/>
                <a:cs typeface="Times New Roman"/>
              </a:rPr>
              <a:t> Марина Алексеевна</a:t>
            </a:r>
            <a:endParaRPr sz="1700" i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3490" y="586562"/>
            <a:ext cx="7709510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5" dirty="0"/>
              <a:t>Варианты</a:t>
            </a:r>
            <a:r>
              <a:rPr b="1" spc="-20" dirty="0"/>
              <a:t> </a:t>
            </a:r>
            <a:r>
              <a:rPr b="1" spc="-5" dirty="0"/>
              <a:t>использования</a:t>
            </a:r>
            <a:r>
              <a:rPr b="1" spc="-30" dirty="0"/>
              <a:t> </a:t>
            </a:r>
            <a:r>
              <a:rPr b="1" spc="-5" dirty="0"/>
              <a:t>карт</a:t>
            </a:r>
            <a:r>
              <a:rPr b="1" spc="5" dirty="0"/>
              <a:t> </a:t>
            </a:r>
            <a:r>
              <a:rPr b="1" dirty="0"/>
              <a:t>с</a:t>
            </a:r>
            <a:r>
              <a:rPr b="1" spc="-10" dirty="0"/>
              <a:t> </a:t>
            </a:r>
            <a:r>
              <a:rPr b="1" dirty="0"/>
              <a:t>детьми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401440" y="1437639"/>
            <a:ext cx="2767965" cy="1809114"/>
            <a:chOff x="3401440" y="1437639"/>
            <a:chExt cx="2767965" cy="1809114"/>
          </a:xfrm>
        </p:grpSpPr>
        <p:sp>
          <p:nvSpPr>
            <p:cNvPr id="4" name="object 4"/>
            <p:cNvSpPr/>
            <p:nvPr/>
          </p:nvSpPr>
          <p:spPr>
            <a:xfrm>
              <a:off x="3414140" y="1450339"/>
              <a:ext cx="2742565" cy="1783714"/>
            </a:xfrm>
            <a:custGeom>
              <a:avLst/>
              <a:gdLst/>
              <a:ahLst/>
              <a:cxnLst/>
              <a:rect l="l" t="t" r="r" b="b"/>
              <a:pathLst>
                <a:path w="2742565" h="1783714">
                  <a:moveTo>
                    <a:pt x="1371219" y="0"/>
                  </a:moveTo>
                  <a:lnTo>
                    <a:pt x="1313255" y="782"/>
                  </a:lnTo>
                  <a:lnTo>
                    <a:pt x="1255905" y="3108"/>
                  </a:lnTo>
                  <a:lnTo>
                    <a:pt x="1199216" y="6948"/>
                  </a:lnTo>
                  <a:lnTo>
                    <a:pt x="1143235" y="12270"/>
                  </a:lnTo>
                  <a:lnTo>
                    <a:pt x="1088011" y="19043"/>
                  </a:lnTo>
                  <a:lnTo>
                    <a:pt x="1033589" y="27237"/>
                  </a:lnTo>
                  <a:lnTo>
                    <a:pt x="980019" y="36820"/>
                  </a:lnTo>
                  <a:lnTo>
                    <a:pt x="927348" y="47761"/>
                  </a:lnTo>
                  <a:lnTo>
                    <a:pt x="875623" y="60030"/>
                  </a:lnTo>
                  <a:lnTo>
                    <a:pt x="824892" y="73595"/>
                  </a:lnTo>
                  <a:lnTo>
                    <a:pt x="775203" y="88425"/>
                  </a:lnTo>
                  <a:lnTo>
                    <a:pt x="726603" y="104491"/>
                  </a:lnTo>
                  <a:lnTo>
                    <a:pt x="679139" y="121760"/>
                  </a:lnTo>
                  <a:lnTo>
                    <a:pt x="632860" y="140201"/>
                  </a:lnTo>
                  <a:lnTo>
                    <a:pt x="587813" y="159784"/>
                  </a:lnTo>
                  <a:lnTo>
                    <a:pt x="544045" y="180478"/>
                  </a:lnTo>
                  <a:lnTo>
                    <a:pt x="501604" y="202252"/>
                  </a:lnTo>
                  <a:lnTo>
                    <a:pt x="460538" y="225074"/>
                  </a:lnTo>
                  <a:lnTo>
                    <a:pt x="420895" y="248915"/>
                  </a:lnTo>
                  <a:lnTo>
                    <a:pt x="382721" y="273742"/>
                  </a:lnTo>
                  <a:lnTo>
                    <a:pt x="346065" y="299525"/>
                  </a:lnTo>
                  <a:lnTo>
                    <a:pt x="310974" y="326233"/>
                  </a:lnTo>
                  <a:lnTo>
                    <a:pt x="277495" y="353835"/>
                  </a:lnTo>
                  <a:lnTo>
                    <a:pt x="245677" y="382300"/>
                  </a:lnTo>
                  <a:lnTo>
                    <a:pt x="215567" y="411598"/>
                  </a:lnTo>
                  <a:lnTo>
                    <a:pt x="187212" y="441696"/>
                  </a:lnTo>
                  <a:lnTo>
                    <a:pt x="160660" y="472565"/>
                  </a:lnTo>
                  <a:lnTo>
                    <a:pt x="135959" y="504173"/>
                  </a:lnTo>
                  <a:lnTo>
                    <a:pt x="113156" y="536489"/>
                  </a:lnTo>
                  <a:lnTo>
                    <a:pt x="92298" y="569482"/>
                  </a:lnTo>
                  <a:lnTo>
                    <a:pt x="73435" y="603122"/>
                  </a:lnTo>
                  <a:lnTo>
                    <a:pt x="56612" y="637377"/>
                  </a:lnTo>
                  <a:lnTo>
                    <a:pt x="29280" y="707610"/>
                  </a:lnTo>
                  <a:lnTo>
                    <a:pt x="10683" y="779932"/>
                  </a:lnTo>
                  <a:lnTo>
                    <a:pt x="1202" y="854097"/>
                  </a:lnTo>
                  <a:lnTo>
                    <a:pt x="0" y="891794"/>
                  </a:lnTo>
                  <a:lnTo>
                    <a:pt x="1202" y="929490"/>
                  </a:lnTo>
                  <a:lnTo>
                    <a:pt x="10683" y="1003655"/>
                  </a:lnTo>
                  <a:lnTo>
                    <a:pt x="29280" y="1075977"/>
                  </a:lnTo>
                  <a:lnTo>
                    <a:pt x="56612" y="1146210"/>
                  </a:lnTo>
                  <a:lnTo>
                    <a:pt x="73435" y="1180465"/>
                  </a:lnTo>
                  <a:lnTo>
                    <a:pt x="92298" y="1214105"/>
                  </a:lnTo>
                  <a:lnTo>
                    <a:pt x="113156" y="1247098"/>
                  </a:lnTo>
                  <a:lnTo>
                    <a:pt x="135959" y="1279414"/>
                  </a:lnTo>
                  <a:lnTo>
                    <a:pt x="160660" y="1311022"/>
                  </a:lnTo>
                  <a:lnTo>
                    <a:pt x="187212" y="1341891"/>
                  </a:lnTo>
                  <a:lnTo>
                    <a:pt x="215567" y="1371989"/>
                  </a:lnTo>
                  <a:lnTo>
                    <a:pt x="245677" y="1401287"/>
                  </a:lnTo>
                  <a:lnTo>
                    <a:pt x="277495" y="1429752"/>
                  </a:lnTo>
                  <a:lnTo>
                    <a:pt x="310974" y="1457354"/>
                  </a:lnTo>
                  <a:lnTo>
                    <a:pt x="346065" y="1484062"/>
                  </a:lnTo>
                  <a:lnTo>
                    <a:pt x="382721" y="1509845"/>
                  </a:lnTo>
                  <a:lnTo>
                    <a:pt x="420895" y="1534672"/>
                  </a:lnTo>
                  <a:lnTo>
                    <a:pt x="460538" y="1558513"/>
                  </a:lnTo>
                  <a:lnTo>
                    <a:pt x="501604" y="1581335"/>
                  </a:lnTo>
                  <a:lnTo>
                    <a:pt x="544045" y="1603109"/>
                  </a:lnTo>
                  <a:lnTo>
                    <a:pt x="587813" y="1623803"/>
                  </a:lnTo>
                  <a:lnTo>
                    <a:pt x="632860" y="1643386"/>
                  </a:lnTo>
                  <a:lnTo>
                    <a:pt x="679139" y="1661827"/>
                  </a:lnTo>
                  <a:lnTo>
                    <a:pt x="726603" y="1679096"/>
                  </a:lnTo>
                  <a:lnTo>
                    <a:pt x="775203" y="1695162"/>
                  </a:lnTo>
                  <a:lnTo>
                    <a:pt x="824892" y="1709992"/>
                  </a:lnTo>
                  <a:lnTo>
                    <a:pt x="875623" y="1723557"/>
                  </a:lnTo>
                  <a:lnTo>
                    <a:pt x="927348" y="1735826"/>
                  </a:lnTo>
                  <a:lnTo>
                    <a:pt x="980019" y="1746767"/>
                  </a:lnTo>
                  <a:lnTo>
                    <a:pt x="1033589" y="1756350"/>
                  </a:lnTo>
                  <a:lnTo>
                    <a:pt x="1088011" y="1764544"/>
                  </a:lnTo>
                  <a:lnTo>
                    <a:pt x="1143235" y="1771317"/>
                  </a:lnTo>
                  <a:lnTo>
                    <a:pt x="1199216" y="1776639"/>
                  </a:lnTo>
                  <a:lnTo>
                    <a:pt x="1255905" y="1780479"/>
                  </a:lnTo>
                  <a:lnTo>
                    <a:pt x="1313255" y="1782805"/>
                  </a:lnTo>
                  <a:lnTo>
                    <a:pt x="1371219" y="1783588"/>
                  </a:lnTo>
                  <a:lnTo>
                    <a:pt x="1429172" y="1782805"/>
                  </a:lnTo>
                  <a:lnTo>
                    <a:pt x="1486513" y="1780479"/>
                  </a:lnTo>
                  <a:lnTo>
                    <a:pt x="1543194" y="1776639"/>
                  </a:lnTo>
                  <a:lnTo>
                    <a:pt x="1599166" y="1771317"/>
                  </a:lnTo>
                  <a:lnTo>
                    <a:pt x="1654384" y="1764544"/>
                  </a:lnTo>
                  <a:lnTo>
                    <a:pt x="1708798" y="1756350"/>
                  </a:lnTo>
                  <a:lnTo>
                    <a:pt x="1762361" y="1746767"/>
                  </a:lnTo>
                  <a:lnTo>
                    <a:pt x="1815026" y="1735826"/>
                  </a:lnTo>
                  <a:lnTo>
                    <a:pt x="1866745" y="1723557"/>
                  </a:lnTo>
                  <a:lnTo>
                    <a:pt x="1917470" y="1709992"/>
                  </a:lnTo>
                  <a:lnTo>
                    <a:pt x="1967154" y="1695162"/>
                  </a:lnTo>
                  <a:lnTo>
                    <a:pt x="2015750" y="1679096"/>
                  </a:lnTo>
                  <a:lnTo>
                    <a:pt x="2063209" y="1661827"/>
                  </a:lnTo>
                  <a:lnTo>
                    <a:pt x="2109484" y="1643386"/>
                  </a:lnTo>
                  <a:lnTo>
                    <a:pt x="2154527" y="1623803"/>
                  </a:lnTo>
                  <a:lnTo>
                    <a:pt x="2198291" y="1603109"/>
                  </a:lnTo>
                  <a:lnTo>
                    <a:pt x="2240729" y="1581335"/>
                  </a:lnTo>
                  <a:lnTo>
                    <a:pt x="2281792" y="1558513"/>
                  </a:lnTo>
                  <a:lnTo>
                    <a:pt x="2321432" y="1534672"/>
                  </a:lnTo>
                  <a:lnTo>
                    <a:pt x="2359604" y="1509845"/>
                  </a:lnTo>
                  <a:lnTo>
                    <a:pt x="2396258" y="1484062"/>
                  </a:lnTo>
                  <a:lnTo>
                    <a:pt x="2431347" y="1457354"/>
                  </a:lnTo>
                  <a:lnTo>
                    <a:pt x="2464824" y="1429752"/>
                  </a:lnTo>
                  <a:lnTo>
                    <a:pt x="2496640" y="1401287"/>
                  </a:lnTo>
                  <a:lnTo>
                    <a:pt x="2526749" y="1371989"/>
                  </a:lnTo>
                  <a:lnTo>
                    <a:pt x="2555103" y="1341891"/>
                  </a:lnTo>
                  <a:lnTo>
                    <a:pt x="2581654" y="1311022"/>
                  </a:lnTo>
                  <a:lnTo>
                    <a:pt x="2606354" y="1279414"/>
                  </a:lnTo>
                  <a:lnTo>
                    <a:pt x="2629157" y="1247098"/>
                  </a:lnTo>
                  <a:lnTo>
                    <a:pt x="2650013" y="1214105"/>
                  </a:lnTo>
                  <a:lnTo>
                    <a:pt x="2668876" y="1180465"/>
                  </a:lnTo>
                  <a:lnTo>
                    <a:pt x="2685699" y="1146210"/>
                  </a:lnTo>
                  <a:lnTo>
                    <a:pt x="2713030" y="1075977"/>
                  </a:lnTo>
                  <a:lnTo>
                    <a:pt x="2731627" y="1003655"/>
                  </a:lnTo>
                  <a:lnTo>
                    <a:pt x="2741108" y="929490"/>
                  </a:lnTo>
                  <a:lnTo>
                    <a:pt x="2742311" y="891794"/>
                  </a:lnTo>
                  <a:lnTo>
                    <a:pt x="2741108" y="854097"/>
                  </a:lnTo>
                  <a:lnTo>
                    <a:pt x="2731627" y="779932"/>
                  </a:lnTo>
                  <a:lnTo>
                    <a:pt x="2713030" y="707610"/>
                  </a:lnTo>
                  <a:lnTo>
                    <a:pt x="2685699" y="637377"/>
                  </a:lnTo>
                  <a:lnTo>
                    <a:pt x="2668876" y="603122"/>
                  </a:lnTo>
                  <a:lnTo>
                    <a:pt x="2650013" y="569482"/>
                  </a:lnTo>
                  <a:lnTo>
                    <a:pt x="2629157" y="536489"/>
                  </a:lnTo>
                  <a:lnTo>
                    <a:pt x="2606354" y="504173"/>
                  </a:lnTo>
                  <a:lnTo>
                    <a:pt x="2581654" y="472565"/>
                  </a:lnTo>
                  <a:lnTo>
                    <a:pt x="2555103" y="441696"/>
                  </a:lnTo>
                  <a:lnTo>
                    <a:pt x="2526749" y="411598"/>
                  </a:lnTo>
                  <a:lnTo>
                    <a:pt x="2496640" y="382300"/>
                  </a:lnTo>
                  <a:lnTo>
                    <a:pt x="2464824" y="353835"/>
                  </a:lnTo>
                  <a:lnTo>
                    <a:pt x="2431347" y="326233"/>
                  </a:lnTo>
                  <a:lnTo>
                    <a:pt x="2396258" y="299525"/>
                  </a:lnTo>
                  <a:lnTo>
                    <a:pt x="2359604" y="273742"/>
                  </a:lnTo>
                  <a:lnTo>
                    <a:pt x="2321432" y="248915"/>
                  </a:lnTo>
                  <a:lnTo>
                    <a:pt x="2281792" y="225074"/>
                  </a:lnTo>
                  <a:lnTo>
                    <a:pt x="2240729" y="202252"/>
                  </a:lnTo>
                  <a:lnTo>
                    <a:pt x="2198291" y="180478"/>
                  </a:lnTo>
                  <a:lnTo>
                    <a:pt x="2154527" y="159784"/>
                  </a:lnTo>
                  <a:lnTo>
                    <a:pt x="2109484" y="140201"/>
                  </a:lnTo>
                  <a:lnTo>
                    <a:pt x="2063209" y="121760"/>
                  </a:lnTo>
                  <a:lnTo>
                    <a:pt x="2015750" y="104491"/>
                  </a:lnTo>
                  <a:lnTo>
                    <a:pt x="1967154" y="88425"/>
                  </a:lnTo>
                  <a:lnTo>
                    <a:pt x="1917470" y="73595"/>
                  </a:lnTo>
                  <a:lnTo>
                    <a:pt x="1866745" y="60030"/>
                  </a:lnTo>
                  <a:lnTo>
                    <a:pt x="1815026" y="47761"/>
                  </a:lnTo>
                  <a:lnTo>
                    <a:pt x="1762361" y="36820"/>
                  </a:lnTo>
                  <a:lnTo>
                    <a:pt x="1708798" y="27237"/>
                  </a:lnTo>
                  <a:lnTo>
                    <a:pt x="1654384" y="19043"/>
                  </a:lnTo>
                  <a:lnTo>
                    <a:pt x="1599166" y="12270"/>
                  </a:lnTo>
                  <a:lnTo>
                    <a:pt x="1543194" y="6948"/>
                  </a:lnTo>
                  <a:lnTo>
                    <a:pt x="1486513" y="3108"/>
                  </a:lnTo>
                  <a:lnTo>
                    <a:pt x="1429172" y="782"/>
                  </a:lnTo>
                  <a:lnTo>
                    <a:pt x="1371219" y="0"/>
                  </a:lnTo>
                  <a:close/>
                </a:path>
              </a:pathLst>
            </a:cu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14140" y="1450339"/>
              <a:ext cx="2742565" cy="1783714"/>
            </a:xfrm>
            <a:custGeom>
              <a:avLst/>
              <a:gdLst/>
              <a:ahLst/>
              <a:cxnLst/>
              <a:rect l="l" t="t" r="r" b="b"/>
              <a:pathLst>
                <a:path w="2742565" h="1783714">
                  <a:moveTo>
                    <a:pt x="0" y="891794"/>
                  </a:moveTo>
                  <a:lnTo>
                    <a:pt x="4780" y="816800"/>
                  </a:lnTo>
                  <a:lnTo>
                    <a:pt x="18866" y="743525"/>
                  </a:lnTo>
                  <a:lnTo>
                    <a:pt x="41878" y="672217"/>
                  </a:lnTo>
                  <a:lnTo>
                    <a:pt x="73435" y="603122"/>
                  </a:lnTo>
                  <a:lnTo>
                    <a:pt x="92298" y="569482"/>
                  </a:lnTo>
                  <a:lnTo>
                    <a:pt x="113156" y="536489"/>
                  </a:lnTo>
                  <a:lnTo>
                    <a:pt x="135959" y="504173"/>
                  </a:lnTo>
                  <a:lnTo>
                    <a:pt x="160660" y="472565"/>
                  </a:lnTo>
                  <a:lnTo>
                    <a:pt x="187212" y="441696"/>
                  </a:lnTo>
                  <a:lnTo>
                    <a:pt x="215567" y="411598"/>
                  </a:lnTo>
                  <a:lnTo>
                    <a:pt x="245677" y="382300"/>
                  </a:lnTo>
                  <a:lnTo>
                    <a:pt x="277495" y="353835"/>
                  </a:lnTo>
                  <a:lnTo>
                    <a:pt x="310974" y="326233"/>
                  </a:lnTo>
                  <a:lnTo>
                    <a:pt x="346065" y="299525"/>
                  </a:lnTo>
                  <a:lnTo>
                    <a:pt x="382721" y="273742"/>
                  </a:lnTo>
                  <a:lnTo>
                    <a:pt x="420895" y="248915"/>
                  </a:lnTo>
                  <a:lnTo>
                    <a:pt x="460538" y="225074"/>
                  </a:lnTo>
                  <a:lnTo>
                    <a:pt x="501604" y="202252"/>
                  </a:lnTo>
                  <a:lnTo>
                    <a:pt x="544045" y="180478"/>
                  </a:lnTo>
                  <a:lnTo>
                    <a:pt x="587813" y="159784"/>
                  </a:lnTo>
                  <a:lnTo>
                    <a:pt x="632860" y="140201"/>
                  </a:lnTo>
                  <a:lnTo>
                    <a:pt x="679139" y="121760"/>
                  </a:lnTo>
                  <a:lnTo>
                    <a:pt x="726603" y="104491"/>
                  </a:lnTo>
                  <a:lnTo>
                    <a:pt x="775203" y="88425"/>
                  </a:lnTo>
                  <a:lnTo>
                    <a:pt x="824892" y="73595"/>
                  </a:lnTo>
                  <a:lnTo>
                    <a:pt x="875623" y="60030"/>
                  </a:lnTo>
                  <a:lnTo>
                    <a:pt x="927348" y="47761"/>
                  </a:lnTo>
                  <a:lnTo>
                    <a:pt x="980019" y="36820"/>
                  </a:lnTo>
                  <a:lnTo>
                    <a:pt x="1033589" y="27237"/>
                  </a:lnTo>
                  <a:lnTo>
                    <a:pt x="1088011" y="19043"/>
                  </a:lnTo>
                  <a:lnTo>
                    <a:pt x="1143235" y="12270"/>
                  </a:lnTo>
                  <a:lnTo>
                    <a:pt x="1199216" y="6948"/>
                  </a:lnTo>
                  <a:lnTo>
                    <a:pt x="1255905" y="3108"/>
                  </a:lnTo>
                  <a:lnTo>
                    <a:pt x="1313255" y="782"/>
                  </a:lnTo>
                  <a:lnTo>
                    <a:pt x="1371219" y="0"/>
                  </a:lnTo>
                  <a:lnTo>
                    <a:pt x="1429172" y="782"/>
                  </a:lnTo>
                  <a:lnTo>
                    <a:pt x="1486513" y="3108"/>
                  </a:lnTo>
                  <a:lnTo>
                    <a:pt x="1543194" y="6948"/>
                  </a:lnTo>
                  <a:lnTo>
                    <a:pt x="1599166" y="12270"/>
                  </a:lnTo>
                  <a:lnTo>
                    <a:pt x="1654384" y="19043"/>
                  </a:lnTo>
                  <a:lnTo>
                    <a:pt x="1708798" y="27237"/>
                  </a:lnTo>
                  <a:lnTo>
                    <a:pt x="1762361" y="36820"/>
                  </a:lnTo>
                  <a:lnTo>
                    <a:pt x="1815026" y="47761"/>
                  </a:lnTo>
                  <a:lnTo>
                    <a:pt x="1866745" y="60030"/>
                  </a:lnTo>
                  <a:lnTo>
                    <a:pt x="1917470" y="73595"/>
                  </a:lnTo>
                  <a:lnTo>
                    <a:pt x="1967154" y="88425"/>
                  </a:lnTo>
                  <a:lnTo>
                    <a:pt x="2015750" y="104491"/>
                  </a:lnTo>
                  <a:lnTo>
                    <a:pt x="2063209" y="121760"/>
                  </a:lnTo>
                  <a:lnTo>
                    <a:pt x="2109484" y="140201"/>
                  </a:lnTo>
                  <a:lnTo>
                    <a:pt x="2154527" y="159784"/>
                  </a:lnTo>
                  <a:lnTo>
                    <a:pt x="2198291" y="180478"/>
                  </a:lnTo>
                  <a:lnTo>
                    <a:pt x="2240729" y="202252"/>
                  </a:lnTo>
                  <a:lnTo>
                    <a:pt x="2281792" y="225074"/>
                  </a:lnTo>
                  <a:lnTo>
                    <a:pt x="2321432" y="248915"/>
                  </a:lnTo>
                  <a:lnTo>
                    <a:pt x="2359604" y="273742"/>
                  </a:lnTo>
                  <a:lnTo>
                    <a:pt x="2396258" y="299525"/>
                  </a:lnTo>
                  <a:lnTo>
                    <a:pt x="2431347" y="326233"/>
                  </a:lnTo>
                  <a:lnTo>
                    <a:pt x="2464824" y="353835"/>
                  </a:lnTo>
                  <a:lnTo>
                    <a:pt x="2496640" y="382300"/>
                  </a:lnTo>
                  <a:lnTo>
                    <a:pt x="2526749" y="411598"/>
                  </a:lnTo>
                  <a:lnTo>
                    <a:pt x="2555103" y="441696"/>
                  </a:lnTo>
                  <a:lnTo>
                    <a:pt x="2581654" y="472565"/>
                  </a:lnTo>
                  <a:lnTo>
                    <a:pt x="2606354" y="504173"/>
                  </a:lnTo>
                  <a:lnTo>
                    <a:pt x="2629157" y="536489"/>
                  </a:lnTo>
                  <a:lnTo>
                    <a:pt x="2650013" y="569482"/>
                  </a:lnTo>
                  <a:lnTo>
                    <a:pt x="2668876" y="603122"/>
                  </a:lnTo>
                  <a:lnTo>
                    <a:pt x="2685699" y="637377"/>
                  </a:lnTo>
                  <a:lnTo>
                    <a:pt x="2713030" y="707610"/>
                  </a:lnTo>
                  <a:lnTo>
                    <a:pt x="2731627" y="779932"/>
                  </a:lnTo>
                  <a:lnTo>
                    <a:pt x="2741108" y="854097"/>
                  </a:lnTo>
                  <a:lnTo>
                    <a:pt x="2742311" y="891794"/>
                  </a:lnTo>
                  <a:lnTo>
                    <a:pt x="2741108" y="929490"/>
                  </a:lnTo>
                  <a:lnTo>
                    <a:pt x="2731627" y="1003655"/>
                  </a:lnTo>
                  <a:lnTo>
                    <a:pt x="2713030" y="1075977"/>
                  </a:lnTo>
                  <a:lnTo>
                    <a:pt x="2685699" y="1146210"/>
                  </a:lnTo>
                  <a:lnTo>
                    <a:pt x="2668876" y="1180465"/>
                  </a:lnTo>
                  <a:lnTo>
                    <a:pt x="2650013" y="1214105"/>
                  </a:lnTo>
                  <a:lnTo>
                    <a:pt x="2629157" y="1247098"/>
                  </a:lnTo>
                  <a:lnTo>
                    <a:pt x="2606354" y="1279414"/>
                  </a:lnTo>
                  <a:lnTo>
                    <a:pt x="2581654" y="1311022"/>
                  </a:lnTo>
                  <a:lnTo>
                    <a:pt x="2555103" y="1341891"/>
                  </a:lnTo>
                  <a:lnTo>
                    <a:pt x="2526749" y="1371989"/>
                  </a:lnTo>
                  <a:lnTo>
                    <a:pt x="2496640" y="1401287"/>
                  </a:lnTo>
                  <a:lnTo>
                    <a:pt x="2464824" y="1429752"/>
                  </a:lnTo>
                  <a:lnTo>
                    <a:pt x="2431347" y="1457354"/>
                  </a:lnTo>
                  <a:lnTo>
                    <a:pt x="2396258" y="1484062"/>
                  </a:lnTo>
                  <a:lnTo>
                    <a:pt x="2359604" y="1509845"/>
                  </a:lnTo>
                  <a:lnTo>
                    <a:pt x="2321432" y="1534672"/>
                  </a:lnTo>
                  <a:lnTo>
                    <a:pt x="2281792" y="1558513"/>
                  </a:lnTo>
                  <a:lnTo>
                    <a:pt x="2240729" y="1581335"/>
                  </a:lnTo>
                  <a:lnTo>
                    <a:pt x="2198291" y="1603109"/>
                  </a:lnTo>
                  <a:lnTo>
                    <a:pt x="2154527" y="1623803"/>
                  </a:lnTo>
                  <a:lnTo>
                    <a:pt x="2109484" y="1643386"/>
                  </a:lnTo>
                  <a:lnTo>
                    <a:pt x="2063209" y="1661827"/>
                  </a:lnTo>
                  <a:lnTo>
                    <a:pt x="2015750" y="1679096"/>
                  </a:lnTo>
                  <a:lnTo>
                    <a:pt x="1967154" y="1695162"/>
                  </a:lnTo>
                  <a:lnTo>
                    <a:pt x="1917470" y="1709992"/>
                  </a:lnTo>
                  <a:lnTo>
                    <a:pt x="1866745" y="1723557"/>
                  </a:lnTo>
                  <a:lnTo>
                    <a:pt x="1815026" y="1735826"/>
                  </a:lnTo>
                  <a:lnTo>
                    <a:pt x="1762361" y="1746767"/>
                  </a:lnTo>
                  <a:lnTo>
                    <a:pt x="1708798" y="1756350"/>
                  </a:lnTo>
                  <a:lnTo>
                    <a:pt x="1654384" y="1764544"/>
                  </a:lnTo>
                  <a:lnTo>
                    <a:pt x="1599166" y="1771317"/>
                  </a:lnTo>
                  <a:lnTo>
                    <a:pt x="1543194" y="1776639"/>
                  </a:lnTo>
                  <a:lnTo>
                    <a:pt x="1486513" y="1780479"/>
                  </a:lnTo>
                  <a:lnTo>
                    <a:pt x="1429172" y="1782805"/>
                  </a:lnTo>
                  <a:lnTo>
                    <a:pt x="1371219" y="1783588"/>
                  </a:lnTo>
                  <a:lnTo>
                    <a:pt x="1313255" y="1782805"/>
                  </a:lnTo>
                  <a:lnTo>
                    <a:pt x="1255905" y="1780479"/>
                  </a:lnTo>
                  <a:lnTo>
                    <a:pt x="1199216" y="1776639"/>
                  </a:lnTo>
                  <a:lnTo>
                    <a:pt x="1143235" y="1771317"/>
                  </a:lnTo>
                  <a:lnTo>
                    <a:pt x="1088011" y="1764544"/>
                  </a:lnTo>
                  <a:lnTo>
                    <a:pt x="1033589" y="1756350"/>
                  </a:lnTo>
                  <a:lnTo>
                    <a:pt x="980019" y="1746767"/>
                  </a:lnTo>
                  <a:lnTo>
                    <a:pt x="927348" y="1735826"/>
                  </a:lnTo>
                  <a:lnTo>
                    <a:pt x="875623" y="1723557"/>
                  </a:lnTo>
                  <a:lnTo>
                    <a:pt x="824892" y="1709992"/>
                  </a:lnTo>
                  <a:lnTo>
                    <a:pt x="775203" y="1695162"/>
                  </a:lnTo>
                  <a:lnTo>
                    <a:pt x="726603" y="1679096"/>
                  </a:lnTo>
                  <a:lnTo>
                    <a:pt x="679139" y="1661827"/>
                  </a:lnTo>
                  <a:lnTo>
                    <a:pt x="632860" y="1643386"/>
                  </a:lnTo>
                  <a:lnTo>
                    <a:pt x="587813" y="1623803"/>
                  </a:lnTo>
                  <a:lnTo>
                    <a:pt x="544045" y="1603109"/>
                  </a:lnTo>
                  <a:lnTo>
                    <a:pt x="501604" y="1581335"/>
                  </a:lnTo>
                  <a:lnTo>
                    <a:pt x="460538" y="1558513"/>
                  </a:lnTo>
                  <a:lnTo>
                    <a:pt x="420895" y="1534672"/>
                  </a:lnTo>
                  <a:lnTo>
                    <a:pt x="382721" y="1509845"/>
                  </a:lnTo>
                  <a:lnTo>
                    <a:pt x="346065" y="1484062"/>
                  </a:lnTo>
                  <a:lnTo>
                    <a:pt x="310974" y="1457354"/>
                  </a:lnTo>
                  <a:lnTo>
                    <a:pt x="277495" y="1429752"/>
                  </a:lnTo>
                  <a:lnTo>
                    <a:pt x="245677" y="1401287"/>
                  </a:lnTo>
                  <a:lnTo>
                    <a:pt x="215567" y="1371989"/>
                  </a:lnTo>
                  <a:lnTo>
                    <a:pt x="187212" y="1341891"/>
                  </a:lnTo>
                  <a:lnTo>
                    <a:pt x="160660" y="1311022"/>
                  </a:lnTo>
                  <a:lnTo>
                    <a:pt x="135959" y="1279414"/>
                  </a:lnTo>
                  <a:lnTo>
                    <a:pt x="113156" y="1247098"/>
                  </a:lnTo>
                  <a:lnTo>
                    <a:pt x="92298" y="1214105"/>
                  </a:lnTo>
                  <a:lnTo>
                    <a:pt x="73435" y="1180465"/>
                  </a:lnTo>
                  <a:lnTo>
                    <a:pt x="56612" y="1146210"/>
                  </a:lnTo>
                  <a:lnTo>
                    <a:pt x="29280" y="1075977"/>
                  </a:lnTo>
                  <a:lnTo>
                    <a:pt x="10683" y="1003655"/>
                  </a:lnTo>
                  <a:lnTo>
                    <a:pt x="1202" y="929490"/>
                  </a:lnTo>
                  <a:lnTo>
                    <a:pt x="0" y="891794"/>
                  </a:lnTo>
                  <a:close/>
                </a:path>
              </a:pathLst>
            </a:cu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069207" y="1557019"/>
            <a:ext cx="1431290" cy="1530985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24765" marR="16510" algn="ctr">
              <a:lnSpc>
                <a:spcPts val="1660"/>
              </a:lnSpc>
              <a:spcBef>
                <a:spcPts val="365"/>
              </a:spcBef>
            </a:pPr>
            <a:r>
              <a:rPr sz="1600" spc="-10" dirty="0">
                <a:solidFill>
                  <a:srgbClr val="0C1C1D"/>
                </a:solidFill>
                <a:latin typeface="Times New Roman"/>
                <a:cs typeface="Times New Roman"/>
              </a:rPr>
              <a:t>Карта</a:t>
            </a:r>
            <a:r>
              <a:rPr sz="1600" spc="-5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C1C1D"/>
                </a:solidFill>
                <a:latin typeface="Times New Roman"/>
                <a:cs typeface="Times New Roman"/>
              </a:rPr>
              <a:t>создается </a:t>
            </a:r>
            <a:r>
              <a:rPr sz="1600" spc="-38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1600" spc="-25" dirty="0">
                <a:solidFill>
                  <a:srgbClr val="0C1C1D"/>
                </a:solidFill>
                <a:latin typeface="Times New Roman"/>
                <a:cs typeface="Times New Roman"/>
              </a:rPr>
              <a:t>ребенком</a:t>
            </a:r>
            <a:r>
              <a:rPr sz="1600" spc="-1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C1C1D"/>
                </a:solidFill>
                <a:latin typeface="Times New Roman"/>
                <a:cs typeface="Times New Roman"/>
              </a:rPr>
              <a:t>в</a:t>
            </a:r>
            <a:endParaRPr sz="1600">
              <a:latin typeface="Times New Roman"/>
              <a:cs typeface="Times New Roman"/>
            </a:endParaRPr>
          </a:p>
          <a:p>
            <a:pPr marL="635" algn="ctr">
              <a:lnSpc>
                <a:spcPts val="1510"/>
              </a:lnSpc>
            </a:pPr>
            <a:r>
              <a:rPr sz="1600" spc="-5" dirty="0">
                <a:solidFill>
                  <a:srgbClr val="0C1C1D"/>
                </a:solidFill>
                <a:latin typeface="Times New Roman"/>
                <a:cs typeface="Times New Roman"/>
              </a:rPr>
              <a:t>совместной</a:t>
            </a:r>
            <a:endParaRPr sz="1600">
              <a:latin typeface="Times New Roman"/>
              <a:cs typeface="Times New Roman"/>
            </a:endParaRPr>
          </a:p>
          <a:p>
            <a:pPr marL="12700" marR="5080" algn="ctr">
              <a:lnSpc>
                <a:spcPts val="1660"/>
              </a:lnSpc>
              <a:spcBef>
                <a:spcPts val="140"/>
              </a:spcBef>
            </a:pPr>
            <a:r>
              <a:rPr sz="1600" spc="-5" dirty="0">
                <a:solidFill>
                  <a:srgbClr val="0C1C1D"/>
                </a:solidFill>
                <a:latin typeface="Times New Roman"/>
                <a:cs typeface="Times New Roman"/>
              </a:rPr>
              <a:t>деятельности со </a:t>
            </a:r>
            <a:r>
              <a:rPr sz="1600" spc="-38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C1C1D"/>
                </a:solidFill>
                <a:latin typeface="Times New Roman"/>
                <a:cs typeface="Times New Roman"/>
              </a:rPr>
              <a:t>взрослым </a:t>
            </a:r>
            <a:r>
              <a:rPr sz="1600" spc="-10" dirty="0">
                <a:solidFill>
                  <a:srgbClr val="0C1C1D"/>
                </a:solidFill>
                <a:latin typeface="Times New Roman"/>
                <a:cs typeface="Times New Roman"/>
              </a:rPr>
              <a:t>или </a:t>
            </a:r>
            <a:r>
              <a:rPr sz="1600" spc="-5" dirty="0">
                <a:solidFill>
                  <a:srgbClr val="0C1C1D"/>
                </a:solidFill>
                <a:latin typeface="Times New Roman"/>
                <a:cs typeface="Times New Roman"/>
              </a:rPr>
              <a:t> самостоятельно </a:t>
            </a:r>
            <a:r>
              <a:rPr sz="1600" spc="-38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C1C1D"/>
                </a:solidFill>
                <a:latin typeface="Times New Roman"/>
                <a:cs typeface="Times New Roman"/>
              </a:rPr>
              <a:t>графически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216652" y="3310890"/>
            <a:ext cx="681990" cy="700405"/>
          </a:xfrm>
          <a:custGeom>
            <a:avLst/>
            <a:gdLst/>
            <a:ahLst/>
            <a:cxnLst/>
            <a:rect l="l" t="t" r="r" b="b"/>
            <a:pathLst>
              <a:path w="681989" h="700404">
                <a:moveTo>
                  <a:pt x="383921" y="0"/>
                </a:moveTo>
                <a:lnTo>
                  <a:pt x="0" y="221614"/>
                </a:lnTo>
                <a:lnTo>
                  <a:pt x="170180" y="516382"/>
                </a:lnTo>
                <a:lnTo>
                  <a:pt x="42163" y="590169"/>
                </a:lnTo>
                <a:lnTo>
                  <a:pt x="532257" y="700151"/>
                </a:lnTo>
                <a:lnTo>
                  <a:pt x="681989" y="220852"/>
                </a:lnTo>
                <a:lnTo>
                  <a:pt x="553974" y="294639"/>
                </a:lnTo>
                <a:lnTo>
                  <a:pt x="383921" y="0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5185028" y="4183126"/>
            <a:ext cx="2490470" cy="2016125"/>
            <a:chOff x="5185028" y="4183126"/>
            <a:chExt cx="2490470" cy="2016125"/>
          </a:xfrm>
        </p:grpSpPr>
        <p:sp>
          <p:nvSpPr>
            <p:cNvPr id="9" name="object 9"/>
            <p:cNvSpPr/>
            <p:nvPr/>
          </p:nvSpPr>
          <p:spPr>
            <a:xfrm>
              <a:off x="5197728" y="4195826"/>
              <a:ext cx="2465070" cy="1990725"/>
            </a:xfrm>
            <a:custGeom>
              <a:avLst/>
              <a:gdLst/>
              <a:ahLst/>
              <a:cxnLst/>
              <a:rect l="l" t="t" r="r" b="b"/>
              <a:pathLst>
                <a:path w="2465070" h="1990725">
                  <a:moveTo>
                    <a:pt x="1232408" y="0"/>
                  </a:moveTo>
                  <a:lnTo>
                    <a:pt x="1178952" y="919"/>
                  </a:lnTo>
                  <a:lnTo>
                    <a:pt x="1126077" y="3653"/>
                  </a:lnTo>
                  <a:lnTo>
                    <a:pt x="1073830" y="8164"/>
                  </a:lnTo>
                  <a:lnTo>
                    <a:pt x="1022258" y="14415"/>
                  </a:lnTo>
                  <a:lnTo>
                    <a:pt x="971405" y="22368"/>
                  </a:lnTo>
                  <a:lnTo>
                    <a:pt x="921318" y="31985"/>
                  </a:lnTo>
                  <a:lnTo>
                    <a:pt x="872044" y="43231"/>
                  </a:lnTo>
                  <a:lnTo>
                    <a:pt x="823629" y="56066"/>
                  </a:lnTo>
                  <a:lnTo>
                    <a:pt x="776120" y="70455"/>
                  </a:lnTo>
                  <a:lnTo>
                    <a:pt x="729561" y="86359"/>
                  </a:lnTo>
                  <a:lnTo>
                    <a:pt x="684000" y="103741"/>
                  </a:lnTo>
                  <a:lnTo>
                    <a:pt x="639484" y="122564"/>
                  </a:lnTo>
                  <a:lnTo>
                    <a:pt x="596057" y="142790"/>
                  </a:lnTo>
                  <a:lnTo>
                    <a:pt x="553767" y="164382"/>
                  </a:lnTo>
                  <a:lnTo>
                    <a:pt x="512659" y="187303"/>
                  </a:lnTo>
                  <a:lnTo>
                    <a:pt x="472781" y="211516"/>
                  </a:lnTo>
                  <a:lnTo>
                    <a:pt x="434177" y="236982"/>
                  </a:lnTo>
                  <a:lnTo>
                    <a:pt x="396895" y="263666"/>
                  </a:lnTo>
                  <a:lnTo>
                    <a:pt x="360981" y="291528"/>
                  </a:lnTo>
                  <a:lnTo>
                    <a:pt x="326481" y="320532"/>
                  </a:lnTo>
                  <a:lnTo>
                    <a:pt x="293441" y="350641"/>
                  </a:lnTo>
                  <a:lnTo>
                    <a:pt x="261907" y="381818"/>
                  </a:lnTo>
                  <a:lnTo>
                    <a:pt x="231927" y="414024"/>
                  </a:lnTo>
                  <a:lnTo>
                    <a:pt x="203545" y="447222"/>
                  </a:lnTo>
                  <a:lnTo>
                    <a:pt x="176808" y="481376"/>
                  </a:lnTo>
                  <a:lnTo>
                    <a:pt x="151763" y="516448"/>
                  </a:lnTo>
                  <a:lnTo>
                    <a:pt x="128456" y="552400"/>
                  </a:lnTo>
                  <a:lnTo>
                    <a:pt x="106933" y="589195"/>
                  </a:lnTo>
                  <a:lnTo>
                    <a:pt x="87240" y="626796"/>
                  </a:lnTo>
                  <a:lnTo>
                    <a:pt x="69424" y="665165"/>
                  </a:lnTo>
                  <a:lnTo>
                    <a:pt x="53530" y="704265"/>
                  </a:lnTo>
                  <a:lnTo>
                    <a:pt x="39606" y="744059"/>
                  </a:lnTo>
                  <a:lnTo>
                    <a:pt x="27697" y="784510"/>
                  </a:lnTo>
                  <a:lnTo>
                    <a:pt x="17849" y="825579"/>
                  </a:lnTo>
                  <a:lnTo>
                    <a:pt x="10109" y="867230"/>
                  </a:lnTo>
                  <a:lnTo>
                    <a:pt x="4524" y="909425"/>
                  </a:lnTo>
                  <a:lnTo>
                    <a:pt x="1138" y="952127"/>
                  </a:lnTo>
                  <a:lnTo>
                    <a:pt x="0" y="995299"/>
                  </a:lnTo>
                  <a:lnTo>
                    <a:pt x="1138" y="1038476"/>
                  </a:lnTo>
                  <a:lnTo>
                    <a:pt x="4524" y="1081183"/>
                  </a:lnTo>
                  <a:lnTo>
                    <a:pt x="10109" y="1123383"/>
                  </a:lnTo>
                  <a:lnTo>
                    <a:pt x="17849" y="1165039"/>
                  </a:lnTo>
                  <a:lnTo>
                    <a:pt x="27697" y="1206112"/>
                  </a:lnTo>
                  <a:lnTo>
                    <a:pt x="39606" y="1246566"/>
                  </a:lnTo>
                  <a:lnTo>
                    <a:pt x="53530" y="1286363"/>
                  </a:lnTo>
                  <a:lnTo>
                    <a:pt x="69424" y="1325466"/>
                  </a:lnTo>
                  <a:lnTo>
                    <a:pt x="87240" y="1363838"/>
                  </a:lnTo>
                  <a:lnTo>
                    <a:pt x="106933" y="1401441"/>
                  </a:lnTo>
                  <a:lnTo>
                    <a:pt x="128456" y="1438238"/>
                  </a:lnTo>
                  <a:lnTo>
                    <a:pt x="151763" y="1474192"/>
                  </a:lnTo>
                  <a:lnTo>
                    <a:pt x="176808" y="1509265"/>
                  </a:lnTo>
                  <a:lnTo>
                    <a:pt x="203545" y="1543420"/>
                  </a:lnTo>
                  <a:lnTo>
                    <a:pt x="231927" y="1576620"/>
                  </a:lnTo>
                  <a:lnTo>
                    <a:pt x="261907" y="1608826"/>
                  </a:lnTo>
                  <a:lnTo>
                    <a:pt x="293441" y="1640003"/>
                  </a:lnTo>
                  <a:lnTo>
                    <a:pt x="326481" y="1670112"/>
                  </a:lnTo>
                  <a:lnTo>
                    <a:pt x="360981" y="1699117"/>
                  </a:lnTo>
                  <a:lnTo>
                    <a:pt x="396895" y="1726979"/>
                  </a:lnTo>
                  <a:lnTo>
                    <a:pt x="434177" y="1753662"/>
                  </a:lnTo>
                  <a:lnTo>
                    <a:pt x="472781" y="1779128"/>
                  </a:lnTo>
                  <a:lnTo>
                    <a:pt x="512659" y="1803340"/>
                  </a:lnTo>
                  <a:lnTo>
                    <a:pt x="553767" y="1826261"/>
                  </a:lnTo>
                  <a:lnTo>
                    <a:pt x="596057" y="1847852"/>
                  </a:lnTo>
                  <a:lnTo>
                    <a:pt x="639484" y="1868078"/>
                  </a:lnTo>
                  <a:lnTo>
                    <a:pt x="684000" y="1886900"/>
                  </a:lnTo>
                  <a:lnTo>
                    <a:pt x="729561" y="1904282"/>
                  </a:lnTo>
                  <a:lnTo>
                    <a:pt x="776120" y="1920185"/>
                  </a:lnTo>
                  <a:lnTo>
                    <a:pt x="823629" y="1934572"/>
                  </a:lnTo>
                  <a:lnTo>
                    <a:pt x="872044" y="1947407"/>
                  </a:lnTo>
                  <a:lnTo>
                    <a:pt x="921318" y="1958652"/>
                  </a:lnTo>
                  <a:lnTo>
                    <a:pt x="971405" y="1968269"/>
                  </a:lnTo>
                  <a:lnTo>
                    <a:pt x="1022258" y="1976222"/>
                  </a:lnTo>
                  <a:lnTo>
                    <a:pt x="1073830" y="1982472"/>
                  </a:lnTo>
                  <a:lnTo>
                    <a:pt x="1126077" y="1986982"/>
                  </a:lnTo>
                  <a:lnTo>
                    <a:pt x="1178952" y="1989716"/>
                  </a:lnTo>
                  <a:lnTo>
                    <a:pt x="1232408" y="1990636"/>
                  </a:lnTo>
                  <a:lnTo>
                    <a:pt x="1285873" y="1989716"/>
                  </a:lnTo>
                  <a:lnTo>
                    <a:pt x="1338757" y="1986982"/>
                  </a:lnTo>
                  <a:lnTo>
                    <a:pt x="1391012" y="1982472"/>
                  </a:lnTo>
                  <a:lnTo>
                    <a:pt x="1442594" y="1976222"/>
                  </a:lnTo>
                  <a:lnTo>
                    <a:pt x="1493454" y="1968269"/>
                  </a:lnTo>
                  <a:lnTo>
                    <a:pt x="1543548" y="1958652"/>
                  </a:lnTo>
                  <a:lnTo>
                    <a:pt x="1592829" y="1947407"/>
                  </a:lnTo>
                  <a:lnTo>
                    <a:pt x="1641250" y="1934572"/>
                  </a:lnTo>
                  <a:lnTo>
                    <a:pt x="1688766" y="1920185"/>
                  </a:lnTo>
                  <a:lnTo>
                    <a:pt x="1735330" y="1904282"/>
                  </a:lnTo>
                  <a:lnTo>
                    <a:pt x="1780896" y="1886900"/>
                  </a:lnTo>
                  <a:lnTo>
                    <a:pt x="1825418" y="1868078"/>
                  </a:lnTo>
                  <a:lnTo>
                    <a:pt x="1868849" y="1847852"/>
                  </a:lnTo>
                  <a:lnTo>
                    <a:pt x="1911143" y="1826261"/>
                  </a:lnTo>
                  <a:lnTo>
                    <a:pt x="1952255" y="1803340"/>
                  </a:lnTo>
                  <a:lnTo>
                    <a:pt x="1992137" y="1779128"/>
                  </a:lnTo>
                  <a:lnTo>
                    <a:pt x="2030743" y="1753662"/>
                  </a:lnTo>
                  <a:lnTo>
                    <a:pt x="2068028" y="1726979"/>
                  </a:lnTo>
                  <a:lnTo>
                    <a:pt x="2103945" y="1699117"/>
                  </a:lnTo>
                  <a:lnTo>
                    <a:pt x="2138448" y="1670112"/>
                  </a:lnTo>
                  <a:lnTo>
                    <a:pt x="2171490" y="1640003"/>
                  </a:lnTo>
                  <a:lnTo>
                    <a:pt x="2203025" y="1608826"/>
                  </a:lnTo>
                  <a:lnTo>
                    <a:pt x="2233008" y="1576620"/>
                  </a:lnTo>
                  <a:lnTo>
                    <a:pt x="2261391" y="1543420"/>
                  </a:lnTo>
                  <a:lnTo>
                    <a:pt x="2288129" y="1509265"/>
                  </a:lnTo>
                  <a:lnTo>
                    <a:pt x="2313175" y="1474192"/>
                  </a:lnTo>
                  <a:lnTo>
                    <a:pt x="2336483" y="1438238"/>
                  </a:lnTo>
                  <a:lnTo>
                    <a:pt x="2358007" y="1401441"/>
                  </a:lnTo>
                  <a:lnTo>
                    <a:pt x="2377700" y="1363838"/>
                  </a:lnTo>
                  <a:lnTo>
                    <a:pt x="2395517" y="1325466"/>
                  </a:lnTo>
                  <a:lnTo>
                    <a:pt x="2411411" y="1286363"/>
                  </a:lnTo>
                  <a:lnTo>
                    <a:pt x="2425336" y="1246566"/>
                  </a:lnTo>
                  <a:lnTo>
                    <a:pt x="2437245" y="1206112"/>
                  </a:lnTo>
                  <a:lnTo>
                    <a:pt x="2447093" y="1165039"/>
                  </a:lnTo>
                  <a:lnTo>
                    <a:pt x="2454833" y="1123383"/>
                  </a:lnTo>
                  <a:lnTo>
                    <a:pt x="2460418" y="1081183"/>
                  </a:lnTo>
                  <a:lnTo>
                    <a:pt x="2463804" y="1038476"/>
                  </a:lnTo>
                  <a:lnTo>
                    <a:pt x="2464943" y="995299"/>
                  </a:lnTo>
                  <a:lnTo>
                    <a:pt x="2463804" y="952127"/>
                  </a:lnTo>
                  <a:lnTo>
                    <a:pt x="2460418" y="909425"/>
                  </a:lnTo>
                  <a:lnTo>
                    <a:pt x="2454833" y="867230"/>
                  </a:lnTo>
                  <a:lnTo>
                    <a:pt x="2447093" y="825579"/>
                  </a:lnTo>
                  <a:lnTo>
                    <a:pt x="2437245" y="784510"/>
                  </a:lnTo>
                  <a:lnTo>
                    <a:pt x="2425336" y="744059"/>
                  </a:lnTo>
                  <a:lnTo>
                    <a:pt x="2411411" y="704265"/>
                  </a:lnTo>
                  <a:lnTo>
                    <a:pt x="2395517" y="665165"/>
                  </a:lnTo>
                  <a:lnTo>
                    <a:pt x="2377700" y="626796"/>
                  </a:lnTo>
                  <a:lnTo>
                    <a:pt x="2358007" y="589195"/>
                  </a:lnTo>
                  <a:lnTo>
                    <a:pt x="2336483" y="552400"/>
                  </a:lnTo>
                  <a:lnTo>
                    <a:pt x="2313175" y="516448"/>
                  </a:lnTo>
                  <a:lnTo>
                    <a:pt x="2288129" y="481376"/>
                  </a:lnTo>
                  <a:lnTo>
                    <a:pt x="2261391" y="447222"/>
                  </a:lnTo>
                  <a:lnTo>
                    <a:pt x="2233008" y="414024"/>
                  </a:lnTo>
                  <a:lnTo>
                    <a:pt x="2203025" y="381818"/>
                  </a:lnTo>
                  <a:lnTo>
                    <a:pt x="2171490" y="350641"/>
                  </a:lnTo>
                  <a:lnTo>
                    <a:pt x="2138448" y="320532"/>
                  </a:lnTo>
                  <a:lnTo>
                    <a:pt x="2103945" y="291528"/>
                  </a:lnTo>
                  <a:lnTo>
                    <a:pt x="2068028" y="263666"/>
                  </a:lnTo>
                  <a:lnTo>
                    <a:pt x="2030743" y="236982"/>
                  </a:lnTo>
                  <a:lnTo>
                    <a:pt x="1992137" y="211516"/>
                  </a:lnTo>
                  <a:lnTo>
                    <a:pt x="1952255" y="187303"/>
                  </a:lnTo>
                  <a:lnTo>
                    <a:pt x="1911143" y="164382"/>
                  </a:lnTo>
                  <a:lnTo>
                    <a:pt x="1868849" y="142790"/>
                  </a:lnTo>
                  <a:lnTo>
                    <a:pt x="1825418" y="122564"/>
                  </a:lnTo>
                  <a:lnTo>
                    <a:pt x="1780896" y="103741"/>
                  </a:lnTo>
                  <a:lnTo>
                    <a:pt x="1735330" y="86359"/>
                  </a:lnTo>
                  <a:lnTo>
                    <a:pt x="1688766" y="70455"/>
                  </a:lnTo>
                  <a:lnTo>
                    <a:pt x="1641250" y="56066"/>
                  </a:lnTo>
                  <a:lnTo>
                    <a:pt x="1592829" y="43231"/>
                  </a:lnTo>
                  <a:lnTo>
                    <a:pt x="1543548" y="31985"/>
                  </a:lnTo>
                  <a:lnTo>
                    <a:pt x="1493454" y="22368"/>
                  </a:lnTo>
                  <a:lnTo>
                    <a:pt x="1442594" y="14415"/>
                  </a:lnTo>
                  <a:lnTo>
                    <a:pt x="1391012" y="8164"/>
                  </a:lnTo>
                  <a:lnTo>
                    <a:pt x="1338757" y="3653"/>
                  </a:lnTo>
                  <a:lnTo>
                    <a:pt x="1285873" y="919"/>
                  </a:lnTo>
                  <a:lnTo>
                    <a:pt x="1232408" y="0"/>
                  </a:lnTo>
                  <a:close/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197728" y="4195826"/>
              <a:ext cx="2465070" cy="1990725"/>
            </a:xfrm>
            <a:custGeom>
              <a:avLst/>
              <a:gdLst/>
              <a:ahLst/>
              <a:cxnLst/>
              <a:rect l="l" t="t" r="r" b="b"/>
              <a:pathLst>
                <a:path w="2465070" h="1990725">
                  <a:moveTo>
                    <a:pt x="0" y="995299"/>
                  </a:moveTo>
                  <a:lnTo>
                    <a:pt x="1138" y="952127"/>
                  </a:lnTo>
                  <a:lnTo>
                    <a:pt x="4524" y="909425"/>
                  </a:lnTo>
                  <a:lnTo>
                    <a:pt x="10109" y="867230"/>
                  </a:lnTo>
                  <a:lnTo>
                    <a:pt x="17849" y="825579"/>
                  </a:lnTo>
                  <a:lnTo>
                    <a:pt x="27697" y="784510"/>
                  </a:lnTo>
                  <a:lnTo>
                    <a:pt x="39606" y="744059"/>
                  </a:lnTo>
                  <a:lnTo>
                    <a:pt x="53530" y="704265"/>
                  </a:lnTo>
                  <a:lnTo>
                    <a:pt x="69424" y="665165"/>
                  </a:lnTo>
                  <a:lnTo>
                    <a:pt x="87240" y="626796"/>
                  </a:lnTo>
                  <a:lnTo>
                    <a:pt x="106933" y="589195"/>
                  </a:lnTo>
                  <a:lnTo>
                    <a:pt x="128456" y="552400"/>
                  </a:lnTo>
                  <a:lnTo>
                    <a:pt x="151763" y="516448"/>
                  </a:lnTo>
                  <a:lnTo>
                    <a:pt x="176808" y="481376"/>
                  </a:lnTo>
                  <a:lnTo>
                    <a:pt x="203545" y="447222"/>
                  </a:lnTo>
                  <a:lnTo>
                    <a:pt x="231927" y="414024"/>
                  </a:lnTo>
                  <a:lnTo>
                    <a:pt x="261907" y="381818"/>
                  </a:lnTo>
                  <a:lnTo>
                    <a:pt x="293441" y="350641"/>
                  </a:lnTo>
                  <a:lnTo>
                    <a:pt x="326481" y="320532"/>
                  </a:lnTo>
                  <a:lnTo>
                    <a:pt x="360981" y="291528"/>
                  </a:lnTo>
                  <a:lnTo>
                    <a:pt x="396895" y="263666"/>
                  </a:lnTo>
                  <a:lnTo>
                    <a:pt x="434177" y="236982"/>
                  </a:lnTo>
                  <a:lnTo>
                    <a:pt x="472781" y="211516"/>
                  </a:lnTo>
                  <a:lnTo>
                    <a:pt x="512659" y="187303"/>
                  </a:lnTo>
                  <a:lnTo>
                    <a:pt x="553767" y="164382"/>
                  </a:lnTo>
                  <a:lnTo>
                    <a:pt x="596057" y="142790"/>
                  </a:lnTo>
                  <a:lnTo>
                    <a:pt x="639484" y="122564"/>
                  </a:lnTo>
                  <a:lnTo>
                    <a:pt x="684000" y="103741"/>
                  </a:lnTo>
                  <a:lnTo>
                    <a:pt x="729561" y="86359"/>
                  </a:lnTo>
                  <a:lnTo>
                    <a:pt x="776120" y="70455"/>
                  </a:lnTo>
                  <a:lnTo>
                    <a:pt x="823629" y="56066"/>
                  </a:lnTo>
                  <a:lnTo>
                    <a:pt x="872044" y="43231"/>
                  </a:lnTo>
                  <a:lnTo>
                    <a:pt x="921318" y="31985"/>
                  </a:lnTo>
                  <a:lnTo>
                    <a:pt x="971405" y="22368"/>
                  </a:lnTo>
                  <a:lnTo>
                    <a:pt x="1022258" y="14415"/>
                  </a:lnTo>
                  <a:lnTo>
                    <a:pt x="1073830" y="8164"/>
                  </a:lnTo>
                  <a:lnTo>
                    <a:pt x="1126077" y="3653"/>
                  </a:lnTo>
                  <a:lnTo>
                    <a:pt x="1178952" y="919"/>
                  </a:lnTo>
                  <a:lnTo>
                    <a:pt x="1232408" y="0"/>
                  </a:lnTo>
                  <a:lnTo>
                    <a:pt x="1285873" y="919"/>
                  </a:lnTo>
                  <a:lnTo>
                    <a:pt x="1338757" y="3653"/>
                  </a:lnTo>
                  <a:lnTo>
                    <a:pt x="1391012" y="8164"/>
                  </a:lnTo>
                  <a:lnTo>
                    <a:pt x="1442594" y="14415"/>
                  </a:lnTo>
                  <a:lnTo>
                    <a:pt x="1493454" y="22368"/>
                  </a:lnTo>
                  <a:lnTo>
                    <a:pt x="1543548" y="31985"/>
                  </a:lnTo>
                  <a:lnTo>
                    <a:pt x="1592829" y="43231"/>
                  </a:lnTo>
                  <a:lnTo>
                    <a:pt x="1641250" y="56066"/>
                  </a:lnTo>
                  <a:lnTo>
                    <a:pt x="1688766" y="70455"/>
                  </a:lnTo>
                  <a:lnTo>
                    <a:pt x="1735330" y="86359"/>
                  </a:lnTo>
                  <a:lnTo>
                    <a:pt x="1780896" y="103741"/>
                  </a:lnTo>
                  <a:lnTo>
                    <a:pt x="1825418" y="122564"/>
                  </a:lnTo>
                  <a:lnTo>
                    <a:pt x="1868849" y="142790"/>
                  </a:lnTo>
                  <a:lnTo>
                    <a:pt x="1911143" y="164382"/>
                  </a:lnTo>
                  <a:lnTo>
                    <a:pt x="1952255" y="187303"/>
                  </a:lnTo>
                  <a:lnTo>
                    <a:pt x="1992137" y="211516"/>
                  </a:lnTo>
                  <a:lnTo>
                    <a:pt x="2030743" y="236982"/>
                  </a:lnTo>
                  <a:lnTo>
                    <a:pt x="2068028" y="263666"/>
                  </a:lnTo>
                  <a:lnTo>
                    <a:pt x="2103945" y="291528"/>
                  </a:lnTo>
                  <a:lnTo>
                    <a:pt x="2138448" y="320532"/>
                  </a:lnTo>
                  <a:lnTo>
                    <a:pt x="2171490" y="350641"/>
                  </a:lnTo>
                  <a:lnTo>
                    <a:pt x="2203025" y="381818"/>
                  </a:lnTo>
                  <a:lnTo>
                    <a:pt x="2233008" y="414024"/>
                  </a:lnTo>
                  <a:lnTo>
                    <a:pt x="2261391" y="447222"/>
                  </a:lnTo>
                  <a:lnTo>
                    <a:pt x="2288129" y="481376"/>
                  </a:lnTo>
                  <a:lnTo>
                    <a:pt x="2313175" y="516448"/>
                  </a:lnTo>
                  <a:lnTo>
                    <a:pt x="2336483" y="552400"/>
                  </a:lnTo>
                  <a:lnTo>
                    <a:pt x="2358007" y="589195"/>
                  </a:lnTo>
                  <a:lnTo>
                    <a:pt x="2377700" y="626796"/>
                  </a:lnTo>
                  <a:lnTo>
                    <a:pt x="2395517" y="665165"/>
                  </a:lnTo>
                  <a:lnTo>
                    <a:pt x="2411411" y="704265"/>
                  </a:lnTo>
                  <a:lnTo>
                    <a:pt x="2425336" y="744059"/>
                  </a:lnTo>
                  <a:lnTo>
                    <a:pt x="2437245" y="784510"/>
                  </a:lnTo>
                  <a:lnTo>
                    <a:pt x="2447093" y="825579"/>
                  </a:lnTo>
                  <a:lnTo>
                    <a:pt x="2454833" y="867230"/>
                  </a:lnTo>
                  <a:lnTo>
                    <a:pt x="2460418" y="909425"/>
                  </a:lnTo>
                  <a:lnTo>
                    <a:pt x="2463804" y="952127"/>
                  </a:lnTo>
                  <a:lnTo>
                    <a:pt x="2464943" y="995299"/>
                  </a:lnTo>
                  <a:lnTo>
                    <a:pt x="2463804" y="1038476"/>
                  </a:lnTo>
                  <a:lnTo>
                    <a:pt x="2460418" y="1081183"/>
                  </a:lnTo>
                  <a:lnTo>
                    <a:pt x="2454833" y="1123383"/>
                  </a:lnTo>
                  <a:lnTo>
                    <a:pt x="2447093" y="1165039"/>
                  </a:lnTo>
                  <a:lnTo>
                    <a:pt x="2437245" y="1206112"/>
                  </a:lnTo>
                  <a:lnTo>
                    <a:pt x="2425336" y="1246566"/>
                  </a:lnTo>
                  <a:lnTo>
                    <a:pt x="2411411" y="1286363"/>
                  </a:lnTo>
                  <a:lnTo>
                    <a:pt x="2395517" y="1325466"/>
                  </a:lnTo>
                  <a:lnTo>
                    <a:pt x="2377700" y="1363838"/>
                  </a:lnTo>
                  <a:lnTo>
                    <a:pt x="2358007" y="1401441"/>
                  </a:lnTo>
                  <a:lnTo>
                    <a:pt x="2336483" y="1438238"/>
                  </a:lnTo>
                  <a:lnTo>
                    <a:pt x="2313175" y="1474192"/>
                  </a:lnTo>
                  <a:lnTo>
                    <a:pt x="2288129" y="1509265"/>
                  </a:lnTo>
                  <a:lnTo>
                    <a:pt x="2261391" y="1543420"/>
                  </a:lnTo>
                  <a:lnTo>
                    <a:pt x="2233008" y="1576620"/>
                  </a:lnTo>
                  <a:lnTo>
                    <a:pt x="2203025" y="1608826"/>
                  </a:lnTo>
                  <a:lnTo>
                    <a:pt x="2171490" y="1640003"/>
                  </a:lnTo>
                  <a:lnTo>
                    <a:pt x="2138448" y="1670112"/>
                  </a:lnTo>
                  <a:lnTo>
                    <a:pt x="2103945" y="1699117"/>
                  </a:lnTo>
                  <a:lnTo>
                    <a:pt x="2068028" y="1726979"/>
                  </a:lnTo>
                  <a:lnTo>
                    <a:pt x="2030743" y="1753662"/>
                  </a:lnTo>
                  <a:lnTo>
                    <a:pt x="1992137" y="1779128"/>
                  </a:lnTo>
                  <a:lnTo>
                    <a:pt x="1952255" y="1803340"/>
                  </a:lnTo>
                  <a:lnTo>
                    <a:pt x="1911143" y="1826261"/>
                  </a:lnTo>
                  <a:lnTo>
                    <a:pt x="1868849" y="1847852"/>
                  </a:lnTo>
                  <a:lnTo>
                    <a:pt x="1825418" y="1868078"/>
                  </a:lnTo>
                  <a:lnTo>
                    <a:pt x="1780896" y="1886900"/>
                  </a:lnTo>
                  <a:lnTo>
                    <a:pt x="1735330" y="1904282"/>
                  </a:lnTo>
                  <a:lnTo>
                    <a:pt x="1688766" y="1920185"/>
                  </a:lnTo>
                  <a:lnTo>
                    <a:pt x="1641250" y="1934572"/>
                  </a:lnTo>
                  <a:lnTo>
                    <a:pt x="1592829" y="1947407"/>
                  </a:lnTo>
                  <a:lnTo>
                    <a:pt x="1543548" y="1958652"/>
                  </a:lnTo>
                  <a:lnTo>
                    <a:pt x="1493454" y="1968269"/>
                  </a:lnTo>
                  <a:lnTo>
                    <a:pt x="1442594" y="1976222"/>
                  </a:lnTo>
                  <a:lnTo>
                    <a:pt x="1391012" y="1982472"/>
                  </a:lnTo>
                  <a:lnTo>
                    <a:pt x="1338757" y="1986982"/>
                  </a:lnTo>
                  <a:lnTo>
                    <a:pt x="1285873" y="1989716"/>
                  </a:lnTo>
                  <a:lnTo>
                    <a:pt x="1232408" y="1990636"/>
                  </a:lnTo>
                  <a:lnTo>
                    <a:pt x="1178952" y="1989716"/>
                  </a:lnTo>
                  <a:lnTo>
                    <a:pt x="1126077" y="1986982"/>
                  </a:lnTo>
                  <a:lnTo>
                    <a:pt x="1073830" y="1982472"/>
                  </a:lnTo>
                  <a:lnTo>
                    <a:pt x="1022258" y="1976222"/>
                  </a:lnTo>
                  <a:lnTo>
                    <a:pt x="971405" y="1968269"/>
                  </a:lnTo>
                  <a:lnTo>
                    <a:pt x="921318" y="1958652"/>
                  </a:lnTo>
                  <a:lnTo>
                    <a:pt x="872044" y="1947407"/>
                  </a:lnTo>
                  <a:lnTo>
                    <a:pt x="823629" y="1934572"/>
                  </a:lnTo>
                  <a:lnTo>
                    <a:pt x="776120" y="1920185"/>
                  </a:lnTo>
                  <a:lnTo>
                    <a:pt x="729561" y="1904282"/>
                  </a:lnTo>
                  <a:lnTo>
                    <a:pt x="684000" y="1886900"/>
                  </a:lnTo>
                  <a:lnTo>
                    <a:pt x="639484" y="1868078"/>
                  </a:lnTo>
                  <a:lnTo>
                    <a:pt x="596057" y="1847852"/>
                  </a:lnTo>
                  <a:lnTo>
                    <a:pt x="553767" y="1826261"/>
                  </a:lnTo>
                  <a:lnTo>
                    <a:pt x="512659" y="1803340"/>
                  </a:lnTo>
                  <a:lnTo>
                    <a:pt x="472781" y="1779128"/>
                  </a:lnTo>
                  <a:lnTo>
                    <a:pt x="434177" y="1753662"/>
                  </a:lnTo>
                  <a:lnTo>
                    <a:pt x="396895" y="1726979"/>
                  </a:lnTo>
                  <a:lnTo>
                    <a:pt x="360981" y="1699117"/>
                  </a:lnTo>
                  <a:lnTo>
                    <a:pt x="326481" y="1670112"/>
                  </a:lnTo>
                  <a:lnTo>
                    <a:pt x="293441" y="1640003"/>
                  </a:lnTo>
                  <a:lnTo>
                    <a:pt x="261907" y="1608826"/>
                  </a:lnTo>
                  <a:lnTo>
                    <a:pt x="231927" y="1576620"/>
                  </a:lnTo>
                  <a:lnTo>
                    <a:pt x="203545" y="1543420"/>
                  </a:lnTo>
                  <a:lnTo>
                    <a:pt x="176808" y="1509265"/>
                  </a:lnTo>
                  <a:lnTo>
                    <a:pt x="151763" y="1474192"/>
                  </a:lnTo>
                  <a:lnTo>
                    <a:pt x="128456" y="1438238"/>
                  </a:lnTo>
                  <a:lnTo>
                    <a:pt x="106933" y="1401441"/>
                  </a:lnTo>
                  <a:lnTo>
                    <a:pt x="87240" y="1363838"/>
                  </a:lnTo>
                  <a:lnTo>
                    <a:pt x="69424" y="1325466"/>
                  </a:lnTo>
                  <a:lnTo>
                    <a:pt x="53530" y="1286363"/>
                  </a:lnTo>
                  <a:lnTo>
                    <a:pt x="39606" y="1246566"/>
                  </a:lnTo>
                  <a:lnTo>
                    <a:pt x="27697" y="1206112"/>
                  </a:lnTo>
                  <a:lnTo>
                    <a:pt x="17849" y="1165039"/>
                  </a:lnTo>
                  <a:lnTo>
                    <a:pt x="10109" y="1123383"/>
                  </a:lnTo>
                  <a:lnTo>
                    <a:pt x="4524" y="1081183"/>
                  </a:lnTo>
                  <a:lnTo>
                    <a:pt x="1138" y="1038476"/>
                  </a:lnTo>
                  <a:lnTo>
                    <a:pt x="0" y="995299"/>
                  </a:lnTo>
                  <a:close/>
                </a:path>
              </a:pathLst>
            </a:cu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653278" y="4614417"/>
            <a:ext cx="1552575" cy="113347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212090" marR="72390" indent="-129539">
              <a:lnSpc>
                <a:spcPct val="92000"/>
              </a:lnSpc>
              <a:spcBef>
                <a:spcPts val="220"/>
              </a:spcBef>
            </a:pP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Карта</a:t>
            </a:r>
            <a:r>
              <a:rPr sz="1300" spc="-8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создается </a:t>
            </a:r>
            <a:r>
              <a:rPr sz="1300" spc="-345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взрослым </a:t>
            </a:r>
            <a:r>
              <a:rPr sz="1300" spc="-10" dirty="0">
                <a:solidFill>
                  <a:srgbClr val="0C1C1D"/>
                </a:solidFill>
                <a:latin typeface="Century Gothic"/>
                <a:cs typeface="Century Gothic"/>
              </a:rPr>
              <a:t>для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 составления</a:t>
            </a:r>
            <a:endParaRPr sz="1300">
              <a:latin typeface="Century Gothic"/>
              <a:cs typeface="Century Gothic"/>
            </a:endParaRPr>
          </a:p>
          <a:p>
            <a:pPr algn="ctr">
              <a:lnSpc>
                <a:spcPts val="1370"/>
              </a:lnSpc>
            </a:pP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рассказов</a:t>
            </a:r>
            <a:r>
              <a:rPr sz="1300" spc="-35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10" dirty="0">
                <a:solidFill>
                  <a:srgbClr val="0C1C1D"/>
                </a:solidFill>
                <a:latin typeface="Century Gothic"/>
                <a:cs typeface="Century Gothic"/>
              </a:rPr>
              <a:t>детьми</a:t>
            </a:r>
            <a:endParaRPr sz="1300">
              <a:latin typeface="Century Gothic"/>
              <a:cs typeface="Century Gothic"/>
            </a:endParaRPr>
          </a:p>
          <a:p>
            <a:pPr marL="116205" marR="106045" algn="ctr">
              <a:lnSpc>
                <a:spcPts val="1430"/>
              </a:lnSpc>
              <a:spcBef>
                <a:spcPts val="95"/>
              </a:spcBef>
            </a:pP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или</a:t>
            </a:r>
            <a:r>
              <a:rPr sz="1300" spc="-7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обобщения </a:t>
            </a:r>
            <a:r>
              <a:rPr sz="1300" spc="-345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информации</a:t>
            </a:r>
            <a:endParaRPr sz="130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4921" y="4821809"/>
            <a:ext cx="440690" cy="739140"/>
          </a:xfrm>
          <a:custGeom>
            <a:avLst/>
            <a:gdLst/>
            <a:ahLst/>
            <a:cxnLst/>
            <a:rect l="l" t="t" r="r" b="b"/>
            <a:pathLst>
              <a:path w="440689" h="739139">
                <a:moveTo>
                  <a:pt x="220090" y="0"/>
                </a:moveTo>
                <a:lnTo>
                  <a:pt x="0" y="369316"/>
                </a:lnTo>
                <a:lnTo>
                  <a:pt x="220090" y="738759"/>
                </a:lnTo>
                <a:lnTo>
                  <a:pt x="220090" y="591058"/>
                </a:lnTo>
                <a:lnTo>
                  <a:pt x="440181" y="591058"/>
                </a:lnTo>
                <a:lnTo>
                  <a:pt x="440181" y="147701"/>
                </a:lnTo>
                <a:lnTo>
                  <a:pt x="220090" y="147701"/>
                </a:lnTo>
                <a:lnTo>
                  <a:pt x="220090" y="0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1900682" y="4183126"/>
            <a:ext cx="2479675" cy="2016125"/>
            <a:chOff x="1900682" y="4183126"/>
            <a:chExt cx="2479675" cy="2016125"/>
          </a:xfrm>
        </p:grpSpPr>
        <p:sp>
          <p:nvSpPr>
            <p:cNvPr id="14" name="object 14"/>
            <p:cNvSpPr/>
            <p:nvPr/>
          </p:nvSpPr>
          <p:spPr>
            <a:xfrm>
              <a:off x="1913382" y="4195826"/>
              <a:ext cx="2454275" cy="1990725"/>
            </a:xfrm>
            <a:custGeom>
              <a:avLst/>
              <a:gdLst/>
              <a:ahLst/>
              <a:cxnLst/>
              <a:rect l="l" t="t" r="r" b="b"/>
              <a:pathLst>
                <a:path w="2454275" h="1990725">
                  <a:moveTo>
                    <a:pt x="1227074" y="0"/>
                  </a:moveTo>
                  <a:lnTo>
                    <a:pt x="1173847" y="919"/>
                  </a:lnTo>
                  <a:lnTo>
                    <a:pt x="1121200" y="3653"/>
                  </a:lnTo>
                  <a:lnTo>
                    <a:pt x="1069178" y="8164"/>
                  </a:lnTo>
                  <a:lnTo>
                    <a:pt x="1017827" y="14415"/>
                  </a:lnTo>
                  <a:lnTo>
                    <a:pt x="967193" y="22368"/>
                  </a:lnTo>
                  <a:lnTo>
                    <a:pt x="917322" y="31985"/>
                  </a:lnTo>
                  <a:lnTo>
                    <a:pt x="868261" y="43231"/>
                  </a:lnTo>
                  <a:lnTo>
                    <a:pt x="820055" y="56066"/>
                  </a:lnTo>
                  <a:lnTo>
                    <a:pt x="772750" y="70455"/>
                  </a:lnTo>
                  <a:lnTo>
                    <a:pt x="726393" y="86359"/>
                  </a:lnTo>
                  <a:lnTo>
                    <a:pt x="681029" y="103741"/>
                  </a:lnTo>
                  <a:lnTo>
                    <a:pt x="636705" y="122564"/>
                  </a:lnTo>
                  <a:lnTo>
                    <a:pt x="593466" y="142790"/>
                  </a:lnTo>
                  <a:lnTo>
                    <a:pt x="551359" y="164382"/>
                  </a:lnTo>
                  <a:lnTo>
                    <a:pt x="510430" y="187303"/>
                  </a:lnTo>
                  <a:lnTo>
                    <a:pt x="470724" y="211516"/>
                  </a:lnTo>
                  <a:lnTo>
                    <a:pt x="432288" y="236982"/>
                  </a:lnTo>
                  <a:lnTo>
                    <a:pt x="395168" y="263666"/>
                  </a:lnTo>
                  <a:lnTo>
                    <a:pt x="359409" y="291528"/>
                  </a:lnTo>
                  <a:lnTo>
                    <a:pt x="325059" y="320532"/>
                  </a:lnTo>
                  <a:lnTo>
                    <a:pt x="292163" y="350641"/>
                  </a:lnTo>
                  <a:lnTo>
                    <a:pt x="260766" y="381818"/>
                  </a:lnTo>
                  <a:lnTo>
                    <a:pt x="230916" y="414024"/>
                  </a:lnTo>
                  <a:lnTo>
                    <a:pt x="202658" y="447222"/>
                  </a:lnTo>
                  <a:lnTo>
                    <a:pt x="176037" y="481376"/>
                  </a:lnTo>
                  <a:lnTo>
                    <a:pt x="151101" y="516448"/>
                  </a:lnTo>
                  <a:lnTo>
                    <a:pt x="127896" y="552400"/>
                  </a:lnTo>
                  <a:lnTo>
                    <a:pt x="106466" y="589195"/>
                  </a:lnTo>
                  <a:lnTo>
                    <a:pt x="86859" y="626796"/>
                  </a:lnTo>
                  <a:lnTo>
                    <a:pt x="69121" y="665165"/>
                  </a:lnTo>
                  <a:lnTo>
                    <a:pt x="53296" y="704265"/>
                  </a:lnTo>
                  <a:lnTo>
                    <a:pt x="39433" y="744059"/>
                  </a:lnTo>
                  <a:lnTo>
                    <a:pt x="27576" y="784510"/>
                  </a:lnTo>
                  <a:lnTo>
                    <a:pt x="17771" y="825579"/>
                  </a:lnTo>
                  <a:lnTo>
                    <a:pt x="10065" y="867230"/>
                  </a:lnTo>
                  <a:lnTo>
                    <a:pt x="4504" y="909425"/>
                  </a:lnTo>
                  <a:lnTo>
                    <a:pt x="1133" y="952127"/>
                  </a:lnTo>
                  <a:lnTo>
                    <a:pt x="0" y="995299"/>
                  </a:lnTo>
                  <a:lnTo>
                    <a:pt x="1133" y="1038476"/>
                  </a:lnTo>
                  <a:lnTo>
                    <a:pt x="4504" y="1081183"/>
                  </a:lnTo>
                  <a:lnTo>
                    <a:pt x="10065" y="1123383"/>
                  </a:lnTo>
                  <a:lnTo>
                    <a:pt x="17771" y="1165039"/>
                  </a:lnTo>
                  <a:lnTo>
                    <a:pt x="27576" y="1206112"/>
                  </a:lnTo>
                  <a:lnTo>
                    <a:pt x="39433" y="1246566"/>
                  </a:lnTo>
                  <a:lnTo>
                    <a:pt x="53296" y="1286363"/>
                  </a:lnTo>
                  <a:lnTo>
                    <a:pt x="69121" y="1325466"/>
                  </a:lnTo>
                  <a:lnTo>
                    <a:pt x="86859" y="1363838"/>
                  </a:lnTo>
                  <a:lnTo>
                    <a:pt x="106466" y="1401441"/>
                  </a:lnTo>
                  <a:lnTo>
                    <a:pt x="127896" y="1438238"/>
                  </a:lnTo>
                  <a:lnTo>
                    <a:pt x="151101" y="1474192"/>
                  </a:lnTo>
                  <a:lnTo>
                    <a:pt x="176037" y="1509265"/>
                  </a:lnTo>
                  <a:lnTo>
                    <a:pt x="202658" y="1543420"/>
                  </a:lnTo>
                  <a:lnTo>
                    <a:pt x="230916" y="1576620"/>
                  </a:lnTo>
                  <a:lnTo>
                    <a:pt x="260766" y="1608826"/>
                  </a:lnTo>
                  <a:lnTo>
                    <a:pt x="292163" y="1640003"/>
                  </a:lnTo>
                  <a:lnTo>
                    <a:pt x="325059" y="1670112"/>
                  </a:lnTo>
                  <a:lnTo>
                    <a:pt x="359410" y="1699117"/>
                  </a:lnTo>
                  <a:lnTo>
                    <a:pt x="395168" y="1726979"/>
                  </a:lnTo>
                  <a:lnTo>
                    <a:pt x="432288" y="1753662"/>
                  </a:lnTo>
                  <a:lnTo>
                    <a:pt x="470724" y="1779128"/>
                  </a:lnTo>
                  <a:lnTo>
                    <a:pt x="510430" y="1803340"/>
                  </a:lnTo>
                  <a:lnTo>
                    <a:pt x="551359" y="1826261"/>
                  </a:lnTo>
                  <a:lnTo>
                    <a:pt x="593466" y="1847852"/>
                  </a:lnTo>
                  <a:lnTo>
                    <a:pt x="636705" y="1868078"/>
                  </a:lnTo>
                  <a:lnTo>
                    <a:pt x="681029" y="1886900"/>
                  </a:lnTo>
                  <a:lnTo>
                    <a:pt x="726393" y="1904282"/>
                  </a:lnTo>
                  <a:lnTo>
                    <a:pt x="772750" y="1920185"/>
                  </a:lnTo>
                  <a:lnTo>
                    <a:pt x="820055" y="1934572"/>
                  </a:lnTo>
                  <a:lnTo>
                    <a:pt x="868261" y="1947407"/>
                  </a:lnTo>
                  <a:lnTo>
                    <a:pt x="917322" y="1958652"/>
                  </a:lnTo>
                  <a:lnTo>
                    <a:pt x="967193" y="1968269"/>
                  </a:lnTo>
                  <a:lnTo>
                    <a:pt x="1017827" y="1976222"/>
                  </a:lnTo>
                  <a:lnTo>
                    <a:pt x="1069178" y="1982472"/>
                  </a:lnTo>
                  <a:lnTo>
                    <a:pt x="1121200" y="1986982"/>
                  </a:lnTo>
                  <a:lnTo>
                    <a:pt x="1173847" y="1989716"/>
                  </a:lnTo>
                  <a:lnTo>
                    <a:pt x="1227074" y="1990636"/>
                  </a:lnTo>
                  <a:lnTo>
                    <a:pt x="1280290" y="1989716"/>
                  </a:lnTo>
                  <a:lnTo>
                    <a:pt x="1332928" y="1986982"/>
                  </a:lnTo>
                  <a:lnTo>
                    <a:pt x="1384941" y="1982472"/>
                  </a:lnTo>
                  <a:lnTo>
                    <a:pt x="1436284" y="1976222"/>
                  </a:lnTo>
                  <a:lnTo>
                    <a:pt x="1486910" y="1968269"/>
                  </a:lnTo>
                  <a:lnTo>
                    <a:pt x="1536774" y="1958652"/>
                  </a:lnTo>
                  <a:lnTo>
                    <a:pt x="1585828" y="1947407"/>
                  </a:lnTo>
                  <a:lnTo>
                    <a:pt x="1634028" y="1934572"/>
                  </a:lnTo>
                  <a:lnTo>
                    <a:pt x="1681326" y="1920185"/>
                  </a:lnTo>
                  <a:lnTo>
                    <a:pt x="1727678" y="1904282"/>
                  </a:lnTo>
                  <a:lnTo>
                    <a:pt x="1773036" y="1886900"/>
                  </a:lnTo>
                  <a:lnTo>
                    <a:pt x="1817356" y="1868078"/>
                  </a:lnTo>
                  <a:lnTo>
                    <a:pt x="1860590" y="1847852"/>
                  </a:lnTo>
                  <a:lnTo>
                    <a:pt x="1902693" y="1826261"/>
                  </a:lnTo>
                  <a:lnTo>
                    <a:pt x="1943618" y="1803340"/>
                  </a:lnTo>
                  <a:lnTo>
                    <a:pt x="1983321" y="1779128"/>
                  </a:lnTo>
                  <a:lnTo>
                    <a:pt x="2021753" y="1753662"/>
                  </a:lnTo>
                  <a:lnTo>
                    <a:pt x="2058871" y="1726979"/>
                  </a:lnTo>
                  <a:lnTo>
                    <a:pt x="2094626" y="1699117"/>
                  </a:lnTo>
                  <a:lnTo>
                    <a:pt x="2128974" y="1670112"/>
                  </a:lnTo>
                  <a:lnTo>
                    <a:pt x="2161869" y="1640003"/>
                  </a:lnTo>
                  <a:lnTo>
                    <a:pt x="2193263" y="1608826"/>
                  </a:lnTo>
                  <a:lnTo>
                    <a:pt x="2223112" y="1576620"/>
                  </a:lnTo>
                  <a:lnTo>
                    <a:pt x="2251369" y="1543420"/>
                  </a:lnTo>
                  <a:lnTo>
                    <a:pt x="2277988" y="1509265"/>
                  </a:lnTo>
                  <a:lnTo>
                    <a:pt x="2302923" y="1474192"/>
                  </a:lnTo>
                  <a:lnTo>
                    <a:pt x="2326127" y="1438238"/>
                  </a:lnTo>
                  <a:lnTo>
                    <a:pt x="2347556" y="1401441"/>
                  </a:lnTo>
                  <a:lnTo>
                    <a:pt x="2367162" y="1363838"/>
                  </a:lnTo>
                  <a:lnTo>
                    <a:pt x="2384901" y="1325466"/>
                  </a:lnTo>
                  <a:lnTo>
                    <a:pt x="2400724" y="1286363"/>
                  </a:lnTo>
                  <a:lnTo>
                    <a:pt x="2414588" y="1246566"/>
                  </a:lnTo>
                  <a:lnTo>
                    <a:pt x="2426445" y="1206112"/>
                  </a:lnTo>
                  <a:lnTo>
                    <a:pt x="2436249" y="1165039"/>
                  </a:lnTo>
                  <a:lnTo>
                    <a:pt x="2443955" y="1123383"/>
                  </a:lnTo>
                  <a:lnTo>
                    <a:pt x="2449516" y="1081183"/>
                  </a:lnTo>
                  <a:lnTo>
                    <a:pt x="2452887" y="1038476"/>
                  </a:lnTo>
                  <a:lnTo>
                    <a:pt x="2454021" y="995299"/>
                  </a:lnTo>
                  <a:lnTo>
                    <a:pt x="2452887" y="952127"/>
                  </a:lnTo>
                  <a:lnTo>
                    <a:pt x="2449516" y="909425"/>
                  </a:lnTo>
                  <a:lnTo>
                    <a:pt x="2443955" y="867230"/>
                  </a:lnTo>
                  <a:lnTo>
                    <a:pt x="2436249" y="825579"/>
                  </a:lnTo>
                  <a:lnTo>
                    <a:pt x="2426445" y="784510"/>
                  </a:lnTo>
                  <a:lnTo>
                    <a:pt x="2414588" y="744059"/>
                  </a:lnTo>
                  <a:lnTo>
                    <a:pt x="2400724" y="704265"/>
                  </a:lnTo>
                  <a:lnTo>
                    <a:pt x="2384901" y="665165"/>
                  </a:lnTo>
                  <a:lnTo>
                    <a:pt x="2367162" y="626796"/>
                  </a:lnTo>
                  <a:lnTo>
                    <a:pt x="2347556" y="589195"/>
                  </a:lnTo>
                  <a:lnTo>
                    <a:pt x="2326127" y="552400"/>
                  </a:lnTo>
                  <a:lnTo>
                    <a:pt x="2302923" y="516448"/>
                  </a:lnTo>
                  <a:lnTo>
                    <a:pt x="2277988" y="481376"/>
                  </a:lnTo>
                  <a:lnTo>
                    <a:pt x="2251369" y="447222"/>
                  </a:lnTo>
                  <a:lnTo>
                    <a:pt x="2223112" y="414024"/>
                  </a:lnTo>
                  <a:lnTo>
                    <a:pt x="2193263" y="381818"/>
                  </a:lnTo>
                  <a:lnTo>
                    <a:pt x="2161869" y="350641"/>
                  </a:lnTo>
                  <a:lnTo>
                    <a:pt x="2128974" y="320532"/>
                  </a:lnTo>
                  <a:lnTo>
                    <a:pt x="2094626" y="291528"/>
                  </a:lnTo>
                  <a:lnTo>
                    <a:pt x="2058871" y="263666"/>
                  </a:lnTo>
                  <a:lnTo>
                    <a:pt x="2021753" y="236982"/>
                  </a:lnTo>
                  <a:lnTo>
                    <a:pt x="1983321" y="211516"/>
                  </a:lnTo>
                  <a:lnTo>
                    <a:pt x="1943618" y="187303"/>
                  </a:lnTo>
                  <a:lnTo>
                    <a:pt x="1902693" y="164382"/>
                  </a:lnTo>
                  <a:lnTo>
                    <a:pt x="1860590" y="142790"/>
                  </a:lnTo>
                  <a:lnTo>
                    <a:pt x="1817356" y="122564"/>
                  </a:lnTo>
                  <a:lnTo>
                    <a:pt x="1773036" y="103741"/>
                  </a:lnTo>
                  <a:lnTo>
                    <a:pt x="1727678" y="86359"/>
                  </a:lnTo>
                  <a:lnTo>
                    <a:pt x="1681326" y="70455"/>
                  </a:lnTo>
                  <a:lnTo>
                    <a:pt x="1634028" y="56066"/>
                  </a:lnTo>
                  <a:lnTo>
                    <a:pt x="1585828" y="43231"/>
                  </a:lnTo>
                  <a:lnTo>
                    <a:pt x="1536774" y="31985"/>
                  </a:lnTo>
                  <a:lnTo>
                    <a:pt x="1486910" y="22368"/>
                  </a:lnTo>
                  <a:lnTo>
                    <a:pt x="1436284" y="14415"/>
                  </a:lnTo>
                  <a:lnTo>
                    <a:pt x="1384941" y="8164"/>
                  </a:lnTo>
                  <a:lnTo>
                    <a:pt x="1332928" y="3653"/>
                  </a:lnTo>
                  <a:lnTo>
                    <a:pt x="1280290" y="919"/>
                  </a:lnTo>
                  <a:lnTo>
                    <a:pt x="1227074" y="0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913382" y="4195826"/>
              <a:ext cx="2454275" cy="1990725"/>
            </a:xfrm>
            <a:custGeom>
              <a:avLst/>
              <a:gdLst/>
              <a:ahLst/>
              <a:cxnLst/>
              <a:rect l="l" t="t" r="r" b="b"/>
              <a:pathLst>
                <a:path w="2454275" h="1990725">
                  <a:moveTo>
                    <a:pt x="0" y="995299"/>
                  </a:moveTo>
                  <a:lnTo>
                    <a:pt x="1133" y="952127"/>
                  </a:lnTo>
                  <a:lnTo>
                    <a:pt x="4504" y="909425"/>
                  </a:lnTo>
                  <a:lnTo>
                    <a:pt x="10065" y="867230"/>
                  </a:lnTo>
                  <a:lnTo>
                    <a:pt x="17771" y="825579"/>
                  </a:lnTo>
                  <a:lnTo>
                    <a:pt x="27576" y="784510"/>
                  </a:lnTo>
                  <a:lnTo>
                    <a:pt x="39433" y="744059"/>
                  </a:lnTo>
                  <a:lnTo>
                    <a:pt x="53296" y="704265"/>
                  </a:lnTo>
                  <a:lnTo>
                    <a:pt x="69121" y="665165"/>
                  </a:lnTo>
                  <a:lnTo>
                    <a:pt x="86859" y="626796"/>
                  </a:lnTo>
                  <a:lnTo>
                    <a:pt x="106466" y="589195"/>
                  </a:lnTo>
                  <a:lnTo>
                    <a:pt x="127896" y="552400"/>
                  </a:lnTo>
                  <a:lnTo>
                    <a:pt x="151101" y="516448"/>
                  </a:lnTo>
                  <a:lnTo>
                    <a:pt x="176037" y="481376"/>
                  </a:lnTo>
                  <a:lnTo>
                    <a:pt x="202658" y="447222"/>
                  </a:lnTo>
                  <a:lnTo>
                    <a:pt x="230916" y="414024"/>
                  </a:lnTo>
                  <a:lnTo>
                    <a:pt x="260766" y="381818"/>
                  </a:lnTo>
                  <a:lnTo>
                    <a:pt x="292163" y="350641"/>
                  </a:lnTo>
                  <a:lnTo>
                    <a:pt x="325059" y="320532"/>
                  </a:lnTo>
                  <a:lnTo>
                    <a:pt x="359409" y="291528"/>
                  </a:lnTo>
                  <a:lnTo>
                    <a:pt x="395168" y="263666"/>
                  </a:lnTo>
                  <a:lnTo>
                    <a:pt x="432288" y="236982"/>
                  </a:lnTo>
                  <a:lnTo>
                    <a:pt x="470724" y="211516"/>
                  </a:lnTo>
                  <a:lnTo>
                    <a:pt x="510430" y="187303"/>
                  </a:lnTo>
                  <a:lnTo>
                    <a:pt x="551359" y="164382"/>
                  </a:lnTo>
                  <a:lnTo>
                    <a:pt x="593466" y="142790"/>
                  </a:lnTo>
                  <a:lnTo>
                    <a:pt x="636705" y="122564"/>
                  </a:lnTo>
                  <a:lnTo>
                    <a:pt x="681029" y="103741"/>
                  </a:lnTo>
                  <a:lnTo>
                    <a:pt x="726393" y="86359"/>
                  </a:lnTo>
                  <a:lnTo>
                    <a:pt x="772750" y="70455"/>
                  </a:lnTo>
                  <a:lnTo>
                    <a:pt x="820055" y="56066"/>
                  </a:lnTo>
                  <a:lnTo>
                    <a:pt x="868261" y="43231"/>
                  </a:lnTo>
                  <a:lnTo>
                    <a:pt x="917322" y="31985"/>
                  </a:lnTo>
                  <a:lnTo>
                    <a:pt x="967193" y="22368"/>
                  </a:lnTo>
                  <a:lnTo>
                    <a:pt x="1017827" y="14415"/>
                  </a:lnTo>
                  <a:lnTo>
                    <a:pt x="1069178" y="8164"/>
                  </a:lnTo>
                  <a:lnTo>
                    <a:pt x="1121200" y="3653"/>
                  </a:lnTo>
                  <a:lnTo>
                    <a:pt x="1173847" y="919"/>
                  </a:lnTo>
                  <a:lnTo>
                    <a:pt x="1227074" y="0"/>
                  </a:lnTo>
                  <a:lnTo>
                    <a:pt x="1280290" y="919"/>
                  </a:lnTo>
                  <a:lnTo>
                    <a:pt x="1332928" y="3653"/>
                  </a:lnTo>
                  <a:lnTo>
                    <a:pt x="1384941" y="8164"/>
                  </a:lnTo>
                  <a:lnTo>
                    <a:pt x="1436284" y="14415"/>
                  </a:lnTo>
                  <a:lnTo>
                    <a:pt x="1486910" y="22368"/>
                  </a:lnTo>
                  <a:lnTo>
                    <a:pt x="1536774" y="31985"/>
                  </a:lnTo>
                  <a:lnTo>
                    <a:pt x="1585828" y="43231"/>
                  </a:lnTo>
                  <a:lnTo>
                    <a:pt x="1634028" y="56066"/>
                  </a:lnTo>
                  <a:lnTo>
                    <a:pt x="1681326" y="70455"/>
                  </a:lnTo>
                  <a:lnTo>
                    <a:pt x="1727678" y="86359"/>
                  </a:lnTo>
                  <a:lnTo>
                    <a:pt x="1773036" y="103741"/>
                  </a:lnTo>
                  <a:lnTo>
                    <a:pt x="1817356" y="122564"/>
                  </a:lnTo>
                  <a:lnTo>
                    <a:pt x="1860590" y="142790"/>
                  </a:lnTo>
                  <a:lnTo>
                    <a:pt x="1902693" y="164382"/>
                  </a:lnTo>
                  <a:lnTo>
                    <a:pt x="1943618" y="187303"/>
                  </a:lnTo>
                  <a:lnTo>
                    <a:pt x="1983321" y="211516"/>
                  </a:lnTo>
                  <a:lnTo>
                    <a:pt x="2021753" y="236982"/>
                  </a:lnTo>
                  <a:lnTo>
                    <a:pt x="2058871" y="263666"/>
                  </a:lnTo>
                  <a:lnTo>
                    <a:pt x="2094626" y="291528"/>
                  </a:lnTo>
                  <a:lnTo>
                    <a:pt x="2128974" y="320532"/>
                  </a:lnTo>
                  <a:lnTo>
                    <a:pt x="2161869" y="350641"/>
                  </a:lnTo>
                  <a:lnTo>
                    <a:pt x="2193263" y="381818"/>
                  </a:lnTo>
                  <a:lnTo>
                    <a:pt x="2223112" y="414024"/>
                  </a:lnTo>
                  <a:lnTo>
                    <a:pt x="2251369" y="447222"/>
                  </a:lnTo>
                  <a:lnTo>
                    <a:pt x="2277988" y="481376"/>
                  </a:lnTo>
                  <a:lnTo>
                    <a:pt x="2302923" y="516448"/>
                  </a:lnTo>
                  <a:lnTo>
                    <a:pt x="2326127" y="552400"/>
                  </a:lnTo>
                  <a:lnTo>
                    <a:pt x="2347556" y="589195"/>
                  </a:lnTo>
                  <a:lnTo>
                    <a:pt x="2367162" y="626796"/>
                  </a:lnTo>
                  <a:lnTo>
                    <a:pt x="2384901" y="665165"/>
                  </a:lnTo>
                  <a:lnTo>
                    <a:pt x="2400724" y="704265"/>
                  </a:lnTo>
                  <a:lnTo>
                    <a:pt x="2414588" y="744059"/>
                  </a:lnTo>
                  <a:lnTo>
                    <a:pt x="2426445" y="784510"/>
                  </a:lnTo>
                  <a:lnTo>
                    <a:pt x="2436249" y="825579"/>
                  </a:lnTo>
                  <a:lnTo>
                    <a:pt x="2443955" y="867230"/>
                  </a:lnTo>
                  <a:lnTo>
                    <a:pt x="2449516" y="909425"/>
                  </a:lnTo>
                  <a:lnTo>
                    <a:pt x="2452887" y="952127"/>
                  </a:lnTo>
                  <a:lnTo>
                    <a:pt x="2454021" y="995299"/>
                  </a:lnTo>
                  <a:lnTo>
                    <a:pt x="2452887" y="1038476"/>
                  </a:lnTo>
                  <a:lnTo>
                    <a:pt x="2449516" y="1081183"/>
                  </a:lnTo>
                  <a:lnTo>
                    <a:pt x="2443955" y="1123383"/>
                  </a:lnTo>
                  <a:lnTo>
                    <a:pt x="2436249" y="1165039"/>
                  </a:lnTo>
                  <a:lnTo>
                    <a:pt x="2426445" y="1206112"/>
                  </a:lnTo>
                  <a:lnTo>
                    <a:pt x="2414588" y="1246566"/>
                  </a:lnTo>
                  <a:lnTo>
                    <a:pt x="2400724" y="1286363"/>
                  </a:lnTo>
                  <a:lnTo>
                    <a:pt x="2384901" y="1325466"/>
                  </a:lnTo>
                  <a:lnTo>
                    <a:pt x="2367162" y="1363838"/>
                  </a:lnTo>
                  <a:lnTo>
                    <a:pt x="2347556" y="1401441"/>
                  </a:lnTo>
                  <a:lnTo>
                    <a:pt x="2326127" y="1438238"/>
                  </a:lnTo>
                  <a:lnTo>
                    <a:pt x="2302923" y="1474192"/>
                  </a:lnTo>
                  <a:lnTo>
                    <a:pt x="2277988" y="1509265"/>
                  </a:lnTo>
                  <a:lnTo>
                    <a:pt x="2251369" y="1543420"/>
                  </a:lnTo>
                  <a:lnTo>
                    <a:pt x="2223112" y="1576620"/>
                  </a:lnTo>
                  <a:lnTo>
                    <a:pt x="2193263" y="1608826"/>
                  </a:lnTo>
                  <a:lnTo>
                    <a:pt x="2161869" y="1640003"/>
                  </a:lnTo>
                  <a:lnTo>
                    <a:pt x="2128974" y="1670112"/>
                  </a:lnTo>
                  <a:lnTo>
                    <a:pt x="2094626" y="1699117"/>
                  </a:lnTo>
                  <a:lnTo>
                    <a:pt x="2058871" y="1726979"/>
                  </a:lnTo>
                  <a:lnTo>
                    <a:pt x="2021753" y="1753662"/>
                  </a:lnTo>
                  <a:lnTo>
                    <a:pt x="1983321" y="1779128"/>
                  </a:lnTo>
                  <a:lnTo>
                    <a:pt x="1943618" y="1803340"/>
                  </a:lnTo>
                  <a:lnTo>
                    <a:pt x="1902693" y="1826261"/>
                  </a:lnTo>
                  <a:lnTo>
                    <a:pt x="1860590" y="1847852"/>
                  </a:lnTo>
                  <a:lnTo>
                    <a:pt x="1817356" y="1868078"/>
                  </a:lnTo>
                  <a:lnTo>
                    <a:pt x="1773036" y="1886900"/>
                  </a:lnTo>
                  <a:lnTo>
                    <a:pt x="1727678" y="1904282"/>
                  </a:lnTo>
                  <a:lnTo>
                    <a:pt x="1681326" y="1920185"/>
                  </a:lnTo>
                  <a:lnTo>
                    <a:pt x="1634028" y="1934572"/>
                  </a:lnTo>
                  <a:lnTo>
                    <a:pt x="1585828" y="1947407"/>
                  </a:lnTo>
                  <a:lnTo>
                    <a:pt x="1536774" y="1958652"/>
                  </a:lnTo>
                  <a:lnTo>
                    <a:pt x="1486910" y="1968269"/>
                  </a:lnTo>
                  <a:lnTo>
                    <a:pt x="1436284" y="1976222"/>
                  </a:lnTo>
                  <a:lnTo>
                    <a:pt x="1384941" y="1982472"/>
                  </a:lnTo>
                  <a:lnTo>
                    <a:pt x="1332928" y="1986982"/>
                  </a:lnTo>
                  <a:lnTo>
                    <a:pt x="1280290" y="1989716"/>
                  </a:lnTo>
                  <a:lnTo>
                    <a:pt x="1227074" y="1990636"/>
                  </a:lnTo>
                  <a:lnTo>
                    <a:pt x="1173847" y="1989716"/>
                  </a:lnTo>
                  <a:lnTo>
                    <a:pt x="1121200" y="1986982"/>
                  </a:lnTo>
                  <a:lnTo>
                    <a:pt x="1069178" y="1982472"/>
                  </a:lnTo>
                  <a:lnTo>
                    <a:pt x="1017827" y="1976222"/>
                  </a:lnTo>
                  <a:lnTo>
                    <a:pt x="967193" y="1968269"/>
                  </a:lnTo>
                  <a:lnTo>
                    <a:pt x="917322" y="1958652"/>
                  </a:lnTo>
                  <a:lnTo>
                    <a:pt x="868261" y="1947407"/>
                  </a:lnTo>
                  <a:lnTo>
                    <a:pt x="820055" y="1934572"/>
                  </a:lnTo>
                  <a:lnTo>
                    <a:pt x="772750" y="1920185"/>
                  </a:lnTo>
                  <a:lnTo>
                    <a:pt x="726393" y="1904282"/>
                  </a:lnTo>
                  <a:lnTo>
                    <a:pt x="681029" y="1886900"/>
                  </a:lnTo>
                  <a:lnTo>
                    <a:pt x="636705" y="1868078"/>
                  </a:lnTo>
                  <a:lnTo>
                    <a:pt x="593466" y="1847852"/>
                  </a:lnTo>
                  <a:lnTo>
                    <a:pt x="551359" y="1826261"/>
                  </a:lnTo>
                  <a:lnTo>
                    <a:pt x="510430" y="1803340"/>
                  </a:lnTo>
                  <a:lnTo>
                    <a:pt x="470724" y="1779128"/>
                  </a:lnTo>
                  <a:lnTo>
                    <a:pt x="432288" y="1753662"/>
                  </a:lnTo>
                  <a:lnTo>
                    <a:pt x="395168" y="1726979"/>
                  </a:lnTo>
                  <a:lnTo>
                    <a:pt x="359410" y="1699117"/>
                  </a:lnTo>
                  <a:lnTo>
                    <a:pt x="325059" y="1670112"/>
                  </a:lnTo>
                  <a:lnTo>
                    <a:pt x="292163" y="1640003"/>
                  </a:lnTo>
                  <a:lnTo>
                    <a:pt x="260766" y="1608826"/>
                  </a:lnTo>
                  <a:lnTo>
                    <a:pt x="230916" y="1576620"/>
                  </a:lnTo>
                  <a:lnTo>
                    <a:pt x="202658" y="1543420"/>
                  </a:lnTo>
                  <a:lnTo>
                    <a:pt x="176037" y="1509265"/>
                  </a:lnTo>
                  <a:lnTo>
                    <a:pt x="151101" y="1474192"/>
                  </a:lnTo>
                  <a:lnTo>
                    <a:pt x="127896" y="1438238"/>
                  </a:lnTo>
                  <a:lnTo>
                    <a:pt x="106466" y="1401441"/>
                  </a:lnTo>
                  <a:lnTo>
                    <a:pt x="86859" y="1363838"/>
                  </a:lnTo>
                  <a:lnTo>
                    <a:pt x="69121" y="1325466"/>
                  </a:lnTo>
                  <a:lnTo>
                    <a:pt x="53296" y="1286363"/>
                  </a:lnTo>
                  <a:lnTo>
                    <a:pt x="39433" y="1246566"/>
                  </a:lnTo>
                  <a:lnTo>
                    <a:pt x="27576" y="1206112"/>
                  </a:lnTo>
                  <a:lnTo>
                    <a:pt x="17771" y="1165039"/>
                  </a:lnTo>
                  <a:lnTo>
                    <a:pt x="10065" y="1123383"/>
                  </a:lnTo>
                  <a:lnTo>
                    <a:pt x="4504" y="1081183"/>
                  </a:lnTo>
                  <a:lnTo>
                    <a:pt x="1133" y="1038476"/>
                  </a:lnTo>
                  <a:lnTo>
                    <a:pt x="0" y="995299"/>
                  </a:lnTo>
                  <a:close/>
                </a:path>
              </a:pathLst>
            </a:cu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380614" y="4523359"/>
            <a:ext cx="1519555" cy="131635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262255" marR="57785" indent="-198120">
              <a:lnSpc>
                <a:spcPts val="1430"/>
              </a:lnSpc>
              <a:spcBef>
                <a:spcPts val="250"/>
              </a:spcBef>
            </a:pP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Карта</a:t>
            </a:r>
            <a:r>
              <a:rPr sz="1300" spc="-8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создается </a:t>
            </a:r>
            <a:r>
              <a:rPr sz="1300" spc="-345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ребенком</a:t>
            </a:r>
            <a:r>
              <a:rPr sz="1300" spc="-1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в</a:t>
            </a:r>
            <a:endParaRPr sz="1300">
              <a:latin typeface="Century Gothic"/>
              <a:cs typeface="Century Gothic"/>
            </a:endParaRPr>
          </a:p>
          <a:p>
            <a:pPr marL="79375" marR="73025" indent="168910">
              <a:lnSpc>
                <a:spcPts val="1430"/>
              </a:lnSpc>
              <a:spcBef>
                <a:spcPts val="10"/>
              </a:spcBef>
            </a:pP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совместной </a:t>
            </a:r>
            <a:r>
              <a:rPr sz="130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деятельности</a:t>
            </a:r>
            <a:r>
              <a:rPr sz="1300" spc="-5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со</a:t>
            </a:r>
            <a:endParaRPr sz="1300">
              <a:latin typeface="Century Gothic"/>
              <a:cs typeface="Century Gothic"/>
            </a:endParaRPr>
          </a:p>
          <a:p>
            <a:pPr marL="178435">
              <a:lnSpc>
                <a:spcPts val="1345"/>
              </a:lnSpc>
            </a:pP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взрослым</a:t>
            </a:r>
            <a:r>
              <a:rPr sz="1300" spc="-45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или</a:t>
            </a:r>
            <a:endParaRPr sz="1300">
              <a:latin typeface="Century Gothic"/>
              <a:cs typeface="Century Gothic"/>
            </a:endParaRPr>
          </a:p>
          <a:p>
            <a:pPr marL="326390" marR="5080" indent="-314325">
              <a:lnSpc>
                <a:spcPts val="1440"/>
              </a:lnSpc>
              <a:spcBef>
                <a:spcPts val="85"/>
              </a:spcBef>
            </a:pP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самостоятельно</a:t>
            </a:r>
            <a:r>
              <a:rPr sz="1300" spc="-4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в </a:t>
            </a:r>
            <a:r>
              <a:rPr sz="1300" spc="-345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300" spc="-5" dirty="0">
                <a:solidFill>
                  <a:srgbClr val="0C1C1D"/>
                </a:solidFill>
                <a:latin typeface="Century Gothic"/>
                <a:cs typeface="Century Gothic"/>
              </a:rPr>
              <a:t>плоскости</a:t>
            </a:r>
            <a:endParaRPr sz="130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610228" y="3455289"/>
            <a:ext cx="682625" cy="701040"/>
          </a:xfrm>
          <a:custGeom>
            <a:avLst/>
            <a:gdLst/>
            <a:ahLst/>
            <a:cxnLst/>
            <a:rect l="l" t="t" r="r" b="b"/>
            <a:pathLst>
              <a:path w="682625" h="701039">
                <a:moveTo>
                  <a:pt x="532384" y="0"/>
                </a:moveTo>
                <a:lnTo>
                  <a:pt x="42291" y="110109"/>
                </a:lnTo>
                <a:lnTo>
                  <a:pt x="170180" y="184023"/>
                </a:lnTo>
                <a:lnTo>
                  <a:pt x="0" y="478917"/>
                </a:lnTo>
                <a:lnTo>
                  <a:pt x="383921" y="700532"/>
                </a:lnTo>
                <a:lnTo>
                  <a:pt x="554101" y="405638"/>
                </a:lnTo>
                <a:lnTo>
                  <a:pt x="682117" y="479552"/>
                </a:lnTo>
                <a:lnTo>
                  <a:pt x="532384" y="0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266694" y="253111"/>
            <a:ext cx="324739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entury Gothic"/>
                <a:cs typeface="Century Gothic"/>
              </a:rPr>
              <a:t>Интеллектуальная</a:t>
            </a:r>
            <a:r>
              <a:rPr sz="2000" b="1" spc="-75" dirty="0">
                <a:latin typeface="Century Gothic"/>
                <a:cs typeface="Century Gothic"/>
              </a:rPr>
              <a:t> </a:t>
            </a:r>
            <a:r>
              <a:rPr sz="2000" b="1" spc="-5" dirty="0">
                <a:latin typeface="Century Gothic"/>
                <a:cs typeface="Century Gothic"/>
              </a:rPr>
              <a:t>карта</a:t>
            </a:r>
            <a:endParaRPr sz="2000" dirty="0">
              <a:latin typeface="Century Gothic"/>
              <a:cs typeface="Century Gothic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2000" b="1" dirty="0" smtClean="0">
                <a:latin typeface="Century Gothic"/>
                <a:cs typeface="Century Gothic"/>
              </a:rPr>
              <a:t>“</a:t>
            </a:r>
            <a:r>
              <a:rPr lang="ru-RU" sz="2000" b="1" dirty="0" smtClean="0">
                <a:latin typeface="Century Gothic"/>
                <a:cs typeface="Century Gothic"/>
              </a:rPr>
              <a:t>Овощи</a:t>
            </a:r>
            <a:r>
              <a:rPr sz="2000" b="1" dirty="0" smtClean="0">
                <a:latin typeface="Century Gothic"/>
                <a:cs typeface="Century Gothic"/>
              </a:rPr>
              <a:t>”</a:t>
            </a:r>
            <a:endParaRPr sz="2000" dirty="0">
              <a:latin typeface="Century Gothic"/>
              <a:cs typeface="Century Gothic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90600"/>
            <a:ext cx="394335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435" y="1219200"/>
            <a:ext cx="3686175" cy="49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08108"/>
            <a:ext cx="4038600" cy="538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047808"/>
            <a:ext cx="3829050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266694" y="253111"/>
            <a:ext cx="324739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entury Gothic"/>
                <a:cs typeface="Century Gothic"/>
              </a:rPr>
              <a:t>Интеллектуальная</a:t>
            </a:r>
            <a:r>
              <a:rPr sz="2000" b="1" spc="-75" dirty="0">
                <a:latin typeface="Century Gothic"/>
                <a:cs typeface="Century Gothic"/>
              </a:rPr>
              <a:t> </a:t>
            </a:r>
            <a:r>
              <a:rPr sz="2000" b="1" spc="-5" dirty="0">
                <a:latin typeface="Century Gothic"/>
                <a:cs typeface="Century Gothic"/>
              </a:rPr>
              <a:t>карта</a:t>
            </a:r>
            <a:endParaRPr sz="2000" dirty="0">
              <a:latin typeface="Century Gothic"/>
              <a:cs typeface="Century Gothic"/>
            </a:endParaRPr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2000" b="1" dirty="0" smtClean="0">
                <a:latin typeface="Century Gothic"/>
                <a:cs typeface="Century Gothic"/>
              </a:rPr>
              <a:t>“</a:t>
            </a:r>
            <a:r>
              <a:rPr lang="ru-RU" sz="2000" b="1" dirty="0" smtClean="0">
                <a:latin typeface="Century Gothic"/>
                <a:cs typeface="Century Gothic"/>
              </a:rPr>
              <a:t>Дикие животные</a:t>
            </a:r>
            <a:r>
              <a:rPr sz="2000" b="1" dirty="0" smtClean="0">
                <a:latin typeface="Century Gothic"/>
                <a:cs typeface="Century Gothic"/>
              </a:rPr>
              <a:t>”</a:t>
            </a:r>
            <a:endParaRPr sz="2000" dirty="0">
              <a:latin typeface="Century Gothic"/>
              <a:cs typeface="Century Gothic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3" y="889381"/>
            <a:ext cx="417195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470" y="889381"/>
            <a:ext cx="417195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7196" y="555116"/>
            <a:ext cx="7229603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57680" marR="5080" indent="-1304925">
              <a:lnSpc>
                <a:spcPct val="100000"/>
              </a:lnSpc>
              <a:spcBef>
                <a:spcPts val="105"/>
              </a:spcBef>
            </a:pPr>
            <a:r>
              <a:rPr b="1" spc="-5" dirty="0"/>
              <a:t>Рекомендации</a:t>
            </a:r>
            <a:r>
              <a:rPr b="1" spc="-60" dirty="0"/>
              <a:t> </a:t>
            </a:r>
            <a:r>
              <a:rPr b="1" spc="-5" dirty="0"/>
              <a:t>по</a:t>
            </a:r>
            <a:r>
              <a:rPr b="1" spc="-30" dirty="0"/>
              <a:t> </a:t>
            </a:r>
            <a:r>
              <a:rPr b="1" dirty="0"/>
              <a:t>применению </a:t>
            </a:r>
            <a:r>
              <a:rPr b="1" spc="-985" dirty="0"/>
              <a:t> </a:t>
            </a:r>
            <a:r>
              <a:rPr b="1" dirty="0"/>
              <a:t>интеллект</a:t>
            </a:r>
            <a:r>
              <a:rPr b="1" spc="-15" dirty="0"/>
              <a:t> </a:t>
            </a:r>
            <a:r>
              <a:rPr b="1" dirty="0"/>
              <a:t>-</a:t>
            </a:r>
            <a:r>
              <a:rPr b="1" spc="-10" dirty="0"/>
              <a:t> </a:t>
            </a:r>
            <a:r>
              <a:rPr b="1" spc="-5" dirty="0"/>
              <a:t>карт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90473" y="1565249"/>
            <a:ext cx="7573645" cy="2494915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40"/>
              </a:spcBef>
              <a:buFont typeface="Wingdings" pitchFamily="2" charset="2"/>
              <a:buChar char="v"/>
              <a:tabLst>
                <a:tab pos="354965" algn="l"/>
                <a:tab pos="355600" algn="l"/>
              </a:tabLst>
            </a:pPr>
            <a:r>
              <a:rPr sz="2000" spc="-5" dirty="0">
                <a:latin typeface="Times New Roman"/>
                <a:cs typeface="Times New Roman"/>
              </a:rPr>
              <a:t>беседуйте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по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карте;</a:t>
            </a:r>
          </a:p>
          <a:p>
            <a:pPr marL="355600" indent="-342900">
              <a:lnSpc>
                <a:spcPct val="100000"/>
              </a:lnSpc>
              <a:spcBef>
                <a:spcPts val="840"/>
              </a:spcBef>
              <a:buFont typeface="Wingdings" pitchFamily="2" charset="2"/>
              <a:buChar char="v"/>
              <a:tabLst>
                <a:tab pos="354965" algn="l"/>
                <a:tab pos="355600" algn="l"/>
              </a:tabLst>
            </a:pPr>
            <a:r>
              <a:rPr sz="2000" dirty="0">
                <a:latin typeface="Times New Roman"/>
                <a:cs typeface="Times New Roman"/>
              </a:rPr>
              <a:t>задавайте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больше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вопросов;</a:t>
            </a:r>
          </a:p>
          <a:p>
            <a:pPr marL="355600" indent="-342900">
              <a:lnSpc>
                <a:spcPct val="100000"/>
              </a:lnSpc>
              <a:spcBef>
                <a:spcPts val="840"/>
              </a:spcBef>
              <a:buFont typeface="Wingdings" pitchFamily="2" charset="2"/>
              <a:buChar char="v"/>
              <a:tabLst>
                <a:tab pos="354965" algn="l"/>
                <a:tab pos="355600" algn="l"/>
              </a:tabLst>
            </a:pPr>
            <a:r>
              <a:rPr sz="2000" dirty="0">
                <a:latin typeface="Times New Roman"/>
                <a:cs typeface="Times New Roman"/>
              </a:rPr>
              <a:t>обращайте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внимание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то,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чтобы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дети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отвечали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полным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ответом;</a:t>
            </a:r>
          </a:p>
          <a:p>
            <a:pPr marL="355600" indent="-342900">
              <a:lnSpc>
                <a:spcPct val="100000"/>
              </a:lnSpc>
              <a:spcBef>
                <a:spcPts val="840"/>
              </a:spcBef>
              <a:buFont typeface="Wingdings" pitchFamily="2" charset="2"/>
              <a:buChar char="v"/>
              <a:tabLst>
                <a:tab pos="354965" algn="l"/>
                <a:tab pos="355600" algn="l"/>
              </a:tabLst>
            </a:pPr>
            <a:r>
              <a:rPr sz="2000" dirty="0">
                <a:latin typeface="Times New Roman"/>
                <a:cs typeface="Times New Roman"/>
              </a:rPr>
              <a:t>составляйте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рассказы;</a:t>
            </a:r>
          </a:p>
          <a:p>
            <a:pPr marL="355600" indent="-342900">
              <a:lnSpc>
                <a:spcPct val="100000"/>
              </a:lnSpc>
              <a:spcBef>
                <a:spcPts val="840"/>
              </a:spcBef>
              <a:buFont typeface="Wingdings" pitchFamily="2" charset="2"/>
              <a:buChar char="v"/>
              <a:tabLst>
                <a:tab pos="354965" algn="l"/>
                <a:tab pos="355600" algn="l"/>
              </a:tabLst>
            </a:pPr>
            <a:r>
              <a:rPr sz="2000" dirty="0">
                <a:latin typeface="Times New Roman"/>
                <a:cs typeface="Times New Roman"/>
              </a:rPr>
              <a:t>добавляйте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 усложняйте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 </a:t>
            </a:r>
            <a:r>
              <a:rPr sz="2000" spc="-5" dirty="0">
                <a:latin typeface="Times New Roman"/>
                <a:cs typeface="Times New Roman"/>
              </a:rPr>
              <a:t>соответствии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возрастом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детей;</a:t>
            </a:r>
          </a:p>
          <a:p>
            <a:pPr marL="355600" indent="-342900">
              <a:lnSpc>
                <a:spcPct val="100000"/>
              </a:lnSpc>
              <a:spcBef>
                <a:spcPts val="840"/>
              </a:spcBef>
              <a:buFont typeface="Wingdings" pitchFamily="2" charset="2"/>
              <a:buChar char="v"/>
              <a:tabLst>
                <a:tab pos="354965" algn="l"/>
                <a:tab pos="355600" algn="l"/>
              </a:tabLst>
            </a:pPr>
            <a:r>
              <a:rPr sz="2000" spc="-5" dirty="0">
                <a:latin typeface="Times New Roman"/>
                <a:cs typeface="Times New Roman"/>
              </a:rPr>
              <a:t>экспериментируйте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35883" y="3789006"/>
            <a:ext cx="4309237" cy="25923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63880" y="475487"/>
            <a:ext cx="8145780" cy="3881754"/>
            <a:chOff x="563880" y="475487"/>
            <a:chExt cx="8145780" cy="388175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70347" y="475487"/>
              <a:ext cx="3639311" cy="134111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49951" y="1688591"/>
              <a:ext cx="739139" cy="116890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3880" y="2759964"/>
              <a:ext cx="5311140" cy="1597152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87679" y="2959734"/>
            <a:ext cx="4663440" cy="1124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8890" marR="44450" indent="-1229995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…новые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идеи,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подходы,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формы</a:t>
            </a:r>
            <a:r>
              <a:rPr sz="2400" b="1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и </a:t>
            </a:r>
            <a:r>
              <a:rPr sz="2400" b="1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методы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работы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400" b="1" dirty="0">
                <a:solidFill>
                  <a:srgbClr val="0C1C1D"/>
                </a:solidFill>
                <a:latin typeface="Times New Roman"/>
                <a:cs typeface="Times New Roman"/>
              </a:rPr>
              <a:t>в</a:t>
            </a:r>
            <a:r>
              <a:rPr sz="2400" b="1" spc="-2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C1C1D"/>
                </a:solidFill>
                <a:latin typeface="Times New Roman"/>
                <a:cs typeface="Times New Roman"/>
              </a:rPr>
              <a:t>педагогической</a:t>
            </a:r>
            <a:r>
              <a:rPr sz="2400" b="1" spc="-5" dirty="0">
                <a:solidFill>
                  <a:srgbClr val="0C1C1D"/>
                </a:solidFill>
                <a:latin typeface="Times New Roman"/>
                <a:cs typeface="Times New Roman"/>
              </a:rPr>
              <a:t> деятельности…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89732" y="4992623"/>
            <a:ext cx="5306568" cy="74980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311777" y="5096002"/>
            <a:ext cx="30651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0C1C1D"/>
                </a:solidFill>
                <a:latin typeface="Times New Roman"/>
                <a:cs typeface="Times New Roman"/>
              </a:rPr>
              <a:t>метод</a:t>
            </a:r>
            <a:r>
              <a:rPr sz="2400" b="1" spc="-5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C1C1D"/>
                </a:solidFill>
                <a:latin typeface="Times New Roman"/>
                <a:cs typeface="Times New Roman"/>
              </a:rPr>
              <a:t>интеллект-карт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06567" y="3840479"/>
            <a:ext cx="740663" cy="11689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71601" y="1112901"/>
            <a:ext cx="7574280" cy="478656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marR="2455545" indent="-342900">
              <a:lnSpc>
                <a:spcPct val="100000"/>
              </a:lnSpc>
              <a:spcBef>
                <a:spcPts val="105"/>
              </a:spcBef>
              <a:buClr>
                <a:srgbClr val="000000"/>
              </a:buClr>
              <a:buFont typeface="Century Gothic"/>
              <a:buChar char="□"/>
              <a:tabLst>
                <a:tab pos="354965" algn="l"/>
                <a:tab pos="355600" algn="l"/>
              </a:tabLst>
            </a:pPr>
            <a:r>
              <a:rPr i="1" spc="-5" dirty="0">
                <a:solidFill>
                  <a:srgbClr val="C00000"/>
                </a:solidFill>
                <a:latin typeface="Times New Roman"/>
                <a:cs typeface="Times New Roman"/>
              </a:rPr>
              <a:t>Интеллект</a:t>
            </a:r>
            <a:r>
              <a:rPr i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i="1" dirty="0">
                <a:solidFill>
                  <a:srgbClr val="C00000"/>
                </a:solidFill>
                <a:latin typeface="Times New Roman"/>
                <a:cs typeface="Times New Roman"/>
              </a:rPr>
              <a:t>карта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,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 или</a:t>
            </a:r>
            <a:r>
              <a:rPr spc="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карты</a:t>
            </a:r>
            <a:r>
              <a:rPr spc="-1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мышления </a:t>
            </a:r>
            <a:r>
              <a:rPr spc="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(mind-maps)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-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это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отображение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на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бумаге </a:t>
            </a:r>
            <a:r>
              <a:rPr spc="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эффективного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способа думать, запоминать, </a:t>
            </a:r>
            <a:r>
              <a:rPr spc="-48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вспоминать,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решать творческие задачи, </a:t>
            </a:r>
            <a:r>
              <a:rPr lang="ru-RU" dirty="0" smtClean="0">
                <a:solidFill>
                  <a:srgbClr val="1E4648"/>
                </a:solidFill>
                <a:latin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1E4648"/>
                </a:solidFill>
                <a:latin typeface="Times New Roman"/>
                <a:cs typeface="Times New Roman"/>
              </a:rPr>
            </a:br>
            <a:r>
              <a:rPr dirty="0" smtClean="0">
                <a:solidFill>
                  <a:srgbClr val="1E4648"/>
                </a:solidFill>
                <a:latin typeface="Times New Roman"/>
                <a:cs typeface="Times New Roman"/>
              </a:rPr>
              <a:t>а </a:t>
            </a:r>
            <a:r>
              <a:rPr spc="5" dirty="0" smtClean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также возможность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представить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и </a:t>
            </a:r>
            <a:r>
              <a:rPr spc="-5" dirty="0" err="1">
                <a:solidFill>
                  <a:srgbClr val="1E4648"/>
                </a:solidFill>
                <a:latin typeface="Times New Roman"/>
                <a:cs typeface="Times New Roman"/>
              </a:rPr>
              <a:t>наглядно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48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 err="1" smtClean="0">
                <a:solidFill>
                  <a:srgbClr val="1E4648"/>
                </a:solidFill>
                <a:latin typeface="Times New Roman"/>
                <a:cs typeface="Times New Roman"/>
              </a:rPr>
              <a:t>выразить</a:t>
            </a:r>
            <a:r>
              <a:rPr spc="-5" dirty="0" smtClean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свои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внутренние</a:t>
            </a:r>
            <a:r>
              <a:rPr spc="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процессы</a:t>
            </a:r>
            <a:endParaRPr dirty="0">
              <a:latin typeface="Times New Roman"/>
              <a:cs typeface="Times New Roman"/>
            </a:endParaRPr>
          </a:p>
          <a:p>
            <a:pPr marL="354965" marR="3015615">
              <a:lnSpc>
                <a:spcPct val="100000"/>
              </a:lnSpc>
            </a:pP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обработки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информации, вносить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в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них </a:t>
            </a:r>
            <a:r>
              <a:rPr spc="-48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изменения,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 совершенствовать.</a:t>
            </a:r>
            <a:endParaRPr dirty="0">
              <a:latin typeface="Times New Roman"/>
              <a:cs typeface="Times New Roman"/>
            </a:endParaRPr>
          </a:p>
          <a:p>
            <a:pPr marL="354965" marR="2505075" indent="-342900">
              <a:lnSpc>
                <a:spcPct val="100000"/>
              </a:lnSpc>
              <a:spcBef>
                <a:spcPts val="480"/>
              </a:spcBef>
              <a:buClr>
                <a:srgbClr val="000000"/>
              </a:buClr>
              <a:buFont typeface="Century Gothic"/>
              <a:buChar char="□"/>
              <a:tabLst>
                <a:tab pos="354965" algn="l"/>
                <a:tab pos="355600" algn="l"/>
              </a:tabLst>
            </a:pPr>
            <a:r>
              <a:rPr i="1" spc="-5" dirty="0">
                <a:solidFill>
                  <a:srgbClr val="FF0000"/>
                </a:solidFill>
                <a:latin typeface="Times New Roman"/>
                <a:cs typeface="Times New Roman"/>
              </a:rPr>
              <a:t>Интеллектуальная</a:t>
            </a:r>
            <a:r>
              <a:rPr i="1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i="1" dirty="0">
                <a:solidFill>
                  <a:srgbClr val="FF0000"/>
                </a:solidFill>
                <a:latin typeface="Times New Roman"/>
                <a:cs typeface="Times New Roman"/>
              </a:rPr>
              <a:t>карта</a:t>
            </a:r>
            <a:r>
              <a:rPr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–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это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графический </a:t>
            </a:r>
            <a:r>
              <a:rPr spc="-48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1E4648"/>
                </a:solidFill>
                <a:latin typeface="Times New Roman"/>
                <a:cs typeface="Times New Roman"/>
              </a:rPr>
              <a:t>способ</a:t>
            </a:r>
            <a:r>
              <a:rPr spc="-20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представления</a:t>
            </a:r>
            <a:r>
              <a:rPr spc="1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E4648"/>
                </a:solidFill>
                <a:latin typeface="Times New Roman"/>
                <a:cs typeface="Times New Roman"/>
              </a:rPr>
              <a:t>информации.</a:t>
            </a:r>
            <a:endParaRPr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 marL="428625" algn="ctr">
              <a:lnSpc>
                <a:spcPct val="100000"/>
              </a:lnSpc>
            </a:pPr>
            <a:r>
              <a:rPr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Варианты</a:t>
            </a:r>
            <a:r>
              <a:rPr sz="2000" spc="-3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названия: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88950" algn="ctr">
              <a:lnSpc>
                <a:spcPct val="100000"/>
              </a:lnSpc>
            </a:pPr>
            <a:r>
              <a:rPr sz="2000" spc="-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«интеллект-карта»,</a:t>
            </a:r>
            <a:r>
              <a:rPr sz="2000" spc="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«карта</a:t>
            </a:r>
            <a:r>
              <a:rPr sz="2000" spc="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ума»,</a:t>
            </a:r>
            <a:r>
              <a:rPr sz="2000" spc="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«карта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разума», «карта</a:t>
            </a:r>
            <a:r>
              <a:rPr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памяти»,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07390" marR="273050" algn="ctr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«ментальная</a:t>
            </a:r>
            <a:r>
              <a:rPr sz="2000" spc="2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карта»,</a:t>
            </a:r>
            <a:r>
              <a:rPr sz="2000" spc="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«ассоциативная</a:t>
            </a:r>
            <a:r>
              <a:rPr sz="2000" spc="2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карта»,</a:t>
            </a:r>
            <a:r>
              <a:rPr sz="2000" spc="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«ассоциативная </a:t>
            </a:r>
            <a:r>
              <a:rPr sz="2000" spc="-484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диаграмма»,</a:t>
            </a:r>
            <a:r>
              <a:rPr sz="2000" spc="-2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«схема</a:t>
            </a:r>
            <a:r>
              <a:rPr sz="2000" spc="-2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мышления», </a:t>
            </a:r>
            <a:r>
              <a:rPr sz="2000" spc="-5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«мыслительная</a:t>
            </a:r>
            <a:r>
              <a:rPr sz="2000" spc="2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карта».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" t="7258" r="5291" b="7849"/>
          <a:stretch/>
        </p:blipFill>
        <p:spPr bwMode="auto">
          <a:xfrm>
            <a:off x="5486400" y="1447800"/>
            <a:ext cx="3190299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58653" y="533400"/>
            <a:ext cx="5574283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dirty="0"/>
              <a:t>История</a:t>
            </a:r>
            <a:r>
              <a:rPr b="1" spc="-30" dirty="0"/>
              <a:t> </a:t>
            </a:r>
            <a:r>
              <a:rPr b="1" spc="-5" dirty="0"/>
              <a:t>интеллект-карт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58409" y="1261109"/>
            <a:ext cx="28708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56870" algn="l"/>
                <a:tab pos="1837055" algn="l"/>
              </a:tabLst>
            </a:pP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–	британский	</a:t>
            </a:r>
            <a:r>
              <a:rPr sz="2000" spc="-40" dirty="0">
                <a:solidFill>
                  <a:srgbClr val="1E4648"/>
                </a:solidFill>
                <a:latin typeface="Times New Roman"/>
                <a:cs typeface="Times New Roman"/>
              </a:rPr>
              <a:t>психолог,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14275" y="1273809"/>
            <a:ext cx="146304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63905" algn="l"/>
              </a:tabLst>
            </a:pPr>
            <a:r>
              <a:rPr sz="2000" spc="-160" dirty="0">
                <a:solidFill>
                  <a:srgbClr val="1E4648"/>
                </a:solidFill>
                <a:latin typeface="Times New Roman"/>
                <a:cs typeface="Times New Roman"/>
              </a:rPr>
              <a:t>Т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они	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Бюзен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автор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03090" y="1870963"/>
            <a:ext cx="126682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т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в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spc="-50" dirty="0">
                <a:solidFill>
                  <a:srgbClr val="1E4648"/>
                </a:solidFill>
                <a:latin typeface="Times New Roman"/>
                <a:cs typeface="Times New Roman"/>
              </a:rPr>
              <a:t>р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ч</a:t>
            </a:r>
            <a:r>
              <a:rPr sz="2000" spc="40" dirty="0">
                <a:solidFill>
                  <a:srgbClr val="1E4648"/>
                </a:solidFill>
                <a:latin typeface="Times New Roman"/>
                <a:cs typeface="Times New Roman"/>
              </a:rPr>
              <a:t>е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ст</a:t>
            </a:r>
            <a:r>
              <a:rPr sz="2000" spc="-25" dirty="0">
                <a:solidFill>
                  <a:srgbClr val="1E4648"/>
                </a:solidFill>
                <a:latin typeface="Times New Roman"/>
                <a:cs typeface="Times New Roman"/>
              </a:rPr>
              <a:t>в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а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,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01792" y="1565858"/>
            <a:ext cx="322707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  <a:tabLst>
                <a:tab pos="1735455" algn="l"/>
              </a:tabLst>
            </a:pP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методики	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запоминания,</a:t>
            </a:r>
            <a:endParaRPr sz="20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tabLst>
                <a:tab pos="1566545" algn="l"/>
                <a:tab pos="2922905" algn="l"/>
              </a:tabLst>
            </a:pP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организации	мышления	и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6264" y="4473702"/>
            <a:ext cx="57473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5595" algn="l"/>
                <a:tab pos="1165860" algn="l"/>
                <a:tab pos="1411605" algn="l"/>
                <a:tab pos="3275329" algn="l"/>
                <a:tab pos="4039235" algn="l"/>
                <a:tab pos="5266055" algn="l"/>
              </a:tabLst>
            </a:pP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В	ра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б</a:t>
            </a:r>
            <a:r>
              <a:rPr sz="2000" spc="-2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те	с	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д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ош</a:t>
            </a:r>
            <a:r>
              <a:rPr sz="2000" spc="-114" dirty="0">
                <a:solidFill>
                  <a:srgbClr val="1E4648"/>
                </a:solidFill>
                <a:latin typeface="Times New Roman"/>
                <a:cs typeface="Times New Roman"/>
              </a:rPr>
              <a:t>к</a:t>
            </a:r>
            <a:r>
              <a:rPr sz="2000" spc="-2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ль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н</a:t>
            </a:r>
            <a:r>
              <a:rPr sz="2000" spc="5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spc="-40" dirty="0">
                <a:solidFill>
                  <a:srgbClr val="1E4648"/>
                </a:solidFill>
                <a:latin typeface="Times New Roman"/>
                <a:cs typeface="Times New Roman"/>
              </a:rPr>
              <a:t>к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ами	ме</a:t>
            </a:r>
            <a:r>
              <a:rPr sz="2000" spc="-25" dirty="0">
                <a:solidFill>
                  <a:srgbClr val="1E4648"/>
                </a:solidFill>
                <a:latin typeface="Times New Roman"/>
                <a:cs typeface="Times New Roman"/>
              </a:rPr>
              <a:t>т</a:t>
            </a:r>
            <a:r>
              <a:rPr sz="2000" spc="-7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д	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н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тел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л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е</a:t>
            </a:r>
            <a:r>
              <a:rPr sz="2000" spc="-30" dirty="0">
                <a:solidFill>
                  <a:srgbClr val="1E4648"/>
                </a:solidFill>
                <a:latin typeface="Times New Roman"/>
                <a:cs typeface="Times New Roman"/>
              </a:rPr>
              <a:t>к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т	</a:t>
            </a:r>
            <a:r>
              <a:rPr sz="2000" spc="-40" dirty="0">
                <a:solidFill>
                  <a:srgbClr val="1E4648"/>
                </a:solidFill>
                <a:latin typeface="Times New Roman"/>
                <a:cs typeface="Times New Roman"/>
              </a:rPr>
              <a:t>к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а</a:t>
            </a:r>
            <a:r>
              <a:rPr sz="2000" spc="-20" dirty="0">
                <a:solidFill>
                  <a:srgbClr val="1E4648"/>
                </a:solidFill>
                <a:latin typeface="Times New Roman"/>
                <a:cs typeface="Times New Roman"/>
              </a:rPr>
              <a:t>р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т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6264" y="4778451"/>
            <a:ext cx="407035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704339" algn="l"/>
                <a:tab pos="2812415" algn="l"/>
              </a:tabLst>
            </a:pP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предложен	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к.п.н.	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Акименко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806575" algn="l"/>
                <a:tab pos="3122930" algn="l"/>
              </a:tabLst>
            </a:pP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М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spc="-20" dirty="0">
                <a:solidFill>
                  <a:srgbClr val="1E4648"/>
                </a:solidFill>
                <a:latin typeface="Times New Roman"/>
                <a:cs typeface="Times New Roman"/>
              </a:rPr>
              <a:t>х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ай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л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spc="5" dirty="0">
                <a:solidFill>
                  <a:srgbClr val="1E4648"/>
                </a:solidFill>
                <a:latin typeface="Times New Roman"/>
                <a:cs typeface="Times New Roman"/>
              </a:rPr>
              <a:t>в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но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й	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д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оцен</a:t>
            </a:r>
            <a:r>
              <a:rPr sz="2000" spc="-30" dirty="0">
                <a:solidFill>
                  <a:srgbClr val="1E4648"/>
                </a:solidFill>
                <a:latin typeface="Times New Roman"/>
                <a:cs typeface="Times New Roman"/>
              </a:rPr>
              <a:t>т</a:t>
            </a:r>
            <a:r>
              <a:rPr sz="2000" spc="-35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м	</a:t>
            </a:r>
            <a:r>
              <a:rPr sz="2000" spc="-40" dirty="0">
                <a:solidFill>
                  <a:srgbClr val="1E4648"/>
                </a:solidFill>
                <a:latin typeface="Times New Roman"/>
                <a:cs typeface="Times New Roman"/>
              </a:rPr>
              <a:t>к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аф</a:t>
            </a:r>
            <a:r>
              <a:rPr sz="2000" spc="-30" dirty="0">
                <a:solidFill>
                  <a:srgbClr val="1E4648"/>
                </a:solidFill>
                <a:latin typeface="Times New Roman"/>
                <a:cs typeface="Times New Roman"/>
              </a:rPr>
              <a:t>е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дры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25009" y="4778451"/>
            <a:ext cx="141732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Валентиной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специальной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6264" y="5388355"/>
            <a:ext cx="574611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педагогики</a:t>
            </a:r>
            <a:r>
              <a:rPr sz="2000" spc="120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spc="11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предметных</a:t>
            </a:r>
            <a:r>
              <a:rPr sz="2000" spc="11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методик</a:t>
            </a:r>
            <a:r>
              <a:rPr sz="2000" spc="11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Ставропольского </a:t>
            </a:r>
            <a:r>
              <a:rPr sz="2000" spc="-48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государственного педагогического</a:t>
            </a:r>
            <a:r>
              <a:rPr sz="2000" spc="1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института.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03090" y="2055088"/>
            <a:ext cx="4020820" cy="877569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креативности.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При</a:t>
            </a:r>
            <a:r>
              <a:rPr sz="2000" spc="15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составлении</a:t>
            </a:r>
            <a:r>
              <a:rPr sz="2000" spc="170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интеллект</a:t>
            </a:r>
            <a:r>
              <a:rPr sz="2000" spc="170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карты</a:t>
            </a:r>
            <a:r>
              <a:rPr sz="2000" spc="155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в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03090" y="3211449"/>
            <a:ext cx="24041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021205" algn="l"/>
              </a:tabLst>
            </a:pP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заде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й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ст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в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spc="-20" dirty="0">
                <a:solidFill>
                  <a:srgbClr val="1E4648"/>
                </a:solidFill>
                <a:latin typeface="Times New Roman"/>
                <a:cs typeface="Times New Roman"/>
              </a:rPr>
              <a:t>в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а</a:t>
            </a:r>
            <a:r>
              <a:rPr sz="2000" spc="-20" dirty="0">
                <a:solidFill>
                  <a:srgbClr val="1E4648"/>
                </a:solidFill>
                <a:latin typeface="Times New Roman"/>
                <a:cs typeface="Times New Roman"/>
              </a:rPr>
              <a:t>н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ы	оба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03090" y="2906649"/>
            <a:ext cx="4018279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  <a:tabLst>
                <a:tab pos="1310640" algn="l"/>
                <a:tab pos="2624455" algn="l"/>
              </a:tabLst>
            </a:pP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пр</a:t>
            </a:r>
            <a:r>
              <a:rPr sz="2000" spc="5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ц</a:t>
            </a:r>
            <a:r>
              <a:rPr sz="2000" spc="35" dirty="0">
                <a:solidFill>
                  <a:srgbClr val="1E4648"/>
                </a:solidFill>
                <a:latin typeface="Times New Roman"/>
                <a:cs typeface="Times New Roman"/>
              </a:rPr>
              <a:t>е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с</a:t>
            </a:r>
            <a:r>
              <a:rPr sz="2000" spc="15" dirty="0">
                <a:solidFill>
                  <a:srgbClr val="1E4648"/>
                </a:solidFill>
                <a:latin typeface="Times New Roman"/>
                <a:cs typeface="Times New Roman"/>
              </a:rPr>
              <a:t>с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е	у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с</a:t>
            </a:r>
            <a:r>
              <a:rPr sz="2000" spc="-15" dirty="0">
                <a:solidFill>
                  <a:srgbClr val="1E4648"/>
                </a:solidFill>
                <a:latin typeface="Times New Roman"/>
                <a:cs typeface="Times New Roman"/>
              </a:rPr>
              <a:t>в</a:t>
            </a:r>
            <a:r>
              <a:rPr sz="2000" spc="25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ен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я	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н</a:t>
            </a:r>
            <a:r>
              <a:rPr sz="2000" spc="5" dirty="0">
                <a:solidFill>
                  <a:srgbClr val="1E4648"/>
                </a:solidFill>
                <a:latin typeface="Times New Roman"/>
                <a:cs typeface="Times New Roman"/>
              </a:rPr>
              <a:t>ф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spc="-40" dirty="0">
                <a:solidFill>
                  <a:srgbClr val="1E4648"/>
                </a:solidFill>
                <a:latin typeface="Times New Roman"/>
                <a:cs typeface="Times New Roman"/>
              </a:rPr>
              <a:t>р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м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ац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endParaRPr sz="20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полушария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203316" y="3516248"/>
            <a:ext cx="69405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2255" marR="5080" indent="-25019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м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оз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г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а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.  </a:t>
            </a: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на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87236" y="3516248"/>
            <a:ext cx="183642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30" marR="5080" indent="-177165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Интеллект-карта </a:t>
            </a:r>
            <a:r>
              <a:rPr sz="2000" spc="-484" dirty="0">
                <a:solidFill>
                  <a:srgbClr val="1E4648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ассоц</a:t>
            </a:r>
            <a:r>
              <a:rPr sz="2000" spc="-10" dirty="0">
                <a:solidFill>
                  <a:srgbClr val="1E4648"/>
                </a:solidFill>
                <a:latin typeface="Times New Roman"/>
                <a:cs typeface="Times New Roman"/>
              </a:rPr>
              <a:t>и</a:t>
            </a:r>
            <a:r>
              <a:rPr sz="2000" spc="-50" dirty="0">
                <a:solidFill>
                  <a:srgbClr val="1E4648"/>
                </a:solidFill>
                <a:latin typeface="Times New Roman"/>
                <a:cs typeface="Times New Roman"/>
              </a:rPr>
              <a:t>а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тивн</a:t>
            </a:r>
            <a:r>
              <a:rPr sz="2000" spc="-4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м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03090" y="3516248"/>
            <a:ext cx="126428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158115">
              <a:lnSpc>
                <a:spcPct val="100000"/>
              </a:lnSpc>
              <a:spcBef>
                <a:spcPts val="105"/>
              </a:spcBef>
            </a:pPr>
            <a:r>
              <a:rPr sz="2000" spc="-55" dirty="0">
                <a:solidFill>
                  <a:srgbClr val="1E4648"/>
                </a:solidFill>
                <a:latin typeface="Times New Roman"/>
                <a:cs typeface="Times New Roman"/>
              </a:rPr>
              <a:t>г</a:t>
            </a:r>
            <a:r>
              <a:rPr sz="2000" spc="-20" dirty="0">
                <a:solidFill>
                  <a:srgbClr val="1E4648"/>
                </a:solidFill>
                <a:latin typeface="Times New Roman"/>
                <a:cs typeface="Times New Roman"/>
              </a:rPr>
              <a:t>о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ловно</a:t>
            </a:r>
            <a:r>
              <a:rPr sz="2000" spc="-50" dirty="0">
                <a:solidFill>
                  <a:srgbClr val="1E4648"/>
                </a:solidFill>
                <a:latin typeface="Times New Roman"/>
                <a:cs typeface="Times New Roman"/>
              </a:rPr>
              <a:t>г</a:t>
            </a:r>
            <a:r>
              <a:rPr sz="2000" dirty="0">
                <a:solidFill>
                  <a:srgbClr val="1E4648"/>
                </a:solidFill>
                <a:latin typeface="Times New Roman"/>
                <a:cs typeface="Times New Roman"/>
              </a:rPr>
              <a:t>о  </a:t>
            </a:r>
            <a:r>
              <a:rPr sz="2000" spc="5" dirty="0">
                <a:solidFill>
                  <a:srgbClr val="1E4648"/>
                </a:solidFill>
                <a:latin typeface="Times New Roman"/>
                <a:cs typeface="Times New Roman"/>
              </a:rPr>
              <a:t>основана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E4648"/>
                </a:solidFill>
                <a:latin typeface="Times New Roman"/>
                <a:cs typeface="Times New Roman"/>
              </a:rPr>
              <a:t>мышлении.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16243" y="4149026"/>
            <a:ext cx="1743455" cy="223100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568" y="1581911"/>
            <a:ext cx="3070860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600" y="342722"/>
            <a:ext cx="7740396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82420" marR="5080" indent="-1570355">
              <a:lnSpc>
                <a:spcPct val="100000"/>
              </a:lnSpc>
              <a:spcBef>
                <a:spcPts val="105"/>
              </a:spcBef>
            </a:pPr>
            <a:r>
              <a:rPr b="1" dirty="0"/>
              <a:t>Цели</a:t>
            </a:r>
            <a:r>
              <a:rPr b="1" spc="-40" dirty="0"/>
              <a:t> </a:t>
            </a:r>
            <a:r>
              <a:rPr b="1" spc="-5" dirty="0"/>
              <a:t>создания</a:t>
            </a:r>
            <a:r>
              <a:rPr b="1" spc="-35" dirty="0"/>
              <a:t> </a:t>
            </a:r>
            <a:r>
              <a:rPr b="1" dirty="0"/>
              <a:t>интеллект-карт</a:t>
            </a:r>
            <a:r>
              <a:rPr b="1" spc="-20" dirty="0"/>
              <a:t> </a:t>
            </a:r>
            <a:r>
              <a:rPr b="1" dirty="0"/>
              <a:t>с </a:t>
            </a:r>
            <a:r>
              <a:rPr b="1" spc="-985" dirty="0"/>
              <a:t> </a:t>
            </a:r>
            <a:r>
              <a:rPr b="1" spc="-5" dirty="0"/>
              <a:t>дошкольниками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13004" y="1598675"/>
            <a:ext cx="2601595" cy="4509135"/>
            <a:chOff x="413004" y="1598675"/>
            <a:chExt cx="2601595" cy="45091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3004" y="1598675"/>
              <a:ext cx="2601468" cy="585215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756" y="1636775"/>
              <a:ext cx="2057400" cy="548639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9765" y="1623428"/>
              <a:ext cx="2507488" cy="489597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pic>
        <p:sp>
          <p:nvSpPr>
            <p:cNvPr id="7" name="object 7"/>
            <p:cNvSpPr/>
            <p:nvPr/>
          </p:nvSpPr>
          <p:spPr>
            <a:xfrm>
              <a:off x="459765" y="1623428"/>
              <a:ext cx="2507615" cy="490220"/>
            </a:xfrm>
            <a:custGeom>
              <a:avLst/>
              <a:gdLst/>
              <a:ahLst/>
              <a:cxnLst/>
              <a:rect l="l" t="t" r="r" b="b"/>
              <a:pathLst>
                <a:path w="2507615" h="490219">
                  <a:moveTo>
                    <a:pt x="0" y="489597"/>
                  </a:moveTo>
                  <a:lnTo>
                    <a:pt x="2507488" y="489597"/>
                  </a:lnTo>
                  <a:lnTo>
                    <a:pt x="2507488" y="0"/>
                  </a:lnTo>
                  <a:lnTo>
                    <a:pt x="0" y="0"/>
                  </a:lnTo>
                  <a:lnTo>
                    <a:pt x="0" y="489597"/>
                  </a:lnTo>
                  <a:close/>
                </a:path>
              </a:pathLst>
            </a:cu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9765" y="2113076"/>
              <a:ext cx="2507615" cy="3990340"/>
            </a:xfrm>
            <a:custGeom>
              <a:avLst/>
              <a:gdLst/>
              <a:ahLst/>
              <a:cxnLst/>
              <a:rect l="l" t="t" r="r" b="b"/>
              <a:pathLst>
                <a:path w="2507615" h="3990340">
                  <a:moveTo>
                    <a:pt x="2507488" y="0"/>
                  </a:moveTo>
                  <a:lnTo>
                    <a:pt x="0" y="0"/>
                  </a:lnTo>
                  <a:lnTo>
                    <a:pt x="0" y="3989832"/>
                  </a:lnTo>
                  <a:lnTo>
                    <a:pt x="2507488" y="3989832"/>
                  </a:lnTo>
                  <a:lnTo>
                    <a:pt x="2507488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9765" y="2113076"/>
              <a:ext cx="2507615" cy="3990340"/>
            </a:xfrm>
            <a:custGeom>
              <a:avLst/>
              <a:gdLst/>
              <a:ahLst/>
              <a:cxnLst/>
              <a:rect l="l" t="t" r="r" b="b"/>
              <a:pathLst>
                <a:path w="2507615" h="3990340">
                  <a:moveTo>
                    <a:pt x="0" y="3989832"/>
                  </a:moveTo>
                  <a:lnTo>
                    <a:pt x="2507488" y="3989832"/>
                  </a:lnTo>
                  <a:lnTo>
                    <a:pt x="2507488" y="0"/>
                  </a:lnTo>
                  <a:lnTo>
                    <a:pt x="0" y="0"/>
                  </a:lnTo>
                  <a:lnTo>
                    <a:pt x="0" y="3989832"/>
                  </a:lnTo>
                  <a:close/>
                </a:path>
              </a:pathLst>
            </a:cu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7768" y="2165731"/>
            <a:ext cx="2117725" cy="3343992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84785" marR="588010" indent="-172720">
              <a:lnSpc>
                <a:spcPts val="1870"/>
              </a:lnSpc>
              <a:spcBef>
                <a:spcPts val="305"/>
              </a:spcBef>
            </a:pPr>
            <a:r>
              <a:rPr sz="1700" b="1" dirty="0" err="1" smtClean="0">
                <a:latin typeface="Century Gothic"/>
                <a:cs typeface="Century Gothic"/>
              </a:rPr>
              <a:t>Цель</a:t>
            </a:r>
            <a:r>
              <a:rPr sz="1700" spc="-55" dirty="0" smtClean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–</a:t>
            </a:r>
            <a:r>
              <a:rPr sz="1700" spc="-4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сбор </a:t>
            </a:r>
            <a:r>
              <a:rPr sz="1700" spc="-45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материала</a:t>
            </a:r>
          </a:p>
          <a:p>
            <a:pPr marL="184785" marR="35560">
              <a:lnSpc>
                <a:spcPts val="1870"/>
              </a:lnSpc>
              <a:spcBef>
                <a:spcPts val="15"/>
              </a:spcBef>
            </a:pPr>
            <a:r>
              <a:rPr sz="1700" spc="-30" dirty="0">
                <a:latin typeface="Century Gothic"/>
                <a:cs typeface="Century Gothic"/>
              </a:rPr>
              <a:t>(</a:t>
            </a:r>
            <a:r>
              <a:rPr sz="1700" dirty="0">
                <a:latin typeface="Century Gothic"/>
                <a:cs typeface="Century Gothic"/>
              </a:rPr>
              <a:t>и</a:t>
            </a:r>
            <a:r>
              <a:rPr sz="1700" spc="-5" dirty="0">
                <a:latin typeface="Century Gothic"/>
                <a:cs typeface="Century Gothic"/>
              </a:rPr>
              <a:t>н</a:t>
            </a:r>
            <a:r>
              <a:rPr sz="1700" dirty="0">
                <a:latin typeface="Century Gothic"/>
                <a:cs typeface="Century Gothic"/>
              </a:rPr>
              <a:t>форма</a:t>
            </a:r>
            <a:r>
              <a:rPr sz="1700" spc="5" dirty="0">
                <a:latin typeface="Century Gothic"/>
                <a:cs typeface="Century Gothic"/>
              </a:rPr>
              <a:t>ц</a:t>
            </a:r>
            <a:r>
              <a:rPr sz="1700" dirty="0">
                <a:latin typeface="Century Gothic"/>
                <a:cs typeface="Century Gothic"/>
              </a:rPr>
              <a:t>ии)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о  </a:t>
            </a:r>
            <a:r>
              <a:rPr sz="1700" spc="-5" dirty="0">
                <a:latin typeface="Century Gothic"/>
                <a:cs typeface="Century Gothic"/>
              </a:rPr>
              <a:t>предмете,</a:t>
            </a:r>
            <a:endParaRPr sz="1700" dirty="0">
              <a:latin typeface="Century Gothic"/>
              <a:cs typeface="Century Gothic"/>
            </a:endParaRPr>
          </a:p>
          <a:p>
            <a:pPr marL="184785">
              <a:lnSpc>
                <a:spcPts val="1839"/>
              </a:lnSpc>
            </a:pPr>
            <a:r>
              <a:rPr sz="1700" spc="-5" dirty="0">
                <a:latin typeface="Century Gothic"/>
                <a:cs typeface="Century Gothic"/>
              </a:rPr>
              <a:t>явлении,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объекте.</a:t>
            </a:r>
            <a:endParaRPr sz="17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sz="1700" b="1" spc="-5" dirty="0" err="1" smtClean="0">
                <a:latin typeface="Century Gothic"/>
                <a:cs typeface="Century Gothic"/>
              </a:rPr>
              <a:t>Задачи</a:t>
            </a:r>
            <a:r>
              <a:rPr sz="1700" b="1" spc="-5" dirty="0">
                <a:latin typeface="Century Gothic"/>
                <a:cs typeface="Century Gothic"/>
              </a:rPr>
              <a:t>:</a:t>
            </a:r>
            <a:endParaRPr sz="1700" b="1" dirty="0">
              <a:latin typeface="Century Gothic"/>
              <a:cs typeface="Century Gothic"/>
            </a:endParaRPr>
          </a:p>
          <a:p>
            <a:pPr marL="184785" indent="-172720">
              <a:lnSpc>
                <a:spcPts val="1960"/>
              </a:lnSpc>
              <a:spcBef>
                <a:spcPts val="145"/>
              </a:spcBef>
              <a:buFont typeface="Arial"/>
              <a:buChar char="•"/>
              <a:tabLst>
                <a:tab pos="185420" algn="l"/>
              </a:tabLst>
            </a:pPr>
            <a:r>
              <a:rPr sz="1700" dirty="0">
                <a:latin typeface="Century Gothic"/>
                <a:cs typeface="Century Gothic"/>
              </a:rPr>
              <a:t>Создать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карту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в</a:t>
            </a:r>
          </a:p>
          <a:p>
            <a:pPr marL="184785">
              <a:lnSpc>
                <a:spcPts val="1960"/>
              </a:lnSpc>
            </a:pPr>
            <a:r>
              <a:rPr sz="1700" dirty="0">
                <a:latin typeface="Century Gothic"/>
                <a:cs typeface="Century Gothic"/>
              </a:rPr>
              <a:t>ходе</a:t>
            </a:r>
            <a:r>
              <a:rPr sz="1700" spc="-6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обсуждения</a:t>
            </a:r>
          </a:p>
          <a:p>
            <a:pPr marL="184785" indent="-172720">
              <a:lnSpc>
                <a:spcPts val="1955"/>
              </a:lnSpc>
              <a:spcBef>
                <a:spcPts val="145"/>
              </a:spcBef>
              <a:buChar char="•"/>
              <a:tabLst>
                <a:tab pos="185420" algn="l"/>
              </a:tabLst>
            </a:pPr>
            <a:r>
              <a:rPr sz="1700" dirty="0">
                <a:latin typeface="Century Gothic"/>
                <a:cs typeface="Century Gothic"/>
              </a:rPr>
              <a:t>Расширять</a:t>
            </a:r>
          </a:p>
          <a:p>
            <a:pPr marL="184785">
              <a:lnSpc>
                <a:spcPts val="1955"/>
              </a:lnSpc>
            </a:pPr>
            <a:r>
              <a:rPr sz="1700" spc="-5" dirty="0">
                <a:latin typeface="Century Gothic"/>
                <a:cs typeface="Century Gothic"/>
              </a:rPr>
              <a:t>словарный</a:t>
            </a:r>
            <a:r>
              <a:rPr sz="1700" spc="-6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запас</a:t>
            </a:r>
          </a:p>
          <a:p>
            <a:pPr marL="184785" marR="765175" indent="-172720">
              <a:lnSpc>
                <a:spcPct val="91800"/>
              </a:lnSpc>
              <a:spcBef>
                <a:spcPts val="320"/>
              </a:spcBef>
              <a:buChar char="•"/>
              <a:tabLst>
                <a:tab pos="185420" algn="l"/>
              </a:tabLst>
            </a:pPr>
            <a:r>
              <a:rPr sz="1700" spc="-5" dirty="0">
                <a:latin typeface="Century Gothic"/>
                <a:cs typeface="Century Gothic"/>
              </a:rPr>
              <a:t>Развивать </a:t>
            </a:r>
            <a:r>
              <a:rPr sz="1700" dirty="0">
                <a:latin typeface="Century Gothic"/>
                <a:cs typeface="Century Gothic"/>
              </a:rPr>
              <a:t> процессы </a:t>
            </a:r>
            <a:r>
              <a:rPr sz="1700" spc="-459" dirty="0">
                <a:latin typeface="Century Gothic"/>
                <a:cs typeface="Century Gothic"/>
              </a:rPr>
              <a:t> </a:t>
            </a:r>
            <a:r>
              <a:rPr sz="1700" spc="5" dirty="0">
                <a:latin typeface="Century Gothic"/>
                <a:cs typeface="Century Gothic"/>
              </a:rPr>
              <a:t>мы</a:t>
            </a:r>
            <a:r>
              <a:rPr sz="1700" spc="-10" dirty="0">
                <a:latin typeface="Century Gothic"/>
                <a:cs typeface="Century Gothic"/>
              </a:rPr>
              <a:t>ш</a:t>
            </a:r>
            <a:r>
              <a:rPr sz="1700" spc="-5" dirty="0">
                <a:latin typeface="Century Gothic"/>
                <a:cs typeface="Century Gothic"/>
              </a:rPr>
              <a:t>ления</a:t>
            </a:r>
            <a:endParaRPr sz="1700" dirty="0">
              <a:latin typeface="Century Gothic"/>
              <a:cs typeface="Century Gothic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270503" y="1598675"/>
            <a:ext cx="2603500" cy="4509135"/>
            <a:chOff x="3270503" y="1598675"/>
            <a:chExt cx="2603500" cy="450913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0503" y="1598675"/>
              <a:ext cx="2602992" cy="58521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73779" y="1636775"/>
              <a:ext cx="2057400" cy="548639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18255" y="1623428"/>
              <a:ext cx="2507488" cy="48959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sp>
          <p:nvSpPr>
            <p:cNvPr id="15" name="object 15"/>
            <p:cNvSpPr/>
            <p:nvPr/>
          </p:nvSpPr>
          <p:spPr>
            <a:xfrm>
              <a:off x="3318255" y="1623428"/>
              <a:ext cx="2507615" cy="490220"/>
            </a:xfrm>
            <a:custGeom>
              <a:avLst/>
              <a:gdLst/>
              <a:ahLst/>
              <a:cxnLst/>
              <a:rect l="l" t="t" r="r" b="b"/>
              <a:pathLst>
                <a:path w="2507615" h="490219">
                  <a:moveTo>
                    <a:pt x="0" y="489597"/>
                  </a:moveTo>
                  <a:lnTo>
                    <a:pt x="2507488" y="489597"/>
                  </a:lnTo>
                  <a:lnTo>
                    <a:pt x="2507488" y="0"/>
                  </a:lnTo>
                  <a:lnTo>
                    <a:pt x="0" y="0"/>
                  </a:lnTo>
                  <a:lnTo>
                    <a:pt x="0" y="489597"/>
                  </a:lnTo>
                  <a:close/>
                </a:path>
              </a:pathLst>
            </a:cu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318255" y="2113076"/>
              <a:ext cx="2507615" cy="3990340"/>
            </a:xfrm>
            <a:custGeom>
              <a:avLst/>
              <a:gdLst/>
              <a:ahLst/>
              <a:cxnLst/>
              <a:rect l="l" t="t" r="r" b="b"/>
              <a:pathLst>
                <a:path w="2507615" h="3990340">
                  <a:moveTo>
                    <a:pt x="2507488" y="0"/>
                  </a:moveTo>
                  <a:lnTo>
                    <a:pt x="0" y="0"/>
                  </a:lnTo>
                  <a:lnTo>
                    <a:pt x="0" y="3989832"/>
                  </a:lnTo>
                  <a:lnTo>
                    <a:pt x="2507488" y="3989832"/>
                  </a:lnTo>
                  <a:lnTo>
                    <a:pt x="2507488" y="0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318255" y="2113076"/>
              <a:ext cx="2507615" cy="3990340"/>
            </a:xfrm>
            <a:custGeom>
              <a:avLst/>
              <a:gdLst/>
              <a:ahLst/>
              <a:cxnLst/>
              <a:rect l="l" t="t" r="r" b="b"/>
              <a:pathLst>
                <a:path w="2507615" h="3990340">
                  <a:moveTo>
                    <a:pt x="0" y="3989832"/>
                  </a:moveTo>
                  <a:lnTo>
                    <a:pt x="2507488" y="3989832"/>
                  </a:lnTo>
                  <a:lnTo>
                    <a:pt x="2507488" y="0"/>
                  </a:lnTo>
                  <a:lnTo>
                    <a:pt x="0" y="0"/>
                  </a:lnTo>
                  <a:lnTo>
                    <a:pt x="0" y="3989832"/>
                  </a:lnTo>
                  <a:close/>
                </a:path>
              </a:pathLst>
            </a:cu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396741" y="2165731"/>
            <a:ext cx="2296160" cy="23140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955"/>
              </a:lnSpc>
              <a:spcBef>
                <a:spcPts val="105"/>
              </a:spcBef>
            </a:pPr>
            <a:r>
              <a:rPr sz="1700" b="1" dirty="0" err="1" smtClean="0">
                <a:latin typeface="Century Gothic"/>
                <a:cs typeface="Century Gothic"/>
              </a:rPr>
              <a:t>Цель</a:t>
            </a:r>
            <a:r>
              <a:rPr sz="1700" spc="-40" dirty="0" smtClean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–</a:t>
            </a:r>
            <a:r>
              <a:rPr sz="1700" spc="-30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развитие</a:t>
            </a:r>
            <a:endParaRPr sz="1700" dirty="0">
              <a:latin typeface="Century Gothic"/>
              <a:cs typeface="Century Gothic"/>
            </a:endParaRPr>
          </a:p>
          <a:p>
            <a:pPr marL="184785">
              <a:lnSpc>
                <a:spcPts val="1955"/>
              </a:lnSpc>
            </a:pPr>
            <a:r>
              <a:rPr sz="1700" dirty="0">
                <a:latin typeface="Century Gothic"/>
                <a:cs typeface="Century Gothic"/>
              </a:rPr>
              <a:t>связной</a:t>
            </a:r>
            <a:r>
              <a:rPr sz="1700" spc="-45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речи</a:t>
            </a:r>
            <a:r>
              <a:rPr sz="1700" spc="-50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детей</a:t>
            </a: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700" b="1" spc="-5" dirty="0" err="1" smtClean="0">
                <a:latin typeface="Century Gothic"/>
                <a:cs typeface="Century Gothic"/>
              </a:rPr>
              <a:t>Задачи</a:t>
            </a:r>
            <a:r>
              <a:rPr sz="1700" b="1" spc="-5" dirty="0">
                <a:latin typeface="Century Gothic"/>
                <a:cs typeface="Century Gothic"/>
              </a:rPr>
              <a:t>:</a:t>
            </a:r>
            <a:endParaRPr sz="1700" b="1" dirty="0">
              <a:latin typeface="Century Gothic"/>
              <a:cs typeface="Century Gothic"/>
            </a:endParaRPr>
          </a:p>
          <a:p>
            <a:pPr marL="184785" marR="578485" indent="-172720">
              <a:lnSpc>
                <a:spcPts val="1880"/>
              </a:lnSpc>
              <a:spcBef>
                <a:spcPts val="340"/>
              </a:spcBef>
              <a:buChar char="•"/>
              <a:tabLst>
                <a:tab pos="185420" algn="l"/>
              </a:tabLst>
            </a:pPr>
            <a:r>
              <a:rPr sz="1700" spc="-5" dirty="0">
                <a:latin typeface="Century Gothic"/>
                <a:cs typeface="Century Gothic"/>
              </a:rPr>
              <a:t>Фо</a:t>
            </a:r>
            <a:r>
              <a:rPr sz="1700" dirty="0">
                <a:latin typeface="Century Gothic"/>
                <a:cs typeface="Century Gothic"/>
              </a:rPr>
              <a:t>рм</a:t>
            </a:r>
            <a:r>
              <a:rPr sz="1700" spc="5" dirty="0">
                <a:latin typeface="Century Gothic"/>
                <a:cs typeface="Century Gothic"/>
              </a:rPr>
              <a:t>и</a:t>
            </a:r>
            <a:r>
              <a:rPr sz="1700" spc="-5" dirty="0">
                <a:latin typeface="Century Gothic"/>
                <a:cs typeface="Century Gothic"/>
              </a:rPr>
              <a:t>рова</a:t>
            </a:r>
            <a:r>
              <a:rPr sz="1700" spc="-10" dirty="0">
                <a:latin typeface="Century Gothic"/>
                <a:cs typeface="Century Gothic"/>
              </a:rPr>
              <a:t>т</a:t>
            </a:r>
            <a:r>
              <a:rPr sz="1700" dirty="0">
                <a:latin typeface="Century Gothic"/>
                <a:cs typeface="Century Gothic"/>
              </a:rPr>
              <a:t>ь  </a:t>
            </a:r>
            <a:r>
              <a:rPr sz="1700" spc="-5" dirty="0">
                <a:latin typeface="Century Gothic"/>
                <a:cs typeface="Century Gothic"/>
              </a:rPr>
              <a:t>умение</a:t>
            </a:r>
            <a:endParaRPr sz="1700" dirty="0">
              <a:latin typeface="Century Gothic"/>
              <a:cs typeface="Century Gothic"/>
            </a:endParaRPr>
          </a:p>
          <a:p>
            <a:pPr marL="184785" marR="5080">
              <a:lnSpc>
                <a:spcPts val="1870"/>
              </a:lnSpc>
            </a:pPr>
            <a:r>
              <a:rPr sz="1700" spc="-5" dirty="0">
                <a:latin typeface="Century Gothic"/>
                <a:cs typeface="Century Gothic"/>
              </a:rPr>
              <a:t>последовательно</a:t>
            </a:r>
            <a:r>
              <a:rPr sz="1700" spc="-70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и </a:t>
            </a:r>
            <a:r>
              <a:rPr sz="1700" spc="-455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самостоятельно</a:t>
            </a:r>
            <a:endParaRPr sz="1700" dirty="0">
              <a:latin typeface="Century Gothic"/>
              <a:cs typeface="Century Gothic"/>
            </a:endParaRPr>
          </a:p>
          <a:p>
            <a:pPr marL="184785" marR="624840">
              <a:lnSpc>
                <a:spcPts val="1870"/>
              </a:lnSpc>
              <a:spcBef>
                <a:spcPts val="20"/>
              </a:spcBef>
            </a:pPr>
            <a:r>
              <a:rPr sz="1700" dirty="0">
                <a:latin typeface="Century Gothic"/>
                <a:cs typeface="Century Gothic"/>
              </a:rPr>
              <a:t>излагать</a:t>
            </a:r>
            <a:r>
              <a:rPr sz="1700" spc="-90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свои </a:t>
            </a:r>
            <a:r>
              <a:rPr sz="1700" spc="-459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мысли</a:t>
            </a:r>
          </a:p>
        </p:txBody>
      </p:sp>
      <p:grpSp>
        <p:nvGrpSpPr>
          <p:cNvPr id="19" name="object 19"/>
          <p:cNvGrpSpPr/>
          <p:nvPr/>
        </p:nvGrpSpPr>
        <p:grpSpPr>
          <a:xfrm>
            <a:off x="6129528" y="1598675"/>
            <a:ext cx="2601595" cy="586740"/>
            <a:chOff x="6129528" y="1598675"/>
            <a:chExt cx="2601595" cy="586740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29528" y="1598675"/>
              <a:ext cx="2601468" cy="58521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31280" y="1636775"/>
              <a:ext cx="2057400" cy="54863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76772" y="1623428"/>
              <a:ext cx="2507487" cy="48959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sp>
          <p:nvSpPr>
            <p:cNvPr id="23" name="object 23"/>
            <p:cNvSpPr/>
            <p:nvPr/>
          </p:nvSpPr>
          <p:spPr>
            <a:xfrm>
              <a:off x="6176772" y="1623428"/>
              <a:ext cx="2507615" cy="490220"/>
            </a:xfrm>
            <a:custGeom>
              <a:avLst/>
              <a:gdLst/>
              <a:ahLst/>
              <a:cxnLst/>
              <a:rect l="l" t="t" r="r" b="b"/>
              <a:pathLst>
                <a:path w="2507615" h="490219">
                  <a:moveTo>
                    <a:pt x="0" y="489597"/>
                  </a:moveTo>
                  <a:lnTo>
                    <a:pt x="2507487" y="489597"/>
                  </a:lnTo>
                  <a:lnTo>
                    <a:pt x="2507487" y="0"/>
                  </a:lnTo>
                  <a:lnTo>
                    <a:pt x="0" y="0"/>
                  </a:lnTo>
                  <a:lnTo>
                    <a:pt x="0" y="48959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77620" y="1710944"/>
            <a:ext cx="7390765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70835" algn="l"/>
                <a:tab pos="5730240" algn="l"/>
              </a:tabLst>
            </a:pPr>
            <a:r>
              <a:rPr sz="1700" dirty="0">
                <a:solidFill>
                  <a:srgbClr val="0C1C1D"/>
                </a:solidFill>
                <a:latin typeface="Century Gothic"/>
                <a:cs typeface="Century Gothic"/>
              </a:rPr>
              <a:t>1 направление	2</a:t>
            </a:r>
            <a:r>
              <a:rPr sz="1700" spc="15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700" spc="-5" dirty="0">
                <a:solidFill>
                  <a:srgbClr val="0C1C1D"/>
                </a:solidFill>
                <a:latin typeface="Century Gothic"/>
                <a:cs typeface="Century Gothic"/>
              </a:rPr>
              <a:t>направление	</a:t>
            </a:r>
            <a:r>
              <a:rPr sz="1700" dirty="0">
                <a:solidFill>
                  <a:srgbClr val="0C1C1D"/>
                </a:solidFill>
                <a:latin typeface="Century Gothic"/>
                <a:cs typeface="Century Gothic"/>
              </a:rPr>
              <a:t>3</a:t>
            </a:r>
            <a:r>
              <a:rPr sz="1700" spc="-50" dirty="0">
                <a:solidFill>
                  <a:srgbClr val="0C1C1D"/>
                </a:solidFill>
                <a:latin typeface="Century Gothic"/>
                <a:cs typeface="Century Gothic"/>
              </a:rPr>
              <a:t> </a:t>
            </a:r>
            <a:r>
              <a:rPr sz="1700" spc="-5" dirty="0">
                <a:solidFill>
                  <a:srgbClr val="0C1C1D"/>
                </a:solidFill>
                <a:latin typeface="Century Gothic"/>
                <a:cs typeface="Century Gothic"/>
              </a:rPr>
              <a:t>направление</a:t>
            </a:r>
            <a:endParaRPr sz="1700" dirty="0">
              <a:latin typeface="Century Gothic"/>
              <a:cs typeface="Century Gothic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6172009" y="2108314"/>
            <a:ext cx="2517140" cy="3999865"/>
            <a:chOff x="6172009" y="2108314"/>
            <a:chExt cx="2517140" cy="3999865"/>
          </a:xfrm>
        </p:grpSpPr>
        <p:sp>
          <p:nvSpPr>
            <p:cNvPr id="26" name="object 26"/>
            <p:cNvSpPr/>
            <p:nvPr/>
          </p:nvSpPr>
          <p:spPr>
            <a:xfrm>
              <a:off x="6176771" y="2113076"/>
              <a:ext cx="2507615" cy="3990340"/>
            </a:xfrm>
            <a:custGeom>
              <a:avLst/>
              <a:gdLst/>
              <a:ahLst/>
              <a:cxnLst/>
              <a:rect l="l" t="t" r="r" b="b"/>
              <a:pathLst>
                <a:path w="2507615" h="3990340">
                  <a:moveTo>
                    <a:pt x="2507487" y="0"/>
                  </a:moveTo>
                  <a:lnTo>
                    <a:pt x="0" y="0"/>
                  </a:lnTo>
                  <a:lnTo>
                    <a:pt x="0" y="3989832"/>
                  </a:lnTo>
                  <a:lnTo>
                    <a:pt x="2507487" y="3989832"/>
                  </a:lnTo>
                  <a:lnTo>
                    <a:pt x="2507487" y="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176771" y="2113076"/>
              <a:ext cx="2507615" cy="3990340"/>
            </a:xfrm>
            <a:custGeom>
              <a:avLst/>
              <a:gdLst/>
              <a:ahLst/>
              <a:cxnLst/>
              <a:rect l="l" t="t" r="r" b="b"/>
              <a:pathLst>
                <a:path w="2507615" h="3990340">
                  <a:moveTo>
                    <a:pt x="0" y="3989832"/>
                  </a:moveTo>
                  <a:lnTo>
                    <a:pt x="2507487" y="3989832"/>
                  </a:lnTo>
                  <a:lnTo>
                    <a:pt x="2507487" y="0"/>
                  </a:lnTo>
                  <a:lnTo>
                    <a:pt x="0" y="0"/>
                  </a:lnTo>
                  <a:lnTo>
                    <a:pt x="0" y="3989832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255765" y="2165731"/>
            <a:ext cx="2286635" cy="38441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955"/>
              </a:lnSpc>
              <a:spcBef>
                <a:spcPts val="105"/>
              </a:spcBef>
            </a:pPr>
            <a:r>
              <a:rPr sz="1700" b="1" dirty="0" err="1" smtClean="0">
                <a:latin typeface="Century Gothic"/>
                <a:cs typeface="Century Gothic"/>
              </a:rPr>
              <a:t>Цель</a:t>
            </a:r>
            <a:r>
              <a:rPr sz="1700" b="1" spc="-60" dirty="0" smtClean="0">
                <a:latin typeface="Century Gothic"/>
                <a:cs typeface="Century Gothic"/>
              </a:rPr>
              <a:t> </a:t>
            </a:r>
            <a:r>
              <a:rPr sz="1700" b="1" dirty="0">
                <a:latin typeface="Century Gothic"/>
                <a:cs typeface="Century Gothic"/>
              </a:rPr>
              <a:t>–</a:t>
            </a:r>
          </a:p>
          <a:p>
            <a:pPr marL="184785" marR="474345">
              <a:lnSpc>
                <a:spcPts val="1880"/>
              </a:lnSpc>
              <a:spcBef>
                <a:spcPts val="110"/>
              </a:spcBef>
            </a:pPr>
            <a:r>
              <a:rPr sz="1700" dirty="0">
                <a:latin typeface="Century Gothic"/>
                <a:cs typeface="Century Gothic"/>
              </a:rPr>
              <a:t>закр</a:t>
            </a:r>
            <a:r>
              <a:rPr sz="1700" spc="-5" dirty="0">
                <a:latin typeface="Century Gothic"/>
                <a:cs typeface="Century Gothic"/>
              </a:rPr>
              <a:t>еплен</a:t>
            </a:r>
            <a:r>
              <a:rPr sz="1700" spc="5" dirty="0">
                <a:latin typeface="Century Gothic"/>
                <a:cs typeface="Century Gothic"/>
              </a:rPr>
              <a:t>и</a:t>
            </a:r>
            <a:r>
              <a:rPr sz="1700" dirty="0">
                <a:latin typeface="Century Gothic"/>
                <a:cs typeface="Century Gothic"/>
              </a:rPr>
              <a:t>е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и  обобщение</a:t>
            </a:r>
          </a:p>
          <a:p>
            <a:pPr marL="184785">
              <a:lnSpc>
                <a:spcPts val="1839"/>
              </a:lnSpc>
            </a:pPr>
            <a:r>
              <a:rPr sz="1700" dirty="0">
                <a:latin typeface="Century Gothic"/>
                <a:cs typeface="Century Gothic"/>
              </a:rPr>
              <a:t>материала</a:t>
            </a: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700" b="1" spc="-5" dirty="0" err="1" smtClean="0">
                <a:latin typeface="Century Gothic"/>
                <a:cs typeface="Century Gothic"/>
              </a:rPr>
              <a:t>Задачи</a:t>
            </a:r>
            <a:r>
              <a:rPr sz="1700" b="1" spc="-5" dirty="0">
                <a:latin typeface="Century Gothic"/>
                <a:cs typeface="Century Gothic"/>
              </a:rPr>
              <a:t>:</a:t>
            </a:r>
            <a:endParaRPr sz="1700" b="1" dirty="0">
              <a:latin typeface="Century Gothic"/>
              <a:cs typeface="Century Gothic"/>
            </a:endParaRPr>
          </a:p>
          <a:p>
            <a:pPr marL="184785" marR="135255" indent="-172720">
              <a:lnSpc>
                <a:spcPts val="1870"/>
              </a:lnSpc>
              <a:spcBef>
                <a:spcPts val="350"/>
              </a:spcBef>
              <a:buChar char="•"/>
              <a:tabLst>
                <a:tab pos="185420" algn="l"/>
              </a:tabLst>
            </a:pPr>
            <a:r>
              <a:rPr sz="1700" dirty="0">
                <a:latin typeface="Century Gothic"/>
                <a:cs typeface="Century Gothic"/>
              </a:rPr>
              <a:t>Создать</a:t>
            </a:r>
            <a:r>
              <a:rPr sz="1700" spc="-50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карту</a:t>
            </a:r>
            <a:r>
              <a:rPr sz="1700" spc="-4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как </a:t>
            </a:r>
            <a:r>
              <a:rPr sz="1700" spc="-45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итог</a:t>
            </a:r>
            <a:r>
              <a:rPr sz="1700" spc="-20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работы</a:t>
            </a:r>
            <a:r>
              <a:rPr sz="1700" spc="-2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с</a:t>
            </a:r>
          </a:p>
          <a:p>
            <a:pPr marL="184785">
              <a:lnSpc>
                <a:spcPts val="1855"/>
              </a:lnSpc>
            </a:pPr>
            <a:r>
              <a:rPr sz="1700" spc="-5" dirty="0">
                <a:latin typeface="Century Gothic"/>
                <a:cs typeface="Century Gothic"/>
              </a:rPr>
              <a:t>детьми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по</a:t>
            </a:r>
            <a:r>
              <a:rPr sz="1700" spc="-40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теме</a:t>
            </a:r>
          </a:p>
          <a:p>
            <a:pPr marL="184785" marR="198120" indent="-172720">
              <a:lnSpc>
                <a:spcPct val="92100"/>
              </a:lnSpc>
              <a:spcBef>
                <a:spcPts val="305"/>
              </a:spcBef>
              <a:buChar char="•"/>
              <a:tabLst>
                <a:tab pos="185420" algn="l"/>
              </a:tabLst>
            </a:pPr>
            <a:r>
              <a:rPr sz="1700" spc="-5" dirty="0">
                <a:latin typeface="Century Gothic"/>
                <a:cs typeface="Century Gothic"/>
              </a:rPr>
              <a:t>Развивать</a:t>
            </a:r>
            <a:r>
              <a:rPr sz="1700" spc="-50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у</a:t>
            </a:r>
            <a:r>
              <a:rPr sz="1700" spc="-30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детей </a:t>
            </a:r>
            <a:r>
              <a:rPr sz="1700" spc="-459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умение выделять </a:t>
            </a:r>
            <a:r>
              <a:rPr sz="1700" dirty="0">
                <a:latin typeface="Century Gothic"/>
                <a:cs typeface="Century Gothic"/>
              </a:rPr>
              <a:t> главную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мысль</a:t>
            </a:r>
          </a:p>
          <a:p>
            <a:pPr marL="184785" indent="-172720">
              <a:lnSpc>
                <a:spcPts val="1955"/>
              </a:lnSpc>
              <a:spcBef>
                <a:spcPts val="145"/>
              </a:spcBef>
              <a:buChar char="•"/>
              <a:tabLst>
                <a:tab pos="185420" algn="l"/>
              </a:tabLst>
            </a:pPr>
            <a:r>
              <a:rPr sz="1700" spc="-5" dirty="0">
                <a:latin typeface="Century Gothic"/>
                <a:cs typeface="Century Gothic"/>
              </a:rPr>
              <a:t>Активизировать</a:t>
            </a:r>
            <a:endParaRPr sz="1700" dirty="0">
              <a:latin typeface="Century Gothic"/>
              <a:cs typeface="Century Gothic"/>
            </a:endParaRPr>
          </a:p>
          <a:p>
            <a:pPr marL="184785">
              <a:lnSpc>
                <a:spcPts val="1880"/>
              </a:lnSpc>
            </a:pPr>
            <a:r>
              <a:rPr sz="1700" spc="-5" dirty="0">
                <a:latin typeface="Century Gothic"/>
                <a:cs typeface="Century Gothic"/>
              </a:rPr>
              <a:t>словарь,</a:t>
            </a:r>
            <a:endParaRPr sz="1700" dirty="0">
              <a:latin typeface="Century Gothic"/>
              <a:cs typeface="Century Gothic"/>
            </a:endParaRPr>
          </a:p>
          <a:p>
            <a:pPr marL="184785" marR="5080">
              <a:lnSpc>
                <a:spcPts val="1870"/>
              </a:lnSpc>
              <a:spcBef>
                <a:spcPts val="125"/>
              </a:spcBef>
            </a:pPr>
            <a:r>
              <a:rPr sz="1700" spc="-5" dirty="0">
                <a:latin typeface="Century Gothic"/>
                <a:cs typeface="Century Gothic"/>
              </a:rPr>
              <a:t>совершенствовать </a:t>
            </a:r>
            <a:r>
              <a:rPr sz="1700" spc="-459" dirty="0">
                <a:latin typeface="Century Gothic"/>
                <a:cs typeface="Century Gothic"/>
              </a:rPr>
              <a:t> </a:t>
            </a:r>
            <a:r>
              <a:rPr sz="1700" dirty="0">
                <a:latin typeface="Century Gothic"/>
                <a:cs typeface="Century Gothic"/>
              </a:rPr>
              <a:t>связную</a:t>
            </a:r>
            <a:r>
              <a:rPr sz="1700" spc="-45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речь</a:t>
            </a:r>
            <a:r>
              <a:rPr sz="1700" spc="-35" dirty="0">
                <a:latin typeface="Century Gothic"/>
                <a:cs typeface="Century Gothic"/>
              </a:rPr>
              <a:t> </a:t>
            </a:r>
            <a:r>
              <a:rPr sz="1700" spc="-5" dirty="0">
                <a:latin typeface="Century Gothic"/>
                <a:cs typeface="Century Gothic"/>
              </a:rPr>
              <a:t>детей</a:t>
            </a:r>
            <a:endParaRPr sz="17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400" y="586562"/>
            <a:ext cx="708660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5" dirty="0"/>
              <a:t>Преимущества</a:t>
            </a:r>
            <a:r>
              <a:rPr b="1" spc="-55" dirty="0"/>
              <a:t> </a:t>
            </a:r>
            <a:r>
              <a:rPr b="1" dirty="0"/>
              <a:t>интеллект-карт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886891" y="1328038"/>
            <a:ext cx="3739515" cy="2437765"/>
            <a:chOff x="886891" y="1328038"/>
            <a:chExt cx="3739515" cy="2437765"/>
          </a:xfrm>
        </p:grpSpPr>
        <p:sp>
          <p:nvSpPr>
            <p:cNvPr id="4" name="object 4"/>
            <p:cNvSpPr/>
            <p:nvPr/>
          </p:nvSpPr>
          <p:spPr>
            <a:xfrm>
              <a:off x="899591" y="1340738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3713556" y="0"/>
                  </a:moveTo>
                  <a:lnTo>
                    <a:pt x="402031" y="0"/>
                  </a:lnTo>
                  <a:lnTo>
                    <a:pt x="355148" y="2706"/>
                  </a:lnTo>
                  <a:lnTo>
                    <a:pt x="309853" y="10622"/>
                  </a:lnTo>
                  <a:lnTo>
                    <a:pt x="266448" y="23448"/>
                  </a:lnTo>
                  <a:lnTo>
                    <a:pt x="225234" y="40879"/>
                  </a:lnTo>
                  <a:lnTo>
                    <a:pt x="186513" y="62615"/>
                  </a:lnTo>
                  <a:lnTo>
                    <a:pt x="150587" y="88354"/>
                  </a:lnTo>
                  <a:lnTo>
                    <a:pt x="117757" y="117792"/>
                  </a:lnTo>
                  <a:lnTo>
                    <a:pt x="88326" y="150628"/>
                  </a:lnTo>
                  <a:lnTo>
                    <a:pt x="62594" y="186560"/>
                  </a:lnTo>
                  <a:lnTo>
                    <a:pt x="40865" y="225286"/>
                  </a:lnTo>
                  <a:lnTo>
                    <a:pt x="23439" y="266503"/>
                  </a:lnTo>
                  <a:lnTo>
                    <a:pt x="10618" y="309909"/>
                  </a:lnTo>
                  <a:lnTo>
                    <a:pt x="2704" y="355203"/>
                  </a:lnTo>
                  <a:lnTo>
                    <a:pt x="0" y="402082"/>
                  </a:lnTo>
                  <a:lnTo>
                    <a:pt x="0" y="2412238"/>
                  </a:lnTo>
                  <a:lnTo>
                    <a:pt x="3713556" y="2412238"/>
                  </a:lnTo>
                  <a:lnTo>
                    <a:pt x="3713556" y="0"/>
                  </a:lnTo>
                  <a:close/>
                </a:path>
              </a:pathLst>
            </a:cu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99591" y="1340738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0" y="2412238"/>
                  </a:moveTo>
                  <a:lnTo>
                    <a:pt x="0" y="402082"/>
                  </a:lnTo>
                  <a:lnTo>
                    <a:pt x="2704" y="355203"/>
                  </a:lnTo>
                  <a:lnTo>
                    <a:pt x="10618" y="309909"/>
                  </a:lnTo>
                  <a:lnTo>
                    <a:pt x="23439" y="266503"/>
                  </a:lnTo>
                  <a:lnTo>
                    <a:pt x="40865" y="225286"/>
                  </a:lnTo>
                  <a:lnTo>
                    <a:pt x="62594" y="186560"/>
                  </a:lnTo>
                  <a:lnTo>
                    <a:pt x="88326" y="150628"/>
                  </a:lnTo>
                  <a:lnTo>
                    <a:pt x="117757" y="117792"/>
                  </a:lnTo>
                  <a:lnTo>
                    <a:pt x="150587" y="88354"/>
                  </a:lnTo>
                  <a:lnTo>
                    <a:pt x="186513" y="62615"/>
                  </a:lnTo>
                  <a:lnTo>
                    <a:pt x="225234" y="40879"/>
                  </a:lnTo>
                  <a:lnTo>
                    <a:pt x="266448" y="23448"/>
                  </a:lnTo>
                  <a:lnTo>
                    <a:pt x="309853" y="10622"/>
                  </a:lnTo>
                  <a:lnTo>
                    <a:pt x="355148" y="2706"/>
                  </a:lnTo>
                  <a:lnTo>
                    <a:pt x="402031" y="0"/>
                  </a:lnTo>
                  <a:lnTo>
                    <a:pt x="3713556" y="0"/>
                  </a:lnTo>
                  <a:lnTo>
                    <a:pt x="3713556" y="2412238"/>
                  </a:lnTo>
                  <a:lnTo>
                    <a:pt x="0" y="2412238"/>
                  </a:lnTo>
                  <a:close/>
                </a:path>
              </a:pathLst>
            </a:cu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638426" y="1571944"/>
            <a:ext cx="2236470" cy="1216025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447040">
              <a:lnSpc>
                <a:spcPct val="100000"/>
              </a:lnSpc>
              <a:spcBef>
                <a:spcPts val="665"/>
              </a:spcBef>
            </a:pPr>
            <a:r>
              <a:rPr sz="2400" b="1" spc="-10" dirty="0">
                <a:solidFill>
                  <a:srgbClr val="0C1C1D"/>
                </a:solidFill>
                <a:latin typeface="Times New Roman"/>
                <a:cs typeface="Times New Roman"/>
              </a:rPr>
              <a:t>Позволяет</a:t>
            </a:r>
            <a:endParaRPr sz="2400" b="1" dirty="0">
              <a:latin typeface="Times New Roman"/>
              <a:cs typeface="Times New Roman"/>
            </a:endParaRPr>
          </a:p>
          <a:p>
            <a:pPr marL="12700" marR="5080" indent="1270">
              <a:lnSpc>
                <a:spcPts val="2480"/>
              </a:lnSpc>
              <a:spcBef>
                <a:spcPts val="980"/>
              </a:spcBef>
            </a:pPr>
            <a:r>
              <a:rPr sz="2400" spc="-15" dirty="0">
                <a:solidFill>
                  <a:srgbClr val="0C1C1D"/>
                </a:solidFill>
                <a:latin typeface="Times New Roman"/>
                <a:cs typeface="Times New Roman"/>
              </a:rPr>
              <a:t>получать </a:t>
            </a:r>
            <a:r>
              <a:rPr sz="2400" spc="-5" dirty="0">
                <a:solidFill>
                  <a:srgbClr val="0C1C1D"/>
                </a:solidFill>
                <a:latin typeface="Times New Roman"/>
                <a:cs typeface="Times New Roman"/>
              </a:rPr>
              <a:t>знания, </a:t>
            </a:r>
            <a:r>
              <a:rPr sz="2400" spc="-59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C1C1D"/>
                </a:solidFill>
                <a:latin typeface="Times New Roman"/>
                <a:cs typeface="Times New Roman"/>
              </a:rPr>
              <a:t>обобщать</a:t>
            </a:r>
            <a:r>
              <a:rPr sz="2400" spc="-8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C1C1D"/>
                </a:solidFill>
                <a:latin typeface="Times New Roman"/>
                <a:cs typeface="Times New Roman"/>
              </a:rPr>
              <a:t>знания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600447" y="1328038"/>
            <a:ext cx="3739515" cy="2437765"/>
            <a:chOff x="4600447" y="1328038"/>
            <a:chExt cx="3739515" cy="2437765"/>
          </a:xfrm>
        </p:grpSpPr>
        <p:sp>
          <p:nvSpPr>
            <p:cNvPr id="8" name="object 8"/>
            <p:cNvSpPr/>
            <p:nvPr/>
          </p:nvSpPr>
          <p:spPr>
            <a:xfrm>
              <a:off x="4613147" y="1340738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3311525" y="0"/>
                  </a:moveTo>
                  <a:lnTo>
                    <a:pt x="0" y="0"/>
                  </a:lnTo>
                  <a:lnTo>
                    <a:pt x="0" y="2412238"/>
                  </a:lnTo>
                  <a:lnTo>
                    <a:pt x="3713606" y="2412238"/>
                  </a:lnTo>
                  <a:lnTo>
                    <a:pt x="3713606" y="402082"/>
                  </a:lnTo>
                  <a:lnTo>
                    <a:pt x="3710902" y="355203"/>
                  </a:lnTo>
                  <a:lnTo>
                    <a:pt x="3702990" y="309909"/>
                  </a:lnTo>
                  <a:lnTo>
                    <a:pt x="3690172" y="266503"/>
                  </a:lnTo>
                  <a:lnTo>
                    <a:pt x="3672749" y="225286"/>
                  </a:lnTo>
                  <a:lnTo>
                    <a:pt x="3651022" y="186560"/>
                  </a:lnTo>
                  <a:lnTo>
                    <a:pt x="3625292" y="150628"/>
                  </a:lnTo>
                  <a:lnTo>
                    <a:pt x="3595862" y="117792"/>
                  </a:lnTo>
                  <a:lnTo>
                    <a:pt x="3563031" y="88354"/>
                  </a:lnTo>
                  <a:lnTo>
                    <a:pt x="3527102" y="62615"/>
                  </a:lnTo>
                  <a:lnTo>
                    <a:pt x="3488376" y="40879"/>
                  </a:lnTo>
                  <a:lnTo>
                    <a:pt x="3447154" y="23448"/>
                  </a:lnTo>
                  <a:lnTo>
                    <a:pt x="3403737" y="10622"/>
                  </a:lnTo>
                  <a:lnTo>
                    <a:pt x="3358427" y="2706"/>
                  </a:lnTo>
                  <a:lnTo>
                    <a:pt x="3311525" y="0"/>
                  </a:lnTo>
                  <a:close/>
                </a:path>
              </a:pathLst>
            </a:cu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613147" y="1340738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0" y="0"/>
                  </a:moveTo>
                  <a:lnTo>
                    <a:pt x="3311525" y="0"/>
                  </a:lnTo>
                  <a:lnTo>
                    <a:pt x="3358427" y="2706"/>
                  </a:lnTo>
                  <a:lnTo>
                    <a:pt x="3403737" y="10622"/>
                  </a:lnTo>
                  <a:lnTo>
                    <a:pt x="3447154" y="23448"/>
                  </a:lnTo>
                  <a:lnTo>
                    <a:pt x="3488376" y="40879"/>
                  </a:lnTo>
                  <a:lnTo>
                    <a:pt x="3527102" y="62615"/>
                  </a:lnTo>
                  <a:lnTo>
                    <a:pt x="3563031" y="88354"/>
                  </a:lnTo>
                  <a:lnTo>
                    <a:pt x="3595862" y="117792"/>
                  </a:lnTo>
                  <a:lnTo>
                    <a:pt x="3625292" y="150628"/>
                  </a:lnTo>
                  <a:lnTo>
                    <a:pt x="3651022" y="186560"/>
                  </a:lnTo>
                  <a:lnTo>
                    <a:pt x="3672749" y="225286"/>
                  </a:lnTo>
                  <a:lnTo>
                    <a:pt x="3690172" y="266503"/>
                  </a:lnTo>
                  <a:lnTo>
                    <a:pt x="3702990" y="309909"/>
                  </a:lnTo>
                  <a:lnTo>
                    <a:pt x="3710902" y="355203"/>
                  </a:lnTo>
                  <a:lnTo>
                    <a:pt x="3713606" y="402082"/>
                  </a:lnTo>
                  <a:lnTo>
                    <a:pt x="3713606" y="2412238"/>
                  </a:lnTo>
                  <a:lnTo>
                    <a:pt x="0" y="2412238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215254" y="1414399"/>
            <a:ext cx="2785746" cy="1544654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17475" indent="-105410">
              <a:lnSpc>
                <a:spcPct val="100000"/>
              </a:lnSpc>
              <a:spcBef>
                <a:spcPts val="665"/>
              </a:spcBef>
            </a:pPr>
            <a:r>
              <a:rPr sz="2400" b="1" spc="-15" dirty="0">
                <a:solidFill>
                  <a:srgbClr val="0C1C1D"/>
                </a:solidFill>
                <a:latin typeface="Times New Roman"/>
                <a:cs typeface="Times New Roman"/>
              </a:rPr>
              <a:t>Формирует</a:t>
            </a:r>
            <a:r>
              <a:rPr sz="2400" b="1" spc="-8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0C1C1D"/>
                </a:solidFill>
                <a:latin typeface="Times New Roman"/>
                <a:cs typeface="Times New Roman"/>
              </a:rPr>
              <a:t>умения</a:t>
            </a:r>
            <a:endParaRPr sz="2400" b="1" dirty="0">
              <a:latin typeface="Times New Roman"/>
              <a:cs typeface="Times New Roman"/>
            </a:endParaRPr>
          </a:p>
          <a:p>
            <a:pPr marL="591820" marR="32384" indent="-474345">
              <a:lnSpc>
                <a:spcPts val="2490"/>
              </a:lnSpc>
              <a:spcBef>
                <a:spcPts val="969"/>
              </a:spcBef>
            </a:pPr>
            <a:r>
              <a:rPr sz="2400" spc="-5" dirty="0">
                <a:solidFill>
                  <a:srgbClr val="0C1C1D"/>
                </a:solidFill>
                <a:latin typeface="Times New Roman"/>
                <a:cs typeface="Times New Roman"/>
              </a:rPr>
              <a:t>выделять </a:t>
            </a:r>
            <a:r>
              <a:rPr sz="2400" spc="-20" dirty="0">
                <a:solidFill>
                  <a:srgbClr val="0C1C1D"/>
                </a:solidFill>
                <a:latin typeface="Times New Roman"/>
                <a:cs typeface="Times New Roman"/>
              </a:rPr>
              <a:t>главное, </a:t>
            </a:r>
            <a:r>
              <a:rPr sz="2400" spc="-58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C1C1D"/>
                </a:solidFill>
                <a:latin typeface="Times New Roman"/>
                <a:cs typeface="Times New Roman"/>
              </a:rPr>
              <a:t>обобщать,</a:t>
            </a:r>
            <a:endParaRPr sz="2400" dirty="0">
              <a:latin typeface="Times New Roman"/>
              <a:cs typeface="Times New Roman"/>
            </a:endParaRPr>
          </a:p>
          <a:p>
            <a:pPr marL="32384">
              <a:lnSpc>
                <a:spcPts val="2460"/>
              </a:lnSpc>
            </a:pPr>
            <a:r>
              <a:rPr sz="2400" spc="-15" dirty="0">
                <a:solidFill>
                  <a:srgbClr val="0C1C1D"/>
                </a:solidFill>
                <a:latin typeface="Times New Roman"/>
                <a:cs typeface="Times New Roman"/>
              </a:rPr>
              <a:t>систематизировать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886891" y="3740277"/>
            <a:ext cx="3739515" cy="2437765"/>
            <a:chOff x="886891" y="3740277"/>
            <a:chExt cx="3739515" cy="2437765"/>
          </a:xfrm>
        </p:grpSpPr>
        <p:sp>
          <p:nvSpPr>
            <p:cNvPr id="12" name="object 12"/>
            <p:cNvSpPr/>
            <p:nvPr/>
          </p:nvSpPr>
          <p:spPr>
            <a:xfrm>
              <a:off x="899591" y="3752977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3713556" y="0"/>
                  </a:moveTo>
                  <a:lnTo>
                    <a:pt x="0" y="0"/>
                  </a:lnTo>
                  <a:lnTo>
                    <a:pt x="0" y="2010270"/>
                  </a:lnTo>
                  <a:lnTo>
                    <a:pt x="2704" y="2057158"/>
                  </a:lnTo>
                  <a:lnTo>
                    <a:pt x="10618" y="2102457"/>
                  </a:lnTo>
                  <a:lnTo>
                    <a:pt x="23439" y="2145866"/>
                  </a:lnTo>
                  <a:lnTo>
                    <a:pt x="40865" y="2187083"/>
                  </a:lnTo>
                  <a:lnTo>
                    <a:pt x="62594" y="2225806"/>
                  </a:lnTo>
                  <a:lnTo>
                    <a:pt x="88326" y="2261734"/>
                  </a:lnTo>
                  <a:lnTo>
                    <a:pt x="117757" y="2294566"/>
                  </a:lnTo>
                  <a:lnTo>
                    <a:pt x="150587" y="2323998"/>
                  </a:lnTo>
                  <a:lnTo>
                    <a:pt x="186513" y="2349730"/>
                  </a:lnTo>
                  <a:lnTo>
                    <a:pt x="225234" y="2371460"/>
                  </a:lnTo>
                  <a:lnTo>
                    <a:pt x="266448" y="2388887"/>
                  </a:lnTo>
                  <a:lnTo>
                    <a:pt x="309853" y="2401708"/>
                  </a:lnTo>
                  <a:lnTo>
                    <a:pt x="355148" y="2409621"/>
                  </a:lnTo>
                  <a:lnTo>
                    <a:pt x="402031" y="2412326"/>
                  </a:lnTo>
                  <a:lnTo>
                    <a:pt x="3713556" y="2412326"/>
                  </a:lnTo>
                  <a:lnTo>
                    <a:pt x="3713556" y="0"/>
                  </a:ln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99591" y="3752977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3713556" y="2412326"/>
                  </a:moveTo>
                  <a:lnTo>
                    <a:pt x="402031" y="2412326"/>
                  </a:lnTo>
                  <a:lnTo>
                    <a:pt x="355148" y="2409621"/>
                  </a:lnTo>
                  <a:lnTo>
                    <a:pt x="309853" y="2401708"/>
                  </a:lnTo>
                  <a:lnTo>
                    <a:pt x="266448" y="2388887"/>
                  </a:lnTo>
                  <a:lnTo>
                    <a:pt x="225234" y="2371460"/>
                  </a:lnTo>
                  <a:lnTo>
                    <a:pt x="186513" y="2349730"/>
                  </a:lnTo>
                  <a:lnTo>
                    <a:pt x="150587" y="2323998"/>
                  </a:lnTo>
                  <a:lnTo>
                    <a:pt x="117757" y="2294566"/>
                  </a:lnTo>
                  <a:lnTo>
                    <a:pt x="88326" y="2261734"/>
                  </a:lnTo>
                  <a:lnTo>
                    <a:pt x="62594" y="2225806"/>
                  </a:lnTo>
                  <a:lnTo>
                    <a:pt x="40865" y="2187083"/>
                  </a:lnTo>
                  <a:lnTo>
                    <a:pt x="23439" y="2145866"/>
                  </a:lnTo>
                  <a:lnTo>
                    <a:pt x="10618" y="2102457"/>
                  </a:lnTo>
                  <a:lnTo>
                    <a:pt x="2704" y="2057158"/>
                  </a:lnTo>
                  <a:lnTo>
                    <a:pt x="0" y="2010270"/>
                  </a:lnTo>
                  <a:lnTo>
                    <a:pt x="0" y="0"/>
                  </a:lnTo>
                  <a:lnTo>
                    <a:pt x="3713556" y="0"/>
                  </a:lnTo>
                  <a:lnTo>
                    <a:pt x="3713556" y="2412326"/>
                  </a:ln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486027" y="4588124"/>
            <a:ext cx="2541270" cy="1216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19760">
              <a:lnSpc>
                <a:spcPct val="119700"/>
              </a:lnSpc>
              <a:spcBef>
                <a:spcPts val="95"/>
              </a:spcBef>
            </a:pPr>
            <a:r>
              <a:rPr sz="2400" b="1" spc="-10" dirty="0">
                <a:solidFill>
                  <a:srgbClr val="0C1C1D"/>
                </a:solidFill>
                <a:latin typeface="Times New Roman"/>
                <a:cs typeface="Times New Roman"/>
              </a:rPr>
              <a:t>Развивает </a:t>
            </a:r>
            <a:r>
              <a:rPr sz="2400" b="1" spc="-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C1C1D"/>
                </a:solidFill>
                <a:latin typeface="Times New Roman"/>
                <a:cs typeface="Times New Roman"/>
              </a:rPr>
              <a:t>память,</a:t>
            </a:r>
            <a:r>
              <a:rPr sz="2400" spc="-8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C1C1D"/>
                </a:solidFill>
                <a:latin typeface="Times New Roman"/>
                <a:cs typeface="Times New Roman"/>
              </a:rPr>
              <a:t>мышление,</a:t>
            </a:r>
            <a:endParaRPr sz="2400" dirty="0">
              <a:latin typeface="Times New Roman"/>
              <a:cs typeface="Times New Roman"/>
            </a:endParaRPr>
          </a:p>
          <a:p>
            <a:pPr marL="423545">
              <a:lnSpc>
                <a:spcPts val="2485"/>
              </a:lnSpc>
            </a:pPr>
            <a:r>
              <a:rPr sz="2400" spc="-5" dirty="0">
                <a:solidFill>
                  <a:srgbClr val="0C1C1D"/>
                </a:solidFill>
                <a:latin typeface="Times New Roman"/>
                <a:cs typeface="Times New Roman"/>
              </a:rPr>
              <a:t>воображение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600447" y="3740277"/>
            <a:ext cx="3739515" cy="2437765"/>
            <a:chOff x="4600447" y="3740277"/>
            <a:chExt cx="3739515" cy="2437765"/>
          </a:xfrm>
        </p:grpSpPr>
        <p:sp>
          <p:nvSpPr>
            <p:cNvPr id="16" name="object 16"/>
            <p:cNvSpPr/>
            <p:nvPr/>
          </p:nvSpPr>
          <p:spPr>
            <a:xfrm>
              <a:off x="4613147" y="3752977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3713606" y="0"/>
                  </a:moveTo>
                  <a:lnTo>
                    <a:pt x="0" y="0"/>
                  </a:lnTo>
                  <a:lnTo>
                    <a:pt x="0" y="2412326"/>
                  </a:lnTo>
                  <a:lnTo>
                    <a:pt x="3311525" y="2412326"/>
                  </a:lnTo>
                  <a:lnTo>
                    <a:pt x="3358427" y="2409621"/>
                  </a:lnTo>
                  <a:lnTo>
                    <a:pt x="3403737" y="2401708"/>
                  </a:lnTo>
                  <a:lnTo>
                    <a:pt x="3447154" y="2388887"/>
                  </a:lnTo>
                  <a:lnTo>
                    <a:pt x="3488376" y="2371460"/>
                  </a:lnTo>
                  <a:lnTo>
                    <a:pt x="3527102" y="2349730"/>
                  </a:lnTo>
                  <a:lnTo>
                    <a:pt x="3563031" y="2323998"/>
                  </a:lnTo>
                  <a:lnTo>
                    <a:pt x="3595862" y="2294566"/>
                  </a:lnTo>
                  <a:lnTo>
                    <a:pt x="3625292" y="2261734"/>
                  </a:lnTo>
                  <a:lnTo>
                    <a:pt x="3651022" y="2225806"/>
                  </a:lnTo>
                  <a:lnTo>
                    <a:pt x="3672749" y="2187083"/>
                  </a:lnTo>
                  <a:lnTo>
                    <a:pt x="3690172" y="2145866"/>
                  </a:lnTo>
                  <a:lnTo>
                    <a:pt x="3702990" y="2102457"/>
                  </a:lnTo>
                  <a:lnTo>
                    <a:pt x="3710902" y="2057158"/>
                  </a:lnTo>
                  <a:lnTo>
                    <a:pt x="3713606" y="2010270"/>
                  </a:lnTo>
                  <a:lnTo>
                    <a:pt x="3713606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613147" y="3752977"/>
              <a:ext cx="3714115" cy="2412365"/>
            </a:xfrm>
            <a:custGeom>
              <a:avLst/>
              <a:gdLst/>
              <a:ahLst/>
              <a:cxnLst/>
              <a:rect l="l" t="t" r="r" b="b"/>
              <a:pathLst>
                <a:path w="3714115" h="2412365">
                  <a:moveTo>
                    <a:pt x="3713606" y="0"/>
                  </a:moveTo>
                  <a:lnTo>
                    <a:pt x="3713606" y="2010270"/>
                  </a:lnTo>
                  <a:lnTo>
                    <a:pt x="3710902" y="2057158"/>
                  </a:lnTo>
                  <a:lnTo>
                    <a:pt x="3702990" y="2102457"/>
                  </a:lnTo>
                  <a:lnTo>
                    <a:pt x="3690172" y="2145866"/>
                  </a:lnTo>
                  <a:lnTo>
                    <a:pt x="3672749" y="2187083"/>
                  </a:lnTo>
                  <a:lnTo>
                    <a:pt x="3651022" y="2225806"/>
                  </a:lnTo>
                  <a:lnTo>
                    <a:pt x="3625292" y="2261734"/>
                  </a:lnTo>
                  <a:lnTo>
                    <a:pt x="3595862" y="2294566"/>
                  </a:lnTo>
                  <a:lnTo>
                    <a:pt x="3563031" y="2323998"/>
                  </a:lnTo>
                  <a:lnTo>
                    <a:pt x="3527102" y="2349730"/>
                  </a:lnTo>
                  <a:lnTo>
                    <a:pt x="3488376" y="2371460"/>
                  </a:lnTo>
                  <a:lnTo>
                    <a:pt x="3447154" y="2388887"/>
                  </a:lnTo>
                  <a:lnTo>
                    <a:pt x="3403737" y="2401708"/>
                  </a:lnTo>
                  <a:lnTo>
                    <a:pt x="3358427" y="2409621"/>
                  </a:lnTo>
                  <a:lnTo>
                    <a:pt x="3311525" y="2412326"/>
                  </a:lnTo>
                  <a:lnTo>
                    <a:pt x="0" y="2412326"/>
                  </a:lnTo>
                  <a:lnTo>
                    <a:pt x="0" y="0"/>
                  </a:lnTo>
                  <a:lnTo>
                    <a:pt x="3713606" y="0"/>
                  </a:lnTo>
                  <a:close/>
                </a:path>
              </a:pathLst>
            </a:cu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4837303" y="4430395"/>
            <a:ext cx="3265170" cy="153162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2400" b="1" spc="-5" dirty="0">
                <a:solidFill>
                  <a:srgbClr val="0C1C1D"/>
                </a:solidFill>
                <a:latin typeface="Times New Roman"/>
                <a:cs typeface="Times New Roman"/>
              </a:rPr>
              <a:t>Способствует</a:t>
            </a:r>
            <a:endParaRPr sz="2400" b="1" dirty="0">
              <a:latin typeface="Times New Roman"/>
              <a:cs typeface="Times New Roman"/>
            </a:endParaRPr>
          </a:p>
          <a:p>
            <a:pPr marL="12700" marR="5080" algn="ctr">
              <a:lnSpc>
                <a:spcPts val="2480"/>
              </a:lnSpc>
              <a:spcBef>
                <a:spcPts val="980"/>
              </a:spcBef>
            </a:pPr>
            <a:r>
              <a:rPr sz="2400" spc="-10" dirty="0">
                <a:solidFill>
                  <a:srgbClr val="0C1C1D"/>
                </a:solidFill>
                <a:latin typeface="Times New Roman"/>
                <a:cs typeface="Times New Roman"/>
              </a:rPr>
              <a:t>концентрации</a:t>
            </a:r>
            <a:r>
              <a:rPr sz="2400" spc="-6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C1C1D"/>
                </a:solidFill>
                <a:latin typeface="Times New Roman"/>
                <a:cs typeface="Times New Roman"/>
              </a:rPr>
              <a:t>внимания, </a:t>
            </a:r>
            <a:r>
              <a:rPr sz="2400" spc="-585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C1C1D"/>
                </a:solidFill>
                <a:latin typeface="Times New Roman"/>
                <a:cs typeface="Times New Roman"/>
              </a:rPr>
              <a:t>запоминанию,</a:t>
            </a:r>
            <a:endParaRPr sz="2400" dirty="0">
              <a:latin typeface="Times New Roman"/>
              <a:cs typeface="Times New Roman"/>
            </a:endParaRPr>
          </a:p>
          <a:p>
            <a:pPr marL="1270" algn="ctr">
              <a:lnSpc>
                <a:spcPts val="2470"/>
              </a:lnSpc>
            </a:pPr>
            <a:r>
              <a:rPr sz="2400" spc="-5" dirty="0">
                <a:solidFill>
                  <a:srgbClr val="0C1C1D"/>
                </a:solidFill>
                <a:latin typeface="Times New Roman"/>
                <a:cs typeface="Times New Roman"/>
              </a:rPr>
              <a:t>мышлению,</a:t>
            </a:r>
            <a:r>
              <a:rPr sz="2400" spc="-20" dirty="0">
                <a:solidFill>
                  <a:srgbClr val="0C1C1D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0C1C1D"/>
                </a:solidFill>
                <a:latin typeface="Times New Roman"/>
                <a:cs typeface="Times New Roman"/>
              </a:rPr>
              <a:t>мотивации</a:t>
            </a:r>
            <a:endParaRPr sz="2400" dirty="0">
              <a:latin typeface="Times New Roman"/>
              <a:cs typeface="Times New Roman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486403" y="3137280"/>
            <a:ext cx="2253615" cy="1231900"/>
            <a:chOff x="3486403" y="3137280"/>
            <a:chExt cx="2253615" cy="1231900"/>
          </a:xfrm>
        </p:grpSpPr>
        <p:sp>
          <p:nvSpPr>
            <p:cNvPr id="20" name="object 20"/>
            <p:cNvSpPr/>
            <p:nvPr/>
          </p:nvSpPr>
          <p:spPr>
            <a:xfrm>
              <a:off x="3499103" y="3149980"/>
              <a:ext cx="2228215" cy="1206500"/>
            </a:xfrm>
            <a:custGeom>
              <a:avLst/>
              <a:gdLst/>
              <a:ahLst/>
              <a:cxnLst/>
              <a:rect l="l" t="t" r="r" b="b"/>
              <a:pathLst>
                <a:path w="2228215" h="1206500">
                  <a:moveTo>
                    <a:pt x="2027174" y="0"/>
                  </a:moveTo>
                  <a:lnTo>
                    <a:pt x="201041" y="0"/>
                  </a:lnTo>
                  <a:lnTo>
                    <a:pt x="154954" y="5311"/>
                  </a:lnTo>
                  <a:lnTo>
                    <a:pt x="112643" y="20439"/>
                  </a:lnTo>
                  <a:lnTo>
                    <a:pt x="75314" y="44177"/>
                  </a:lnTo>
                  <a:lnTo>
                    <a:pt x="44177" y="75314"/>
                  </a:lnTo>
                  <a:lnTo>
                    <a:pt x="20439" y="112643"/>
                  </a:lnTo>
                  <a:lnTo>
                    <a:pt x="5311" y="154954"/>
                  </a:lnTo>
                  <a:lnTo>
                    <a:pt x="0" y="201041"/>
                  </a:lnTo>
                  <a:lnTo>
                    <a:pt x="0" y="1005078"/>
                  </a:lnTo>
                  <a:lnTo>
                    <a:pt x="5311" y="1051164"/>
                  </a:lnTo>
                  <a:lnTo>
                    <a:pt x="20439" y="1093475"/>
                  </a:lnTo>
                  <a:lnTo>
                    <a:pt x="44177" y="1130804"/>
                  </a:lnTo>
                  <a:lnTo>
                    <a:pt x="75314" y="1161941"/>
                  </a:lnTo>
                  <a:lnTo>
                    <a:pt x="112643" y="1185679"/>
                  </a:lnTo>
                  <a:lnTo>
                    <a:pt x="154954" y="1200807"/>
                  </a:lnTo>
                  <a:lnTo>
                    <a:pt x="201041" y="1206119"/>
                  </a:lnTo>
                  <a:lnTo>
                    <a:pt x="2027174" y="1206119"/>
                  </a:lnTo>
                  <a:lnTo>
                    <a:pt x="2073253" y="1200807"/>
                  </a:lnTo>
                  <a:lnTo>
                    <a:pt x="2115546" y="1185679"/>
                  </a:lnTo>
                  <a:lnTo>
                    <a:pt x="2152850" y="1161941"/>
                  </a:lnTo>
                  <a:lnTo>
                    <a:pt x="2183960" y="1130804"/>
                  </a:lnTo>
                  <a:lnTo>
                    <a:pt x="2207673" y="1093475"/>
                  </a:lnTo>
                  <a:lnTo>
                    <a:pt x="2222783" y="1051164"/>
                  </a:lnTo>
                  <a:lnTo>
                    <a:pt x="2228088" y="1005078"/>
                  </a:lnTo>
                  <a:lnTo>
                    <a:pt x="2228088" y="201041"/>
                  </a:lnTo>
                  <a:lnTo>
                    <a:pt x="2222783" y="154954"/>
                  </a:lnTo>
                  <a:lnTo>
                    <a:pt x="2207673" y="112643"/>
                  </a:lnTo>
                  <a:lnTo>
                    <a:pt x="2183960" y="75314"/>
                  </a:lnTo>
                  <a:lnTo>
                    <a:pt x="2152850" y="44177"/>
                  </a:lnTo>
                  <a:lnTo>
                    <a:pt x="2115546" y="20439"/>
                  </a:lnTo>
                  <a:lnTo>
                    <a:pt x="2073253" y="5311"/>
                  </a:lnTo>
                  <a:lnTo>
                    <a:pt x="2027174" y="0"/>
                  </a:lnTo>
                  <a:close/>
                </a:path>
              </a:pathLst>
            </a:custGeom>
            <a:solidFill>
              <a:srgbClr val="993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499103" y="3149980"/>
              <a:ext cx="2228215" cy="1206500"/>
            </a:xfrm>
            <a:custGeom>
              <a:avLst/>
              <a:gdLst/>
              <a:ahLst/>
              <a:cxnLst/>
              <a:rect l="l" t="t" r="r" b="b"/>
              <a:pathLst>
                <a:path w="2228215" h="1206500">
                  <a:moveTo>
                    <a:pt x="0" y="201041"/>
                  </a:moveTo>
                  <a:lnTo>
                    <a:pt x="5311" y="154954"/>
                  </a:lnTo>
                  <a:lnTo>
                    <a:pt x="20439" y="112643"/>
                  </a:lnTo>
                  <a:lnTo>
                    <a:pt x="44177" y="75314"/>
                  </a:lnTo>
                  <a:lnTo>
                    <a:pt x="75314" y="44177"/>
                  </a:lnTo>
                  <a:lnTo>
                    <a:pt x="112643" y="20439"/>
                  </a:lnTo>
                  <a:lnTo>
                    <a:pt x="154954" y="5311"/>
                  </a:lnTo>
                  <a:lnTo>
                    <a:pt x="201041" y="0"/>
                  </a:lnTo>
                  <a:lnTo>
                    <a:pt x="2027174" y="0"/>
                  </a:lnTo>
                  <a:lnTo>
                    <a:pt x="2073253" y="5311"/>
                  </a:lnTo>
                  <a:lnTo>
                    <a:pt x="2115546" y="20439"/>
                  </a:lnTo>
                  <a:lnTo>
                    <a:pt x="2152850" y="44177"/>
                  </a:lnTo>
                  <a:lnTo>
                    <a:pt x="2183960" y="75314"/>
                  </a:lnTo>
                  <a:lnTo>
                    <a:pt x="2207673" y="112643"/>
                  </a:lnTo>
                  <a:lnTo>
                    <a:pt x="2222783" y="154954"/>
                  </a:lnTo>
                  <a:lnTo>
                    <a:pt x="2228088" y="201041"/>
                  </a:lnTo>
                  <a:lnTo>
                    <a:pt x="2228088" y="1005078"/>
                  </a:lnTo>
                  <a:lnTo>
                    <a:pt x="2222783" y="1051164"/>
                  </a:lnTo>
                  <a:lnTo>
                    <a:pt x="2207673" y="1093475"/>
                  </a:lnTo>
                  <a:lnTo>
                    <a:pt x="2183960" y="1130804"/>
                  </a:lnTo>
                  <a:lnTo>
                    <a:pt x="2152850" y="1161941"/>
                  </a:lnTo>
                  <a:lnTo>
                    <a:pt x="2115546" y="1185679"/>
                  </a:lnTo>
                  <a:lnTo>
                    <a:pt x="2073253" y="1200807"/>
                  </a:lnTo>
                  <a:lnTo>
                    <a:pt x="2027174" y="1206119"/>
                  </a:lnTo>
                  <a:lnTo>
                    <a:pt x="201041" y="1206119"/>
                  </a:lnTo>
                  <a:lnTo>
                    <a:pt x="154954" y="1200807"/>
                  </a:lnTo>
                  <a:lnTo>
                    <a:pt x="112643" y="1185679"/>
                  </a:lnTo>
                  <a:lnTo>
                    <a:pt x="75314" y="1161941"/>
                  </a:lnTo>
                  <a:lnTo>
                    <a:pt x="44177" y="1130804"/>
                  </a:lnTo>
                  <a:lnTo>
                    <a:pt x="20439" y="1093475"/>
                  </a:lnTo>
                  <a:lnTo>
                    <a:pt x="5311" y="1051164"/>
                  </a:lnTo>
                  <a:lnTo>
                    <a:pt x="0" y="1005078"/>
                  </a:lnTo>
                  <a:lnTo>
                    <a:pt x="0" y="201041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785108" y="3369691"/>
            <a:ext cx="1656714" cy="72644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381000" marR="5080" indent="-368935">
              <a:lnSpc>
                <a:spcPts val="2640"/>
              </a:lnSpc>
              <a:spcBef>
                <a:spcPts val="385"/>
              </a:spcBef>
            </a:pPr>
            <a:r>
              <a:rPr sz="2400" dirty="0">
                <a:latin typeface="Century Gothic"/>
                <a:cs typeface="Century Gothic"/>
              </a:rPr>
              <a:t>Ин</a:t>
            </a:r>
            <a:r>
              <a:rPr sz="2400" spc="5" dirty="0">
                <a:latin typeface="Century Gothic"/>
                <a:cs typeface="Century Gothic"/>
              </a:rPr>
              <a:t>т</a:t>
            </a:r>
            <a:r>
              <a:rPr sz="2400" dirty="0">
                <a:latin typeface="Century Gothic"/>
                <a:cs typeface="Century Gothic"/>
              </a:rPr>
              <a:t>еллек</a:t>
            </a:r>
            <a:r>
              <a:rPr sz="2400" spc="5" dirty="0">
                <a:latin typeface="Century Gothic"/>
                <a:cs typeface="Century Gothic"/>
              </a:rPr>
              <a:t>т</a:t>
            </a:r>
            <a:r>
              <a:rPr sz="2400" dirty="0">
                <a:latin typeface="Century Gothic"/>
                <a:cs typeface="Century Gothic"/>
              </a:rPr>
              <a:t>-  карта</a:t>
            </a:r>
            <a:endParaRPr sz="2400">
              <a:latin typeface="Century Gothic"/>
              <a:cs typeface="Century Gothic"/>
            </a:endParaRPr>
          </a:p>
        </p:txBody>
      </p: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58311" y="2851404"/>
            <a:ext cx="2590800" cy="18028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72014" y="533400"/>
            <a:ext cx="5658231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5" dirty="0"/>
              <a:t>Свойства</a:t>
            </a:r>
            <a:r>
              <a:rPr b="1" spc="-75" dirty="0"/>
              <a:t> </a:t>
            </a:r>
            <a:r>
              <a:rPr b="1" dirty="0"/>
              <a:t>интеллект-карт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82828" y="1760092"/>
            <a:ext cx="5780405" cy="3115310"/>
            <a:chOff x="382828" y="1760092"/>
            <a:chExt cx="5780405" cy="31153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87039" y="2491739"/>
              <a:ext cx="3176016" cy="238353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5528" y="1772792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3055315" y="0"/>
                  </a:moveTo>
                  <a:lnTo>
                    <a:pt x="145973" y="0"/>
                  </a:lnTo>
                  <a:lnTo>
                    <a:pt x="99834" y="7447"/>
                  </a:lnTo>
                  <a:lnTo>
                    <a:pt x="59763" y="28183"/>
                  </a:lnTo>
                  <a:lnTo>
                    <a:pt x="28164" y="59801"/>
                  </a:lnTo>
                  <a:lnTo>
                    <a:pt x="7441" y="99893"/>
                  </a:lnTo>
                  <a:lnTo>
                    <a:pt x="0" y="146050"/>
                  </a:lnTo>
                  <a:lnTo>
                    <a:pt x="0" y="729869"/>
                  </a:lnTo>
                  <a:lnTo>
                    <a:pt x="7441" y="776025"/>
                  </a:lnTo>
                  <a:lnTo>
                    <a:pt x="28164" y="816117"/>
                  </a:lnTo>
                  <a:lnTo>
                    <a:pt x="59763" y="847735"/>
                  </a:lnTo>
                  <a:lnTo>
                    <a:pt x="99834" y="868471"/>
                  </a:lnTo>
                  <a:lnTo>
                    <a:pt x="145973" y="875919"/>
                  </a:lnTo>
                  <a:lnTo>
                    <a:pt x="3055315" y="875919"/>
                  </a:lnTo>
                  <a:lnTo>
                    <a:pt x="3101458" y="868471"/>
                  </a:lnTo>
                  <a:lnTo>
                    <a:pt x="3141518" y="847735"/>
                  </a:lnTo>
                  <a:lnTo>
                    <a:pt x="3173099" y="816117"/>
                  </a:lnTo>
                  <a:lnTo>
                    <a:pt x="3193804" y="776025"/>
                  </a:lnTo>
                  <a:lnTo>
                    <a:pt x="3201238" y="729869"/>
                  </a:lnTo>
                  <a:lnTo>
                    <a:pt x="3201238" y="146050"/>
                  </a:lnTo>
                  <a:lnTo>
                    <a:pt x="3193804" y="99893"/>
                  </a:lnTo>
                  <a:lnTo>
                    <a:pt x="3173099" y="59801"/>
                  </a:lnTo>
                  <a:lnTo>
                    <a:pt x="3141518" y="28183"/>
                  </a:lnTo>
                  <a:lnTo>
                    <a:pt x="3101458" y="7447"/>
                  </a:lnTo>
                  <a:lnTo>
                    <a:pt x="3055315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5528" y="1772792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0" y="146050"/>
                  </a:moveTo>
                  <a:lnTo>
                    <a:pt x="7441" y="99893"/>
                  </a:lnTo>
                  <a:lnTo>
                    <a:pt x="28164" y="59801"/>
                  </a:lnTo>
                  <a:lnTo>
                    <a:pt x="59763" y="28183"/>
                  </a:lnTo>
                  <a:lnTo>
                    <a:pt x="99834" y="7447"/>
                  </a:lnTo>
                  <a:lnTo>
                    <a:pt x="145973" y="0"/>
                  </a:lnTo>
                  <a:lnTo>
                    <a:pt x="3055315" y="0"/>
                  </a:lnTo>
                  <a:lnTo>
                    <a:pt x="3101458" y="7447"/>
                  </a:lnTo>
                  <a:lnTo>
                    <a:pt x="3141518" y="28183"/>
                  </a:lnTo>
                  <a:lnTo>
                    <a:pt x="3173099" y="59801"/>
                  </a:lnTo>
                  <a:lnTo>
                    <a:pt x="3193804" y="99893"/>
                  </a:lnTo>
                  <a:lnTo>
                    <a:pt x="3201238" y="146050"/>
                  </a:lnTo>
                  <a:lnTo>
                    <a:pt x="3201238" y="729869"/>
                  </a:lnTo>
                  <a:lnTo>
                    <a:pt x="3193804" y="776025"/>
                  </a:lnTo>
                  <a:lnTo>
                    <a:pt x="3173099" y="816117"/>
                  </a:lnTo>
                  <a:lnTo>
                    <a:pt x="3141518" y="847735"/>
                  </a:lnTo>
                  <a:lnTo>
                    <a:pt x="3101458" y="868471"/>
                  </a:lnTo>
                  <a:lnTo>
                    <a:pt x="3055315" y="875919"/>
                  </a:lnTo>
                  <a:lnTo>
                    <a:pt x="145973" y="875919"/>
                  </a:lnTo>
                  <a:lnTo>
                    <a:pt x="99834" y="868471"/>
                  </a:lnTo>
                  <a:lnTo>
                    <a:pt x="59763" y="847735"/>
                  </a:lnTo>
                  <a:lnTo>
                    <a:pt x="28164" y="816117"/>
                  </a:lnTo>
                  <a:lnTo>
                    <a:pt x="7441" y="776025"/>
                  </a:lnTo>
                  <a:lnTo>
                    <a:pt x="0" y="729869"/>
                  </a:lnTo>
                  <a:lnTo>
                    <a:pt x="0" y="14605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23594" y="1966722"/>
            <a:ext cx="174434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10" dirty="0">
                <a:latin typeface="Times New Roman"/>
                <a:cs typeface="Times New Roman"/>
              </a:rPr>
              <a:t>наглядность</a:t>
            </a:r>
            <a:endParaRPr sz="260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415282" y="1112011"/>
            <a:ext cx="3227070" cy="901700"/>
            <a:chOff x="4415282" y="1112011"/>
            <a:chExt cx="3227070" cy="901700"/>
          </a:xfrm>
        </p:grpSpPr>
        <p:sp>
          <p:nvSpPr>
            <p:cNvPr id="9" name="object 9"/>
            <p:cNvSpPr/>
            <p:nvPr/>
          </p:nvSpPr>
          <p:spPr>
            <a:xfrm>
              <a:off x="4427982" y="1124711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3055239" y="0"/>
                  </a:moveTo>
                  <a:lnTo>
                    <a:pt x="145922" y="0"/>
                  </a:lnTo>
                  <a:lnTo>
                    <a:pt x="99779" y="7447"/>
                  </a:lnTo>
                  <a:lnTo>
                    <a:pt x="59719" y="28183"/>
                  </a:lnTo>
                  <a:lnTo>
                    <a:pt x="28139" y="59801"/>
                  </a:lnTo>
                  <a:lnTo>
                    <a:pt x="7434" y="99893"/>
                  </a:lnTo>
                  <a:lnTo>
                    <a:pt x="0" y="146050"/>
                  </a:lnTo>
                  <a:lnTo>
                    <a:pt x="0" y="729868"/>
                  </a:lnTo>
                  <a:lnTo>
                    <a:pt x="7434" y="776025"/>
                  </a:lnTo>
                  <a:lnTo>
                    <a:pt x="28139" y="816117"/>
                  </a:lnTo>
                  <a:lnTo>
                    <a:pt x="59719" y="847735"/>
                  </a:lnTo>
                  <a:lnTo>
                    <a:pt x="99779" y="868471"/>
                  </a:lnTo>
                  <a:lnTo>
                    <a:pt x="145922" y="875918"/>
                  </a:lnTo>
                  <a:lnTo>
                    <a:pt x="3055239" y="875918"/>
                  </a:lnTo>
                  <a:lnTo>
                    <a:pt x="3101395" y="868471"/>
                  </a:lnTo>
                  <a:lnTo>
                    <a:pt x="3141487" y="847735"/>
                  </a:lnTo>
                  <a:lnTo>
                    <a:pt x="3173105" y="816117"/>
                  </a:lnTo>
                  <a:lnTo>
                    <a:pt x="3193841" y="776025"/>
                  </a:lnTo>
                  <a:lnTo>
                    <a:pt x="3201289" y="729868"/>
                  </a:lnTo>
                  <a:lnTo>
                    <a:pt x="3201289" y="146050"/>
                  </a:lnTo>
                  <a:lnTo>
                    <a:pt x="3193841" y="99893"/>
                  </a:lnTo>
                  <a:lnTo>
                    <a:pt x="3173105" y="59801"/>
                  </a:lnTo>
                  <a:lnTo>
                    <a:pt x="3141487" y="28183"/>
                  </a:lnTo>
                  <a:lnTo>
                    <a:pt x="3101395" y="7447"/>
                  </a:lnTo>
                  <a:lnTo>
                    <a:pt x="3055239" y="0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27982" y="1124711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0" y="146050"/>
                  </a:moveTo>
                  <a:lnTo>
                    <a:pt x="7434" y="99893"/>
                  </a:lnTo>
                  <a:lnTo>
                    <a:pt x="28139" y="59801"/>
                  </a:lnTo>
                  <a:lnTo>
                    <a:pt x="59719" y="28183"/>
                  </a:lnTo>
                  <a:lnTo>
                    <a:pt x="99779" y="7447"/>
                  </a:lnTo>
                  <a:lnTo>
                    <a:pt x="145922" y="0"/>
                  </a:lnTo>
                  <a:lnTo>
                    <a:pt x="3055239" y="0"/>
                  </a:lnTo>
                  <a:lnTo>
                    <a:pt x="3101395" y="7447"/>
                  </a:lnTo>
                  <a:lnTo>
                    <a:pt x="3141487" y="28183"/>
                  </a:lnTo>
                  <a:lnTo>
                    <a:pt x="3173105" y="59801"/>
                  </a:lnTo>
                  <a:lnTo>
                    <a:pt x="3193841" y="99893"/>
                  </a:lnTo>
                  <a:lnTo>
                    <a:pt x="3201289" y="146050"/>
                  </a:lnTo>
                  <a:lnTo>
                    <a:pt x="3201289" y="729868"/>
                  </a:lnTo>
                  <a:lnTo>
                    <a:pt x="3193841" y="776025"/>
                  </a:lnTo>
                  <a:lnTo>
                    <a:pt x="3173105" y="816117"/>
                  </a:lnTo>
                  <a:lnTo>
                    <a:pt x="3141487" y="847735"/>
                  </a:lnTo>
                  <a:lnTo>
                    <a:pt x="3101395" y="868471"/>
                  </a:lnTo>
                  <a:lnTo>
                    <a:pt x="3055239" y="875918"/>
                  </a:lnTo>
                  <a:lnTo>
                    <a:pt x="145922" y="875918"/>
                  </a:lnTo>
                  <a:lnTo>
                    <a:pt x="99779" y="868471"/>
                  </a:lnTo>
                  <a:lnTo>
                    <a:pt x="59719" y="847735"/>
                  </a:lnTo>
                  <a:lnTo>
                    <a:pt x="28139" y="816117"/>
                  </a:lnTo>
                  <a:lnTo>
                    <a:pt x="7434" y="776025"/>
                  </a:lnTo>
                  <a:lnTo>
                    <a:pt x="0" y="729868"/>
                  </a:lnTo>
                  <a:lnTo>
                    <a:pt x="0" y="146050"/>
                  </a:lnTo>
                  <a:close/>
                </a:path>
              </a:pathLst>
            </a:cu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01488" y="1337513"/>
            <a:ext cx="145669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т</a:t>
            </a:r>
            <a:r>
              <a:rPr sz="2400" spc="-25" dirty="0">
                <a:latin typeface="Times New Roman"/>
                <a:cs typeface="Times New Roman"/>
              </a:rPr>
              <a:t>в</a:t>
            </a:r>
            <a:r>
              <a:rPr sz="2400" dirty="0">
                <a:latin typeface="Times New Roman"/>
                <a:cs typeface="Times New Roman"/>
              </a:rPr>
              <a:t>о</a:t>
            </a:r>
            <a:r>
              <a:rPr sz="2400" spc="-65" dirty="0">
                <a:latin typeface="Times New Roman"/>
                <a:cs typeface="Times New Roman"/>
              </a:rPr>
              <a:t>р</a:t>
            </a:r>
            <a:r>
              <a:rPr sz="2400" dirty="0">
                <a:latin typeface="Times New Roman"/>
                <a:cs typeface="Times New Roman"/>
              </a:rPr>
              <a:t>ч</a:t>
            </a:r>
            <a:r>
              <a:rPr sz="2400" spc="60" dirty="0">
                <a:latin typeface="Times New Roman"/>
                <a:cs typeface="Times New Roman"/>
              </a:rPr>
              <a:t>е</a:t>
            </a:r>
            <a:r>
              <a:rPr sz="2400" dirty="0">
                <a:latin typeface="Times New Roman"/>
                <a:cs typeface="Times New Roman"/>
              </a:rPr>
              <a:t>ст</a:t>
            </a:r>
            <a:r>
              <a:rPr sz="2400" spc="-25" dirty="0">
                <a:latin typeface="Times New Roman"/>
                <a:cs typeface="Times New Roman"/>
              </a:rPr>
              <a:t>в</a:t>
            </a:r>
            <a:r>
              <a:rPr sz="2400" dirty="0">
                <a:latin typeface="Times New Roman"/>
                <a:cs typeface="Times New Roman"/>
              </a:rPr>
              <a:t>о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116001" y="3920363"/>
            <a:ext cx="3227070" cy="901700"/>
            <a:chOff x="116001" y="3920363"/>
            <a:chExt cx="3227070" cy="901700"/>
          </a:xfrm>
        </p:grpSpPr>
        <p:sp>
          <p:nvSpPr>
            <p:cNvPr id="13" name="object 13"/>
            <p:cNvSpPr/>
            <p:nvPr/>
          </p:nvSpPr>
          <p:spPr>
            <a:xfrm>
              <a:off x="128701" y="3933063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3055315" y="0"/>
                  </a:moveTo>
                  <a:lnTo>
                    <a:pt x="145973" y="0"/>
                  </a:lnTo>
                  <a:lnTo>
                    <a:pt x="99834" y="7446"/>
                  </a:lnTo>
                  <a:lnTo>
                    <a:pt x="59763" y="28175"/>
                  </a:lnTo>
                  <a:lnTo>
                    <a:pt x="28164" y="59774"/>
                  </a:lnTo>
                  <a:lnTo>
                    <a:pt x="7441" y="99828"/>
                  </a:lnTo>
                  <a:lnTo>
                    <a:pt x="0" y="145923"/>
                  </a:lnTo>
                  <a:lnTo>
                    <a:pt x="0" y="729869"/>
                  </a:lnTo>
                  <a:lnTo>
                    <a:pt x="7441" y="776012"/>
                  </a:lnTo>
                  <a:lnTo>
                    <a:pt x="28164" y="816072"/>
                  </a:lnTo>
                  <a:lnTo>
                    <a:pt x="59763" y="847652"/>
                  </a:lnTo>
                  <a:lnTo>
                    <a:pt x="99834" y="868357"/>
                  </a:lnTo>
                  <a:lnTo>
                    <a:pt x="145973" y="875792"/>
                  </a:lnTo>
                  <a:lnTo>
                    <a:pt x="3055315" y="875792"/>
                  </a:lnTo>
                  <a:lnTo>
                    <a:pt x="3101458" y="868357"/>
                  </a:lnTo>
                  <a:lnTo>
                    <a:pt x="3141518" y="847652"/>
                  </a:lnTo>
                  <a:lnTo>
                    <a:pt x="3173099" y="816072"/>
                  </a:lnTo>
                  <a:lnTo>
                    <a:pt x="3193804" y="776012"/>
                  </a:lnTo>
                  <a:lnTo>
                    <a:pt x="3201238" y="729869"/>
                  </a:lnTo>
                  <a:lnTo>
                    <a:pt x="3201238" y="145923"/>
                  </a:lnTo>
                  <a:lnTo>
                    <a:pt x="3193804" y="99828"/>
                  </a:lnTo>
                  <a:lnTo>
                    <a:pt x="3173099" y="59774"/>
                  </a:lnTo>
                  <a:lnTo>
                    <a:pt x="3141518" y="28175"/>
                  </a:lnTo>
                  <a:lnTo>
                    <a:pt x="3101458" y="7446"/>
                  </a:lnTo>
                  <a:lnTo>
                    <a:pt x="3055315" y="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8701" y="3933063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0" y="145923"/>
                  </a:moveTo>
                  <a:lnTo>
                    <a:pt x="7441" y="99828"/>
                  </a:lnTo>
                  <a:lnTo>
                    <a:pt x="28164" y="59774"/>
                  </a:lnTo>
                  <a:lnTo>
                    <a:pt x="59763" y="28175"/>
                  </a:lnTo>
                  <a:lnTo>
                    <a:pt x="99834" y="7446"/>
                  </a:lnTo>
                  <a:lnTo>
                    <a:pt x="145973" y="0"/>
                  </a:lnTo>
                  <a:lnTo>
                    <a:pt x="3055315" y="0"/>
                  </a:lnTo>
                  <a:lnTo>
                    <a:pt x="3101458" y="7446"/>
                  </a:lnTo>
                  <a:lnTo>
                    <a:pt x="3141518" y="28175"/>
                  </a:lnTo>
                  <a:lnTo>
                    <a:pt x="3173099" y="59774"/>
                  </a:lnTo>
                  <a:lnTo>
                    <a:pt x="3193804" y="99828"/>
                  </a:lnTo>
                  <a:lnTo>
                    <a:pt x="3201238" y="145923"/>
                  </a:lnTo>
                  <a:lnTo>
                    <a:pt x="3201238" y="729869"/>
                  </a:lnTo>
                  <a:lnTo>
                    <a:pt x="3193804" y="776012"/>
                  </a:lnTo>
                  <a:lnTo>
                    <a:pt x="3173099" y="816072"/>
                  </a:lnTo>
                  <a:lnTo>
                    <a:pt x="3141518" y="847652"/>
                  </a:lnTo>
                  <a:lnTo>
                    <a:pt x="3101458" y="868357"/>
                  </a:lnTo>
                  <a:lnTo>
                    <a:pt x="3055315" y="875792"/>
                  </a:lnTo>
                  <a:lnTo>
                    <a:pt x="145973" y="875792"/>
                  </a:lnTo>
                  <a:lnTo>
                    <a:pt x="99834" y="868357"/>
                  </a:lnTo>
                  <a:lnTo>
                    <a:pt x="59763" y="847652"/>
                  </a:lnTo>
                  <a:lnTo>
                    <a:pt x="28164" y="816072"/>
                  </a:lnTo>
                  <a:lnTo>
                    <a:pt x="7441" y="776012"/>
                  </a:lnTo>
                  <a:lnTo>
                    <a:pt x="0" y="729869"/>
                  </a:lnTo>
                  <a:lnTo>
                    <a:pt x="0" y="145923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71906" y="4127372"/>
            <a:ext cx="2314575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-5" dirty="0">
                <a:latin typeface="Times New Roman"/>
                <a:cs typeface="Times New Roman"/>
              </a:rPr>
              <a:t>запоминаемость</a:t>
            </a:r>
            <a:endParaRPr sz="26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807202" y="2696210"/>
            <a:ext cx="3227070" cy="901700"/>
            <a:chOff x="5807202" y="2696210"/>
            <a:chExt cx="3227070" cy="901700"/>
          </a:xfrm>
        </p:grpSpPr>
        <p:sp>
          <p:nvSpPr>
            <p:cNvPr id="17" name="object 17"/>
            <p:cNvSpPr/>
            <p:nvPr/>
          </p:nvSpPr>
          <p:spPr>
            <a:xfrm>
              <a:off x="5819902" y="2708910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3055239" y="0"/>
                  </a:moveTo>
                  <a:lnTo>
                    <a:pt x="145923" y="0"/>
                  </a:lnTo>
                  <a:lnTo>
                    <a:pt x="99779" y="7446"/>
                  </a:lnTo>
                  <a:lnTo>
                    <a:pt x="59719" y="28175"/>
                  </a:lnTo>
                  <a:lnTo>
                    <a:pt x="28139" y="59774"/>
                  </a:lnTo>
                  <a:lnTo>
                    <a:pt x="7434" y="99828"/>
                  </a:lnTo>
                  <a:lnTo>
                    <a:pt x="0" y="145923"/>
                  </a:lnTo>
                  <a:lnTo>
                    <a:pt x="0" y="729868"/>
                  </a:lnTo>
                  <a:lnTo>
                    <a:pt x="7434" y="776012"/>
                  </a:lnTo>
                  <a:lnTo>
                    <a:pt x="28139" y="816072"/>
                  </a:lnTo>
                  <a:lnTo>
                    <a:pt x="59719" y="847652"/>
                  </a:lnTo>
                  <a:lnTo>
                    <a:pt x="99779" y="868357"/>
                  </a:lnTo>
                  <a:lnTo>
                    <a:pt x="145923" y="875791"/>
                  </a:lnTo>
                  <a:lnTo>
                    <a:pt x="3055239" y="875791"/>
                  </a:lnTo>
                  <a:lnTo>
                    <a:pt x="3101395" y="868357"/>
                  </a:lnTo>
                  <a:lnTo>
                    <a:pt x="3141487" y="847652"/>
                  </a:lnTo>
                  <a:lnTo>
                    <a:pt x="3173105" y="816072"/>
                  </a:lnTo>
                  <a:lnTo>
                    <a:pt x="3193841" y="776012"/>
                  </a:lnTo>
                  <a:lnTo>
                    <a:pt x="3201289" y="729868"/>
                  </a:lnTo>
                  <a:lnTo>
                    <a:pt x="3201289" y="145923"/>
                  </a:lnTo>
                  <a:lnTo>
                    <a:pt x="3193841" y="99828"/>
                  </a:lnTo>
                  <a:lnTo>
                    <a:pt x="3173105" y="59774"/>
                  </a:lnTo>
                  <a:lnTo>
                    <a:pt x="3141487" y="28175"/>
                  </a:lnTo>
                  <a:lnTo>
                    <a:pt x="3101395" y="7446"/>
                  </a:lnTo>
                  <a:lnTo>
                    <a:pt x="3055239" y="0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19902" y="2708910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0" y="145923"/>
                  </a:moveTo>
                  <a:lnTo>
                    <a:pt x="7434" y="99828"/>
                  </a:lnTo>
                  <a:lnTo>
                    <a:pt x="28139" y="59774"/>
                  </a:lnTo>
                  <a:lnTo>
                    <a:pt x="59719" y="28175"/>
                  </a:lnTo>
                  <a:lnTo>
                    <a:pt x="99779" y="7446"/>
                  </a:lnTo>
                  <a:lnTo>
                    <a:pt x="145923" y="0"/>
                  </a:lnTo>
                  <a:lnTo>
                    <a:pt x="3055239" y="0"/>
                  </a:lnTo>
                  <a:lnTo>
                    <a:pt x="3101395" y="7446"/>
                  </a:lnTo>
                  <a:lnTo>
                    <a:pt x="3141487" y="28175"/>
                  </a:lnTo>
                  <a:lnTo>
                    <a:pt x="3173105" y="59774"/>
                  </a:lnTo>
                  <a:lnTo>
                    <a:pt x="3193841" y="99828"/>
                  </a:lnTo>
                  <a:lnTo>
                    <a:pt x="3201289" y="145923"/>
                  </a:lnTo>
                  <a:lnTo>
                    <a:pt x="3201289" y="729868"/>
                  </a:lnTo>
                  <a:lnTo>
                    <a:pt x="3193841" y="776012"/>
                  </a:lnTo>
                  <a:lnTo>
                    <a:pt x="3173105" y="816072"/>
                  </a:lnTo>
                  <a:lnTo>
                    <a:pt x="3141487" y="847652"/>
                  </a:lnTo>
                  <a:lnTo>
                    <a:pt x="3101395" y="868357"/>
                  </a:lnTo>
                  <a:lnTo>
                    <a:pt x="3055239" y="875791"/>
                  </a:lnTo>
                  <a:lnTo>
                    <a:pt x="145923" y="875791"/>
                  </a:lnTo>
                  <a:lnTo>
                    <a:pt x="99779" y="868357"/>
                  </a:lnTo>
                  <a:lnTo>
                    <a:pt x="59719" y="847652"/>
                  </a:lnTo>
                  <a:lnTo>
                    <a:pt x="28139" y="816072"/>
                  </a:lnTo>
                  <a:lnTo>
                    <a:pt x="7434" y="776012"/>
                  </a:lnTo>
                  <a:lnTo>
                    <a:pt x="0" y="729868"/>
                  </a:lnTo>
                  <a:lnTo>
                    <a:pt x="0" y="145923"/>
                  </a:lnTo>
                  <a:close/>
                </a:path>
              </a:pathLst>
            </a:cu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204330" y="2902966"/>
            <a:ext cx="243459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Times New Roman"/>
                <a:cs typeface="Times New Roman"/>
              </a:rPr>
              <a:t>своевременность</a:t>
            </a:r>
            <a:endParaRPr sz="2600">
              <a:latin typeface="Times New Roman"/>
              <a:cs typeface="Times New Roman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894967" y="5360542"/>
            <a:ext cx="3227070" cy="901700"/>
            <a:chOff x="1894967" y="5360542"/>
            <a:chExt cx="3227070" cy="901700"/>
          </a:xfrm>
        </p:grpSpPr>
        <p:sp>
          <p:nvSpPr>
            <p:cNvPr id="21" name="object 21"/>
            <p:cNvSpPr/>
            <p:nvPr/>
          </p:nvSpPr>
          <p:spPr>
            <a:xfrm>
              <a:off x="1907667" y="5373242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3055366" y="0"/>
                  </a:moveTo>
                  <a:lnTo>
                    <a:pt x="146050" y="0"/>
                  </a:lnTo>
                  <a:lnTo>
                    <a:pt x="99893" y="7434"/>
                  </a:lnTo>
                  <a:lnTo>
                    <a:pt x="59801" y="28139"/>
                  </a:lnTo>
                  <a:lnTo>
                    <a:pt x="28183" y="59719"/>
                  </a:lnTo>
                  <a:lnTo>
                    <a:pt x="7447" y="99779"/>
                  </a:lnTo>
                  <a:lnTo>
                    <a:pt x="0" y="145922"/>
                  </a:lnTo>
                  <a:lnTo>
                    <a:pt x="0" y="729830"/>
                  </a:lnTo>
                  <a:lnTo>
                    <a:pt x="7447" y="775970"/>
                  </a:lnTo>
                  <a:lnTo>
                    <a:pt x="28183" y="816041"/>
                  </a:lnTo>
                  <a:lnTo>
                    <a:pt x="59801" y="847640"/>
                  </a:lnTo>
                  <a:lnTo>
                    <a:pt x="99893" y="868362"/>
                  </a:lnTo>
                  <a:lnTo>
                    <a:pt x="146050" y="875804"/>
                  </a:lnTo>
                  <a:lnTo>
                    <a:pt x="3055366" y="875804"/>
                  </a:lnTo>
                  <a:lnTo>
                    <a:pt x="3101509" y="868362"/>
                  </a:lnTo>
                  <a:lnTo>
                    <a:pt x="3141569" y="847640"/>
                  </a:lnTo>
                  <a:lnTo>
                    <a:pt x="3173149" y="816041"/>
                  </a:lnTo>
                  <a:lnTo>
                    <a:pt x="3193854" y="775970"/>
                  </a:lnTo>
                  <a:lnTo>
                    <a:pt x="3201288" y="729830"/>
                  </a:lnTo>
                  <a:lnTo>
                    <a:pt x="3201288" y="145922"/>
                  </a:lnTo>
                  <a:lnTo>
                    <a:pt x="3193854" y="99779"/>
                  </a:lnTo>
                  <a:lnTo>
                    <a:pt x="3173149" y="59719"/>
                  </a:lnTo>
                  <a:lnTo>
                    <a:pt x="3141569" y="28139"/>
                  </a:lnTo>
                  <a:lnTo>
                    <a:pt x="3101509" y="7434"/>
                  </a:lnTo>
                  <a:lnTo>
                    <a:pt x="3055366" y="0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907667" y="5373242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0" y="145922"/>
                  </a:moveTo>
                  <a:lnTo>
                    <a:pt x="7447" y="99779"/>
                  </a:lnTo>
                  <a:lnTo>
                    <a:pt x="28183" y="59719"/>
                  </a:lnTo>
                  <a:lnTo>
                    <a:pt x="59801" y="28139"/>
                  </a:lnTo>
                  <a:lnTo>
                    <a:pt x="99893" y="7434"/>
                  </a:lnTo>
                  <a:lnTo>
                    <a:pt x="146050" y="0"/>
                  </a:lnTo>
                  <a:lnTo>
                    <a:pt x="3055366" y="0"/>
                  </a:lnTo>
                  <a:lnTo>
                    <a:pt x="3101509" y="7434"/>
                  </a:lnTo>
                  <a:lnTo>
                    <a:pt x="3141569" y="28139"/>
                  </a:lnTo>
                  <a:lnTo>
                    <a:pt x="3173149" y="59719"/>
                  </a:lnTo>
                  <a:lnTo>
                    <a:pt x="3193854" y="99779"/>
                  </a:lnTo>
                  <a:lnTo>
                    <a:pt x="3201288" y="145922"/>
                  </a:lnTo>
                  <a:lnTo>
                    <a:pt x="3201288" y="729830"/>
                  </a:lnTo>
                  <a:lnTo>
                    <a:pt x="3193854" y="775970"/>
                  </a:lnTo>
                  <a:lnTo>
                    <a:pt x="3173149" y="816041"/>
                  </a:lnTo>
                  <a:lnTo>
                    <a:pt x="3141569" y="847640"/>
                  </a:lnTo>
                  <a:lnTo>
                    <a:pt x="3101509" y="868362"/>
                  </a:lnTo>
                  <a:lnTo>
                    <a:pt x="3055366" y="875804"/>
                  </a:lnTo>
                  <a:lnTo>
                    <a:pt x="146050" y="875804"/>
                  </a:lnTo>
                  <a:lnTo>
                    <a:pt x="99893" y="868362"/>
                  </a:lnTo>
                  <a:lnTo>
                    <a:pt x="59801" y="847640"/>
                  </a:lnTo>
                  <a:lnTo>
                    <a:pt x="28183" y="816041"/>
                  </a:lnTo>
                  <a:lnTo>
                    <a:pt x="7447" y="775970"/>
                  </a:lnTo>
                  <a:lnTo>
                    <a:pt x="0" y="729830"/>
                  </a:lnTo>
                  <a:lnTo>
                    <a:pt x="0" y="145922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5639434" y="4422902"/>
            <a:ext cx="3227070" cy="901700"/>
            <a:chOff x="5639434" y="4422902"/>
            <a:chExt cx="3227070" cy="901700"/>
          </a:xfrm>
        </p:grpSpPr>
        <p:sp>
          <p:nvSpPr>
            <p:cNvPr id="24" name="object 24"/>
            <p:cNvSpPr/>
            <p:nvPr/>
          </p:nvSpPr>
          <p:spPr>
            <a:xfrm>
              <a:off x="5652134" y="4435602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3055239" y="0"/>
                  </a:moveTo>
                  <a:lnTo>
                    <a:pt x="145923" y="0"/>
                  </a:lnTo>
                  <a:lnTo>
                    <a:pt x="99779" y="7447"/>
                  </a:lnTo>
                  <a:lnTo>
                    <a:pt x="59719" y="28183"/>
                  </a:lnTo>
                  <a:lnTo>
                    <a:pt x="28139" y="59801"/>
                  </a:lnTo>
                  <a:lnTo>
                    <a:pt x="7434" y="99893"/>
                  </a:lnTo>
                  <a:lnTo>
                    <a:pt x="0" y="146050"/>
                  </a:lnTo>
                  <a:lnTo>
                    <a:pt x="0" y="729869"/>
                  </a:lnTo>
                  <a:lnTo>
                    <a:pt x="7434" y="776025"/>
                  </a:lnTo>
                  <a:lnTo>
                    <a:pt x="28139" y="816117"/>
                  </a:lnTo>
                  <a:lnTo>
                    <a:pt x="59719" y="847735"/>
                  </a:lnTo>
                  <a:lnTo>
                    <a:pt x="99779" y="868471"/>
                  </a:lnTo>
                  <a:lnTo>
                    <a:pt x="145923" y="875919"/>
                  </a:lnTo>
                  <a:lnTo>
                    <a:pt x="3055239" y="875919"/>
                  </a:lnTo>
                  <a:lnTo>
                    <a:pt x="3101395" y="868471"/>
                  </a:lnTo>
                  <a:lnTo>
                    <a:pt x="3141487" y="847735"/>
                  </a:lnTo>
                  <a:lnTo>
                    <a:pt x="3173105" y="816117"/>
                  </a:lnTo>
                  <a:lnTo>
                    <a:pt x="3193841" y="776025"/>
                  </a:lnTo>
                  <a:lnTo>
                    <a:pt x="3201289" y="729869"/>
                  </a:lnTo>
                  <a:lnTo>
                    <a:pt x="3201289" y="146050"/>
                  </a:lnTo>
                  <a:lnTo>
                    <a:pt x="3193841" y="99893"/>
                  </a:lnTo>
                  <a:lnTo>
                    <a:pt x="3173105" y="59801"/>
                  </a:lnTo>
                  <a:lnTo>
                    <a:pt x="3141487" y="28183"/>
                  </a:lnTo>
                  <a:lnTo>
                    <a:pt x="3101395" y="7447"/>
                  </a:lnTo>
                  <a:lnTo>
                    <a:pt x="3055239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652134" y="4435602"/>
              <a:ext cx="3201670" cy="876300"/>
            </a:xfrm>
            <a:custGeom>
              <a:avLst/>
              <a:gdLst/>
              <a:ahLst/>
              <a:cxnLst/>
              <a:rect l="l" t="t" r="r" b="b"/>
              <a:pathLst>
                <a:path w="3201670" h="876300">
                  <a:moveTo>
                    <a:pt x="0" y="146050"/>
                  </a:moveTo>
                  <a:lnTo>
                    <a:pt x="7434" y="99893"/>
                  </a:lnTo>
                  <a:lnTo>
                    <a:pt x="28139" y="59801"/>
                  </a:lnTo>
                  <a:lnTo>
                    <a:pt x="59719" y="28183"/>
                  </a:lnTo>
                  <a:lnTo>
                    <a:pt x="99779" y="7447"/>
                  </a:lnTo>
                  <a:lnTo>
                    <a:pt x="145923" y="0"/>
                  </a:lnTo>
                  <a:lnTo>
                    <a:pt x="3055239" y="0"/>
                  </a:lnTo>
                  <a:lnTo>
                    <a:pt x="3101395" y="7447"/>
                  </a:lnTo>
                  <a:lnTo>
                    <a:pt x="3141487" y="28183"/>
                  </a:lnTo>
                  <a:lnTo>
                    <a:pt x="3173105" y="59801"/>
                  </a:lnTo>
                  <a:lnTo>
                    <a:pt x="3193841" y="99893"/>
                  </a:lnTo>
                  <a:lnTo>
                    <a:pt x="3201289" y="146050"/>
                  </a:lnTo>
                  <a:lnTo>
                    <a:pt x="3201289" y="729869"/>
                  </a:lnTo>
                  <a:lnTo>
                    <a:pt x="3193841" y="776025"/>
                  </a:lnTo>
                  <a:lnTo>
                    <a:pt x="3173105" y="816117"/>
                  </a:lnTo>
                  <a:lnTo>
                    <a:pt x="3141487" y="847735"/>
                  </a:lnTo>
                  <a:lnTo>
                    <a:pt x="3101395" y="868471"/>
                  </a:lnTo>
                  <a:lnTo>
                    <a:pt x="3055239" y="875919"/>
                  </a:lnTo>
                  <a:lnTo>
                    <a:pt x="145923" y="875919"/>
                  </a:lnTo>
                  <a:lnTo>
                    <a:pt x="99779" y="868471"/>
                  </a:lnTo>
                  <a:lnTo>
                    <a:pt x="59719" y="847735"/>
                  </a:lnTo>
                  <a:lnTo>
                    <a:pt x="28139" y="816117"/>
                  </a:lnTo>
                  <a:lnTo>
                    <a:pt x="7434" y="776025"/>
                  </a:lnTo>
                  <a:lnTo>
                    <a:pt x="0" y="729869"/>
                  </a:lnTo>
                  <a:lnTo>
                    <a:pt x="0" y="146050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159000" y="4458970"/>
            <a:ext cx="6024880" cy="153162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4350385" marR="5080" indent="-173990">
              <a:lnSpc>
                <a:spcPts val="2700"/>
              </a:lnSpc>
              <a:spcBef>
                <a:spcPts val="540"/>
              </a:spcBef>
            </a:pPr>
            <a:r>
              <a:rPr sz="2600" spc="-20" dirty="0">
                <a:latin typeface="Times New Roman"/>
                <a:cs typeface="Times New Roman"/>
              </a:rPr>
              <a:t>в</a:t>
            </a:r>
            <a:r>
              <a:rPr sz="2600" dirty="0">
                <a:latin typeface="Times New Roman"/>
                <a:cs typeface="Times New Roman"/>
              </a:rPr>
              <a:t>о</a:t>
            </a:r>
            <a:r>
              <a:rPr sz="2600" spc="-30" dirty="0">
                <a:latin typeface="Times New Roman"/>
                <a:cs typeface="Times New Roman"/>
              </a:rPr>
              <a:t>з</a:t>
            </a:r>
            <a:r>
              <a:rPr sz="2600" dirty="0">
                <a:latin typeface="Times New Roman"/>
                <a:cs typeface="Times New Roman"/>
              </a:rPr>
              <a:t>м</a:t>
            </a:r>
            <a:r>
              <a:rPr sz="2600" spc="-60" dirty="0">
                <a:latin typeface="Times New Roman"/>
                <a:cs typeface="Times New Roman"/>
              </a:rPr>
              <a:t>о</a:t>
            </a:r>
            <a:r>
              <a:rPr sz="2600" dirty="0">
                <a:latin typeface="Times New Roman"/>
                <a:cs typeface="Times New Roman"/>
              </a:rPr>
              <a:t>жн</a:t>
            </a:r>
            <a:r>
              <a:rPr sz="2600" spc="60" dirty="0">
                <a:latin typeface="Times New Roman"/>
                <a:cs typeface="Times New Roman"/>
              </a:rPr>
              <a:t>о</a:t>
            </a:r>
            <a:r>
              <a:rPr sz="2600" dirty="0">
                <a:latin typeface="Times New Roman"/>
                <a:cs typeface="Times New Roman"/>
              </a:rPr>
              <a:t>сть  </a:t>
            </a:r>
            <a:r>
              <a:rPr sz="2600" spc="-10" dirty="0">
                <a:latin typeface="Times New Roman"/>
                <a:cs typeface="Times New Roman"/>
              </a:rPr>
              <a:t>изменения</a:t>
            </a:r>
            <a:endParaRPr sz="2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5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600" spc="-10" dirty="0">
                <a:latin typeface="Times New Roman"/>
                <a:cs typeface="Times New Roman"/>
              </a:rPr>
              <a:t>привлекательность</a:t>
            </a:r>
            <a:endParaRPr sz="2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746760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5" dirty="0"/>
              <a:t>Условия</a:t>
            </a:r>
            <a:r>
              <a:rPr b="1" spc="-45" dirty="0"/>
              <a:t> </a:t>
            </a:r>
            <a:r>
              <a:rPr b="1" dirty="0"/>
              <a:t>и</a:t>
            </a:r>
            <a:r>
              <a:rPr b="1" spc="-5" dirty="0"/>
              <a:t> правила</a:t>
            </a:r>
            <a:r>
              <a:rPr b="1" spc="-25" dirty="0"/>
              <a:t> </a:t>
            </a:r>
            <a:r>
              <a:rPr b="1" spc="-5" dirty="0"/>
              <a:t>создания</a:t>
            </a:r>
            <a:r>
              <a:rPr b="1" spc="-20" dirty="0"/>
              <a:t> </a:t>
            </a:r>
            <a:r>
              <a:rPr b="1" spc="-5" dirty="0"/>
              <a:t>карт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471398" y="1292808"/>
            <a:ext cx="7986802" cy="46301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60730" indent="-457200" algn="just">
              <a:lnSpc>
                <a:spcPct val="100000"/>
              </a:lnSpc>
              <a:spcBef>
                <a:spcPts val="105"/>
              </a:spcBef>
              <a:buFont typeface="+mj-lt"/>
              <a:buAutoNum type="arabicPeriod"/>
              <a:tabLst>
                <a:tab pos="645795" algn="l"/>
                <a:tab pos="646430" algn="l"/>
              </a:tabLst>
            </a:pPr>
            <a:r>
              <a:rPr spc="-10" dirty="0">
                <a:solidFill>
                  <a:schemeClr val="tx1"/>
                </a:solidFill>
              </a:rPr>
              <a:t>Используются</a:t>
            </a:r>
            <a:r>
              <a:rPr spc="-5" dirty="0">
                <a:solidFill>
                  <a:schemeClr val="tx1"/>
                </a:solidFill>
              </a:rPr>
              <a:t> </a:t>
            </a:r>
            <a:r>
              <a:rPr spc="-25" dirty="0">
                <a:solidFill>
                  <a:schemeClr val="tx1"/>
                </a:solidFill>
              </a:rPr>
              <a:t>только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цветные</a:t>
            </a:r>
            <a:r>
              <a:rPr spc="2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карандаши, </a:t>
            </a:r>
            <a:r>
              <a:rPr spc="-10" dirty="0">
                <a:solidFill>
                  <a:schemeClr val="tx1"/>
                </a:solidFill>
              </a:rPr>
              <a:t>маркеры</a:t>
            </a:r>
            <a:r>
              <a:rPr spc="-2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и</a:t>
            </a:r>
            <a:r>
              <a:rPr spc="5" dirty="0">
                <a:solidFill>
                  <a:schemeClr val="tx1"/>
                </a:solidFill>
              </a:rPr>
              <a:t> </a:t>
            </a:r>
            <a:r>
              <a:rPr spc="-80" dirty="0">
                <a:solidFill>
                  <a:schemeClr val="tx1"/>
                </a:solidFill>
              </a:rPr>
              <a:t>т.</a:t>
            </a:r>
            <a:r>
              <a:rPr spc="1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д.</a:t>
            </a:r>
          </a:p>
          <a:p>
            <a:pPr marL="760730" indent="-457200" algn="just">
              <a:lnSpc>
                <a:spcPct val="100000"/>
              </a:lnSpc>
              <a:buFont typeface="+mj-lt"/>
              <a:buAutoNum type="arabicPeriod"/>
              <a:tabLst>
                <a:tab pos="645795" algn="l"/>
                <a:tab pos="646430" algn="l"/>
              </a:tabLst>
            </a:pPr>
            <a:r>
              <a:rPr spc="-5" dirty="0">
                <a:solidFill>
                  <a:schemeClr val="tx1"/>
                </a:solidFill>
              </a:rPr>
              <a:t>Основная</a:t>
            </a:r>
            <a:r>
              <a:rPr spc="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идея,</a:t>
            </a:r>
            <a:r>
              <a:rPr spc="1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проблема</a:t>
            </a:r>
            <a:r>
              <a:rPr spc="-3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или</a:t>
            </a:r>
            <a:r>
              <a:rPr spc="1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слово</a:t>
            </a:r>
            <a:r>
              <a:rPr dirty="0">
                <a:solidFill>
                  <a:schemeClr val="tx1"/>
                </a:solidFill>
              </a:rPr>
              <a:t> располагается</a:t>
            </a:r>
            <a:r>
              <a:rPr spc="-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в</a:t>
            </a:r>
            <a:r>
              <a:rPr spc="1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центре.</a:t>
            </a:r>
          </a:p>
          <a:p>
            <a:pPr marL="760730" marR="7620" indent="-457200" algn="just">
              <a:lnSpc>
                <a:spcPct val="100000"/>
              </a:lnSpc>
              <a:buFont typeface="+mj-lt"/>
              <a:buAutoNum type="arabicPeriod"/>
              <a:tabLst>
                <a:tab pos="645795" algn="l"/>
                <a:tab pos="646430" algn="l"/>
              </a:tabLst>
            </a:pPr>
            <a:r>
              <a:rPr spc="-5" dirty="0">
                <a:solidFill>
                  <a:schemeClr val="tx1"/>
                </a:solidFill>
              </a:rPr>
              <a:t>Для</a:t>
            </a:r>
            <a:r>
              <a:rPr spc="44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изображения</a:t>
            </a:r>
            <a:r>
              <a:rPr spc="45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центральной</a:t>
            </a:r>
            <a:r>
              <a:rPr spc="45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идеи</a:t>
            </a:r>
            <a:r>
              <a:rPr spc="440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можно</a:t>
            </a:r>
            <a:r>
              <a:rPr spc="450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использовать</a:t>
            </a:r>
            <a:r>
              <a:rPr spc="44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рисунки, </a:t>
            </a:r>
            <a:r>
              <a:rPr spc="-484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картинки.</a:t>
            </a:r>
          </a:p>
          <a:p>
            <a:pPr marL="760096" indent="-457200" algn="just">
              <a:lnSpc>
                <a:spcPct val="100000"/>
              </a:lnSpc>
              <a:buFont typeface="+mj-lt"/>
              <a:buAutoNum type="arabicPeriod"/>
              <a:tabLst>
                <a:tab pos="709930" algn="l"/>
                <a:tab pos="710565" algn="l"/>
              </a:tabLst>
            </a:pPr>
            <a:r>
              <a:rPr spc="-5" dirty="0">
                <a:solidFill>
                  <a:schemeClr val="tx1"/>
                </a:solidFill>
              </a:rPr>
              <a:t>Каждая </a:t>
            </a:r>
            <a:r>
              <a:rPr spc="-15" dirty="0">
                <a:solidFill>
                  <a:schemeClr val="tx1"/>
                </a:solidFill>
              </a:rPr>
              <a:t>главная</a:t>
            </a:r>
            <a:r>
              <a:rPr spc="1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ветвь</a:t>
            </a:r>
            <a:r>
              <a:rPr spc="-1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имеет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свой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35" dirty="0">
                <a:solidFill>
                  <a:schemeClr val="tx1"/>
                </a:solidFill>
              </a:rPr>
              <a:t>цвет.</a:t>
            </a:r>
          </a:p>
          <a:p>
            <a:pPr marL="760096" indent="-457200" algn="just">
              <a:lnSpc>
                <a:spcPct val="100000"/>
              </a:lnSpc>
              <a:buFont typeface="+mj-lt"/>
              <a:buAutoNum type="arabicPeriod"/>
              <a:tabLst>
                <a:tab pos="709930" algn="l"/>
                <a:tab pos="710565" algn="l"/>
              </a:tabLst>
            </a:pPr>
            <a:r>
              <a:rPr spc="-25" dirty="0">
                <a:solidFill>
                  <a:schemeClr val="tx1"/>
                </a:solidFill>
              </a:rPr>
              <a:t>Главные</a:t>
            </a:r>
            <a:r>
              <a:rPr spc="26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ветви</a:t>
            </a:r>
            <a:r>
              <a:rPr spc="254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соединяются</a:t>
            </a:r>
            <a:r>
              <a:rPr spc="27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с</a:t>
            </a:r>
            <a:r>
              <a:rPr spc="26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центральной</a:t>
            </a:r>
            <a:r>
              <a:rPr spc="27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идеей,</a:t>
            </a:r>
            <a:r>
              <a:rPr spc="27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а</a:t>
            </a:r>
            <a:r>
              <a:rPr spc="260" dirty="0">
                <a:solidFill>
                  <a:schemeClr val="tx1"/>
                </a:solidFill>
              </a:rPr>
              <a:t> </a:t>
            </a:r>
            <a:r>
              <a:rPr spc="-5" dirty="0" err="1">
                <a:solidFill>
                  <a:schemeClr val="tx1"/>
                </a:solidFill>
              </a:rPr>
              <a:t>ветви</a:t>
            </a:r>
            <a:r>
              <a:rPr spc="275" dirty="0">
                <a:solidFill>
                  <a:schemeClr val="tx1"/>
                </a:solidFill>
              </a:rPr>
              <a:t> </a:t>
            </a:r>
            <a:r>
              <a:rPr spc="-20" dirty="0" err="1" smtClean="0">
                <a:solidFill>
                  <a:schemeClr val="tx1"/>
                </a:solidFill>
              </a:rPr>
              <a:t>второго</a:t>
            </a:r>
            <a:r>
              <a:rPr spc="-20" dirty="0" smtClean="0">
                <a:solidFill>
                  <a:schemeClr val="tx1"/>
                </a:solidFill>
              </a:rPr>
              <a:t>,</a:t>
            </a:r>
            <a:r>
              <a:rPr lang="ru-RU" spc="-20" dirty="0" smtClean="0">
                <a:solidFill>
                  <a:schemeClr val="tx1"/>
                </a:solidFill>
              </a:rPr>
              <a:t> </a:t>
            </a:r>
            <a:r>
              <a:rPr spc="-5" dirty="0" err="1" smtClean="0">
                <a:solidFill>
                  <a:schemeClr val="tx1"/>
                </a:solidFill>
              </a:rPr>
              <a:t>третьего</a:t>
            </a:r>
            <a:r>
              <a:rPr spc="-5" dirty="0" smtClean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и</a:t>
            </a:r>
            <a:r>
              <a:rPr spc="-10" dirty="0">
                <a:solidFill>
                  <a:schemeClr val="tx1"/>
                </a:solidFill>
              </a:rPr>
              <a:t> </a:t>
            </a:r>
            <a:r>
              <a:rPr spc="-40" dirty="0">
                <a:solidFill>
                  <a:schemeClr val="tx1"/>
                </a:solidFill>
              </a:rPr>
              <a:t>т.д.</a:t>
            </a:r>
            <a:r>
              <a:rPr spc="-5" dirty="0">
                <a:solidFill>
                  <a:schemeClr val="tx1"/>
                </a:solidFill>
              </a:rPr>
              <a:t> порядка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соединяются</a:t>
            </a:r>
            <a:r>
              <a:rPr spc="-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с</a:t>
            </a:r>
            <a:r>
              <a:rPr spc="-5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главными</a:t>
            </a:r>
            <a:r>
              <a:rPr spc="1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ветвями.</a:t>
            </a:r>
          </a:p>
          <a:p>
            <a:pPr marL="760096" indent="-457200" algn="just">
              <a:lnSpc>
                <a:spcPct val="100000"/>
              </a:lnSpc>
              <a:buFont typeface="+mj-lt"/>
              <a:buAutoNum type="arabicPeriod"/>
              <a:tabLst>
                <a:tab pos="709930" algn="l"/>
                <a:tab pos="710565" algn="l"/>
              </a:tabLst>
            </a:pPr>
            <a:r>
              <a:rPr dirty="0">
                <a:solidFill>
                  <a:schemeClr val="tx1"/>
                </a:solidFill>
              </a:rPr>
              <a:t>Ветви </a:t>
            </a:r>
            <a:r>
              <a:rPr spc="-5" dirty="0">
                <a:solidFill>
                  <a:schemeClr val="tx1"/>
                </a:solidFill>
              </a:rPr>
              <a:t>должны</a:t>
            </a:r>
            <a:r>
              <a:rPr spc="1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быть</a:t>
            </a:r>
            <a:r>
              <a:rPr spc="-1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изогнутыми,</a:t>
            </a:r>
            <a:r>
              <a:rPr spc="2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а</a:t>
            </a:r>
            <a:r>
              <a:rPr spc="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не</a:t>
            </a:r>
            <a:r>
              <a:rPr spc="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прямыми</a:t>
            </a:r>
            <a:r>
              <a:rPr spc="-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(как</a:t>
            </a:r>
            <a:r>
              <a:rPr spc="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ветви дерева).</a:t>
            </a:r>
          </a:p>
          <a:p>
            <a:pPr marL="760096" indent="-457200" algn="just">
              <a:lnSpc>
                <a:spcPct val="100000"/>
              </a:lnSpc>
              <a:buFont typeface="+mj-lt"/>
              <a:buAutoNum type="arabicPeriod"/>
              <a:tabLst>
                <a:tab pos="709930" algn="l"/>
                <a:tab pos="710565" algn="l"/>
              </a:tabLst>
            </a:pPr>
            <a:r>
              <a:rPr spc="-5" dirty="0">
                <a:solidFill>
                  <a:schemeClr val="tx1"/>
                </a:solidFill>
              </a:rPr>
              <a:t>Над</a:t>
            </a:r>
            <a:r>
              <a:rPr spc="-10" dirty="0">
                <a:solidFill>
                  <a:schemeClr val="tx1"/>
                </a:solidFill>
              </a:rPr>
              <a:t> каждой</a:t>
            </a:r>
            <a:r>
              <a:rPr spc="2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линией</a:t>
            </a:r>
            <a:r>
              <a:rPr spc="2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–</a:t>
            </a:r>
            <a:r>
              <a:rPr spc="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ветвью</a:t>
            </a:r>
            <a:r>
              <a:rPr spc="1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пишется</a:t>
            </a:r>
            <a:r>
              <a:rPr spc="10" dirty="0">
                <a:solidFill>
                  <a:schemeClr val="tx1"/>
                </a:solidFill>
              </a:rPr>
              <a:t> </a:t>
            </a:r>
            <a:r>
              <a:rPr spc="-25" dirty="0">
                <a:solidFill>
                  <a:schemeClr val="tx1"/>
                </a:solidFill>
              </a:rPr>
              <a:t>только</a:t>
            </a:r>
            <a:r>
              <a:rPr spc="-5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одно </a:t>
            </a:r>
            <a:r>
              <a:rPr spc="-10" dirty="0">
                <a:solidFill>
                  <a:schemeClr val="tx1"/>
                </a:solidFill>
              </a:rPr>
              <a:t>ключевое</a:t>
            </a:r>
            <a:r>
              <a:rPr spc="-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слово.</a:t>
            </a:r>
          </a:p>
          <a:p>
            <a:pPr marL="772796" indent="-457200" algn="just">
              <a:lnSpc>
                <a:spcPct val="100000"/>
              </a:lnSpc>
              <a:buFont typeface="+mj-lt"/>
              <a:buAutoNum type="arabicPeriod"/>
              <a:tabLst>
                <a:tab pos="721995" algn="l"/>
                <a:tab pos="722630" algn="l"/>
                <a:tab pos="1294130" algn="l"/>
                <a:tab pos="2360930" algn="l"/>
                <a:tab pos="3920490" algn="l"/>
                <a:tab pos="4210050" algn="l"/>
                <a:tab pos="5356225" algn="l"/>
                <a:tab pos="6758305" algn="l"/>
              </a:tabLst>
            </a:pPr>
            <a:r>
              <a:rPr spc="-5" dirty="0">
                <a:solidFill>
                  <a:schemeClr val="tx1"/>
                </a:solidFill>
              </a:rPr>
              <a:t>Дл</a:t>
            </a:r>
            <a:r>
              <a:rPr dirty="0">
                <a:solidFill>
                  <a:schemeClr val="tx1"/>
                </a:solidFill>
              </a:rPr>
              <a:t>я	л</a:t>
            </a:r>
            <a:r>
              <a:rPr spc="-15" dirty="0">
                <a:solidFill>
                  <a:schemeClr val="tx1"/>
                </a:solidFill>
              </a:rPr>
              <a:t>у</a:t>
            </a:r>
            <a:r>
              <a:rPr dirty="0">
                <a:solidFill>
                  <a:schemeClr val="tx1"/>
                </a:solidFill>
              </a:rPr>
              <a:t>чше</a:t>
            </a:r>
            <a:r>
              <a:rPr spc="-65" dirty="0">
                <a:solidFill>
                  <a:schemeClr val="tx1"/>
                </a:solidFill>
              </a:rPr>
              <a:t>г</a:t>
            </a:r>
            <a:r>
              <a:rPr dirty="0">
                <a:solidFill>
                  <a:schemeClr val="tx1"/>
                </a:solidFill>
              </a:rPr>
              <a:t>о	з</a:t>
            </a:r>
            <a:r>
              <a:rPr spc="-30" dirty="0">
                <a:solidFill>
                  <a:schemeClr val="tx1"/>
                </a:solidFill>
              </a:rPr>
              <a:t>а</a:t>
            </a:r>
            <a:r>
              <a:rPr spc="-5" dirty="0">
                <a:solidFill>
                  <a:schemeClr val="tx1"/>
                </a:solidFill>
              </a:rPr>
              <a:t>п</a:t>
            </a:r>
            <a:r>
              <a:rPr spc="-50" dirty="0">
                <a:solidFill>
                  <a:schemeClr val="tx1"/>
                </a:solidFill>
              </a:rPr>
              <a:t>о</a:t>
            </a:r>
            <a:r>
              <a:rPr dirty="0">
                <a:solidFill>
                  <a:schemeClr val="tx1"/>
                </a:solidFill>
              </a:rPr>
              <a:t>мин</a:t>
            </a:r>
            <a:r>
              <a:rPr spc="-10" dirty="0">
                <a:solidFill>
                  <a:schemeClr val="tx1"/>
                </a:solidFill>
              </a:rPr>
              <a:t>а</a:t>
            </a:r>
            <a:r>
              <a:rPr spc="-5" dirty="0">
                <a:solidFill>
                  <a:schemeClr val="tx1"/>
                </a:solidFill>
              </a:rPr>
              <a:t>ни</a:t>
            </a:r>
            <a:r>
              <a:rPr dirty="0">
                <a:solidFill>
                  <a:schemeClr val="tx1"/>
                </a:solidFill>
              </a:rPr>
              <a:t>я	и	у</a:t>
            </a:r>
            <a:r>
              <a:rPr spc="-10" dirty="0">
                <a:solidFill>
                  <a:schemeClr val="tx1"/>
                </a:solidFill>
              </a:rPr>
              <a:t>с</a:t>
            </a:r>
            <a:r>
              <a:rPr spc="-15" dirty="0">
                <a:solidFill>
                  <a:schemeClr val="tx1"/>
                </a:solidFill>
              </a:rPr>
              <a:t>в</a:t>
            </a:r>
            <a:r>
              <a:rPr spc="25" dirty="0">
                <a:solidFill>
                  <a:schemeClr val="tx1"/>
                </a:solidFill>
              </a:rPr>
              <a:t>о</a:t>
            </a:r>
            <a:r>
              <a:rPr dirty="0">
                <a:solidFill>
                  <a:schemeClr val="tx1"/>
                </a:solidFill>
              </a:rPr>
              <a:t>ен</a:t>
            </a:r>
            <a:r>
              <a:rPr spc="-10" dirty="0">
                <a:solidFill>
                  <a:schemeClr val="tx1"/>
                </a:solidFill>
              </a:rPr>
              <a:t>и</a:t>
            </a:r>
            <a:r>
              <a:rPr dirty="0">
                <a:solidFill>
                  <a:schemeClr val="tx1"/>
                </a:solidFill>
              </a:rPr>
              <a:t>я	</a:t>
            </a:r>
            <a:r>
              <a:rPr spc="-30" dirty="0" err="1" smtClean="0">
                <a:solidFill>
                  <a:schemeClr val="tx1"/>
                </a:solidFill>
              </a:rPr>
              <a:t>ж</a:t>
            </a:r>
            <a:r>
              <a:rPr dirty="0" err="1" smtClean="0">
                <a:solidFill>
                  <a:schemeClr val="tx1"/>
                </a:solidFill>
              </a:rPr>
              <a:t>ел</a:t>
            </a:r>
            <a:r>
              <a:rPr spc="-60" dirty="0" err="1" smtClean="0">
                <a:solidFill>
                  <a:schemeClr val="tx1"/>
                </a:solidFill>
              </a:rPr>
              <a:t>а</a:t>
            </a:r>
            <a:r>
              <a:rPr dirty="0" err="1" smtClean="0">
                <a:solidFill>
                  <a:schemeClr val="tx1"/>
                </a:solidFill>
              </a:rPr>
              <a:t>тел</a:t>
            </a:r>
            <a:r>
              <a:rPr spc="-10" dirty="0" err="1" smtClean="0">
                <a:solidFill>
                  <a:schemeClr val="tx1"/>
                </a:solidFill>
              </a:rPr>
              <a:t>ь</a:t>
            </a:r>
            <a:r>
              <a:rPr spc="-5" dirty="0" err="1" smtClean="0">
                <a:solidFill>
                  <a:schemeClr val="tx1"/>
                </a:solidFill>
              </a:rPr>
              <a:t>н</a:t>
            </a:r>
            <a:r>
              <a:rPr dirty="0" err="1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spc="-5" dirty="0" err="1" smtClean="0">
                <a:solidFill>
                  <a:schemeClr val="tx1"/>
                </a:solidFill>
              </a:rPr>
              <a:t>ис</a:t>
            </a:r>
            <a:r>
              <a:rPr spc="-15" dirty="0" err="1" smtClean="0">
                <a:solidFill>
                  <a:schemeClr val="tx1"/>
                </a:solidFill>
              </a:rPr>
              <a:t>п</a:t>
            </a:r>
            <a:r>
              <a:rPr spc="-20" dirty="0" err="1" smtClean="0">
                <a:solidFill>
                  <a:schemeClr val="tx1"/>
                </a:solidFill>
              </a:rPr>
              <a:t>о</a:t>
            </a:r>
            <a:r>
              <a:rPr dirty="0" err="1" smtClean="0">
                <a:solidFill>
                  <a:schemeClr val="tx1"/>
                </a:solidFill>
              </a:rPr>
              <a:t>ль</a:t>
            </a:r>
            <a:r>
              <a:rPr spc="-20" dirty="0" err="1" smtClean="0">
                <a:solidFill>
                  <a:schemeClr val="tx1"/>
                </a:solidFill>
              </a:rPr>
              <a:t>з</a:t>
            </a:r>
            <a:r>
              <a:rPr dirty="0" err="1" smtClean="0">
                <a:solidFill>
                  <a:schemeClr val="tx1"/>
                </a:solidFill>
              </a:rPr>
              <a:t>о</a:t>
            </a:r>
            <a:r>
              <a:rPr spc="-20" dirty="0" err="1" smtClean="0">
                <a:solidFill>
                  <a:schemeClr val="tx1"/>
                </a:solidFill>
              </a:rPr>
              <a:t>в</a:t>
            </a:r>
            <a:r>
              <a:rPr spc="-50" dirty="0" err="1" smtClean="0">
                <a:solidFill>
                  <a:schemeClr val="tx1"/>
                </a:solidFill>
              </a:rPr>
              <a:t>а</a:t>
            </a:r>
            <a:r>
              <a:rPr dirty="0" err="1" smtClean="0">
                <a:solidFill>
                  <a:schemeClr val="tx1"/>
                </a:solidFill>
              </a:rPr>
              <a:t>ть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spc="-5" dirty="0" err="1" smtClean="0">
                <a:solidFill>
                  <a:schemeClr val="tx1"/>
                </a:solidFill>
              </a:rPr>
              <a:t>рисунки</a:t>
            </a:r>
            <a:r>
              <a:rPr spc="-5" dirty="0">
                <a:solidFill>
                  <a:schemeClr val="tx1"/>
                </a:solidFill>
              </a:rPr>
              <a:t>,</a:t>
            </a:r>
            <a:r>
              <a:rPr spc="1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картинки,</a:t>
            </a:r>
            <a:r>
              <a:rPr spc="15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ассоциации</a:t>
            </a:r>
            <a:r>
              <a:rPr spc="2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о </a:t>
            </a:r>
            <a:r>
              <a:rPr spc="-15" dirty="0">
                <a:solidFill>
                  <a:schemeClr val="tx1"/>
                </a:solidFill>
              </a:rPr>
              <a:t>каждом</a:t>
            </a:r>
            <a:r>
              <a:rPr spc="-20" dirty="0">
                <a:solidFill>
                  <a:schemeClr val="tx1"/>
                </a:solidFill>
              </a:rPr>
              <a:t> </a:t>
            </a:r>
            <a:r>
              <a:rPr spc="-5" dirty="0">
                <a:solidFill>
                  <a:schemeClr val="tx1"/>
                </a:solidFill>
              </a:rPr>
              <a:t>слове.</a:t>
            </a:r>
          </a:p>
          <a:p>
            <a:pPr marL="760730" marR="6350" indent="-457200" algn="just">
              <a:lnSpc>
                <a:spcPct val="100000"/>
              </a:lnSpc>
              <a:buClr>
                <a:srgbClr val="1E4648"/>
              </a:buClr>
              <a:buFont typeface="+mj-lt"/>
              <a:buAutoNum type="arabicPeriod"/>
              <a:tabLst>
                <a:tab pos="774065" algn="l"/>
                <a:tab pos="774700" algn="l"/>
                <a:tab pos="2329180" algn="l"/>
                <a:tab pos="3075940" algn="l"/>
                <a:tab pos="3943350" algn="l"/>
                <a:tab pos="5194300" algn="l"/>
                <a:tab pos="5462905" algn="l"/>
                <a:tab pos="6581140" algn="l"/>
                <a:tab pos="7390765" algn="l"/>
                <a:tab pos="7938134" algn="l"/>
              </a:tabLst>
            </a:pPr>
            <a:r>
              <a:rPr dirty="0">
                <a:solidFill>
                  <a:schemeClr val="tx1"/>
                </a:solidFill>
              </a:rPr>
              <a:t>	</a:t>
            </a:r>
            <a:r>
              <a:rPr spc="-5" dirty="0">
                <a:solidFill>
                  <a:schemeClr val="tx1"/>
                </a:solidFill>
              </a:rPr>
              <a:t>Ра</a:t>
            </a:r>
            <a:r>
              <a:rPr spc="-15" dirty="0">
                <a:solidFill>
                  <a:schemeClr val="tx1"/>
                </a:solidFill>
              </a:rPr>
              <a:t>з</a:t>
            </a:r>
            <a:r>
              <a:rPr dirty="0">
                <a:solidFill>
                  <a:schemeClr val="tx1"/>
                </a:solidFill>
              </a:rPr>
              <a:t>р</a:t>
            </a:r>
            <a:r>
              <a:rPr spc="45" dirty="0">
                <a:solidFill>
                  <a:schemeClr val="tx1"/>
                </a:solidFill>
              </a:rPr>
              <a:t>о</a:t>
            </a:r>
            <a:r>
              <a:rPr dirty="0">
                <a:solidFill>
                  <a:schemeClr val="tx1"/>
                </a:solidFill>
              </a:rPr>
              <a:t>сши</a:t>
            </a:r>
            <a:r>
              <a:rPr spc="40" dirty="0">
                <a:solidFill>
                  <a:schemeClr val="tx1"/>
                </a:solidFill>
              </a:rPr>
              <a:t>е</a:t>
            </a:r>
            <a:r>
              <a:rPr dirty="0">
                <a:solidFill>
                  <a:schemeClr val="tx1"/>
                </a:solidFill>
              </a:rPr>
              <a:t>ся	</a:t>
            </a:r>
            <a:r>
              <a:rPr spc="-15" dirty="0">
                <a:solidFill>
                  <a:schemeClr val="tx1"/>
                </a:solidFill>
              </a:rPr>
              <a:t>в</a:t>
            </a:r>
            <a:r>
              <a:rPr dirty="0">
                <a:solidFill>
                  <a:schemeClr val="tx1"/>
                </a:solidFill>
              </a:rPr>
              <a:t>етви	</a:t>
            </a:r>
            <a:r>
              <a:rPr spc="-10" dirty="0">
                <a:solidFill>
                  <a:schemeClr val="tx1"/>
                </a:solidFill>
              </a:rPr>
              <a:t>м</a:t>
            </a:r>
            <a:r>
              <a:rPr spc="-45" dirty="0">
                <a:solidFill>
                  <a:schemeClr val="tx1"/>
                </a:solidFill>
              </a:rPr>
              <a:t>о</a:t>
            </a:r>
            <a:r>
              <a:rPr dirty="0">
                <a:solidFill>
                  <a:schemeClr val="tx1"/>
                </a:solidFill>
              </a:rPr>
              <a:t>ж</a:t>
            </a:r>
            <a:r>
              <a:rPr spc="-10" dirty="0">
                <a:solidFill>
                  <a:schemeClr val="tx1"/>
                </a:solidFill>
              </a:rPr>
              <a:t>н</a:t>
            </a:r>
            <a:r>
              <a:rPr dirty="0">
                <a:solidFill>
                  <a:schemeClr val="tx1"/>
                </a:solidFill>
              </a:rPr>
              <a:t>о	зак</a:t>
            </a:r>
            <a:r>
              <a:rPr spc="-10" dirty="0">
                <a:solidFill>
                  <a:schemeClr val="tx1"/>
                </a:solidFill>
              </a:rPr>
              <a:t>л</a:t>
            </a:r>
            <a:r>
              <a:rPr spc="-70" dirty="0">
                <a:solidFill>
                  <a:schemeClr val="tx1"/>
                </a:solidFill>
              </a:rPr>
              <a:t>ю</a:t>
            </a:r>
            <a:r>
              <a:rPr dirty="0">
                <a:solidFill>
                  <a:schemeClr val="tx1"/>
                </a:solidFill>
              </a:rPr>
              <a:t>ч</a:t>
            </a:r>
            <a:r>
              <a:rPr spc="-65" dirty="0">
                <a:solidFill>
                  <a:schemeClr val="tx1"/>
                </a:solidFill>
              </a:rPr>
              <a:t>а</a:t>
            </a:r>
            <a:r>
              <a:rPr dirty="0">
                <a:solidFill>
                  <a:schemeClr val="tx1"/>
                </a:solidFill>
              </a:rPr>
              <a:t>ть	в	</a:t>
            </a:r>
            <a:r>
              <a:rPr spc="-100" dirty="0">
                <a:solidFill>
                  <a:schemeClr val="tx1"/>
                </a:solidFill>
              </a:rPr>
              <a:t>к</a:t>
            </a:r>
            <a:r>
              <a:rPr dirty="0">
                <a:solidFill>
                  <a:schemeClr val="tx1"/>
                </a:solidFill>
              </a:rPr>
              <a:t>он</a:t>
            </a:r>
            <a:r>
              <a:rPr spc="-25" dirty="0">
                <a:solidFill>
                  <a:schemeClr val="tx1"/>
                </a:solidFill>
              </a:rPr>
              <a:t>т</a:t>
            </a:r>
            <a:r>
              <a:rPr dirty="0">
                <a:solidFill>
                  <a:schemeClr val="tx1"/>
                </a:solidFill>
              </a:rPr>
              <a:t>уры,	</a:t>
            </a:r>
            <a:r>
              <a:rPr spc="-15" dirty="0">
                <a:solidFill>
                  <a:schemeClr val="tx1"/>
                </a:solidFill>
              </a:rPr>
              <a:t>ч</a:t>
            </a:r>
            <a:r>
              <a:rPr spc="-25" dirty="0">
                <a:solidFill>
                  <a:schemeClr val="tx1"/>
                </a:solidFill>
              </a:rPr>
              <a:t>т</a:t>
            </a:r>
            <a:r>
              <a:rPr dirty="0">
                <a:solidFill>
                  <a:schemeClr val="tx1"/>
                </a:solidFill>
              </a:rPr>
              <a:t>о</a:t>
            </a:r>
            <a:r>
              <a:rPr spc="-10" dirty="0">
                <a:solidFill>
                  <a:schemeClr val="tx1"/>
                </a:solidFill>
              </a:rPr>
              <a:t>б</a:t>
            </a:r>
            <a:r>
              <a:rPr dirty="0">
                <a:solidFill>
                  <a:schemeClr val="tx1"/>
                </a:solidFill>
              </a:rPr>
              <a:t>ы	они	</a:t>
            </a:r>
            <a:r>
              <a:rPr spc="-5" dirty="0">
                <a:solidFill>
                  <a:schemeClr val="tx1"/>
                </a:solidFill>
              </a:rPr>
              <a:t>не  смешивались </a:t>
            </a:r>
            <a:r>
              <a:rPr dirty="0">
                <a:solidFill>
                  <a:schemeClr val="tx1"/>
                </a:solidFill>
              </a:rPr>
              <a:t>с</a:t>
            </a:r>
            <a:r>
              <a:rPr spc="-10" dirty="0">
                <a:solidFill>
                  <a:schemeClr val="tx1"/>
                </a:solidFill>
              </a:rPr>
              <a:t> </a:t>
            </a:r>
            <a:r>
              <a:rPr spc="5" dirty="0">
                <a:solidFill>
                  <a:schemeClr val="tx1"/>
                </a:solidFill>
              </a:rPr>
              <a:t>соседними </a:t>
            </a:r>
            <a:r>
              <a:rPr spc="-5" dirty="0">
                <a:solidFill>
                  <a:schemeClr val="tx1"/>
                </a:solidFill>
              </a:rPr>
              <a:t>ветвями.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8" y="1034541"/>
            <a:ext cx="7144892" cy="430923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397</Words>
  <Application>Microsoft Office PowerPoint</Application>
  <PresentationFormat>Экран (4:3)</PresentationFormat>
  <Paragraphs>115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Tahoma</vt:lpstr>
      <vt:lpstr>Century Gothic</vt:lpstr>
      <vt:lpstr>Times New Roman</vt:lpstr>
      <vt:lpstr>Calibri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История интеллект-карт</vt:lpstr>
      <vt:lpstr>Цели создания интеллект-карт с  дошкольниками</vt:lpstr>
      <vt:lpstr>Преимущества интеллект-карт</vt:lpstr>
      <vt:lpstr>Свойства интеллект-карт</vt:lpstr>
      <vt:lpstr>Условия и правила создания карт</vt:lpstr>
      <vt:lpstr>Презентация PowerPoint</vt:lpstr>
      <vt:lpstr>Варианты использования карт с детьми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Рекомендации по применению  интеллект - карт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Владимир</cp:lastModifiedBy>
  <cp:revision>5</cp:revision>
  <dcterms:created xsi:type="dcterms:W3CDTF">2021-09-15T05:01:18Z</dcterms:created>
  <dcterms:modified xsi:type="dcterms:W3CDTF">2021-09-25T13:03:09Z</dcterms:modified>
</cp:coreProperties>
</file>