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1" r:id="rId9"/>
    <p:sldId id="273" r:id="rId10"/>
    <p:sldId id="275" r:id="rId11"/>
    <p:sldId id="277" r:id="rId12"/>
    <p:sldId id="279" r:id="rId13"/>
    <p:sldId id="281" r:id="rId14"/>
    <p:sldId id="283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1" autoAdjust="0"/>
    <p:restoredTop sz="94660"/>
  </p:normalViewPr>
  <p:slideViewPr>
    <p:cSldViewPr>
      <p:cViewPr varScale="1">
        <p:scale>
          <a:sx n="88" d="100"/>
          <a:sy n="88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CA1C1-77A2-4C83-B063-126C48A14414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34631-9EE5-4CA2-8693-A1EC2C7FB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86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609600" y="6019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 altLang="ru-RU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25425"/>
            <a:ext cx="876617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4800" y="1676400"/>
            <a:ext cx="8839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ahoma" pitchFamily="32" charset="0"/>
                <a:cs typeface="Arial" charset="0"/>
              </a:defRPr>
            </a:lvl9pPr>
          </a:lstStyle>
          <a:p>
            <a:pPr marL="0" indent="0" eaLnBrk="1" hangingPunct="1">
              <a:spcBef>
                <a:spcPts val="900"/>
              </a:spcBef>
              <a:buClr>
                <a:srgbClr val="0F6FC6"/>
              </a:buClr>
              <a:buSzPct val="70000"/>
              <a:buFont typeface="Times New Roman" pitchFamily="16" charset="0"/>
              <a:buNone/>
              <a:defRPr/>
            </a:pPr>
            <a:r>
              <a:rPr lang="ru-RU" alt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Franklin Gothic Book" pitchFamily="32" charset="0"/>
              </a:rPr>
              <a:t>             Проект  учебного занятия</a:t>
            </a:r>
          </a:p>
          <a:p>
            <a:pPr marL="342900" algn="ctr" eaLnBrk="1" hangingPunct="1">
              <a:spcBef>
                <a:spcPts val="800"/>
              </a:spcBef>
              <a:buSzPct val="70000"/>
              <a:defRPr/>
            </a:pPr>
            <a:r>
              <a:rPr lang="ru-RU" alt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Franklin Gothic Book" pitchFamily="32" charset="0"/>
              </a:rPr>
              <a:t>Тема : «Технология выполнения штукатурных                      работ разной степени сложности»</a:t>
            </a:r>
          </a:p>
          <a:p>
            <a:pPr marL="342900" eaLnBrk="1" hangingPunct="1">
              <a:spcBef>
                <a:spcPts val="800"/>
              </a:spcBef>
              <a:buSzPct val="70000"/>
              <a:defRPr/>
            </a:pPr>
            <a:endParaRPr lang="ru-RU" altLang="ru-RU" sz="32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Franklin Gothic Book" pitchFamily="32" charset="0"/>
            </a:endParaRPr>
          </a:p>
          <a:p>
            <a:pPr marL="342900" eaLnBrk="1" hangingPunct="1">
              <a:spcBef>
                <a:spcPts val="800"/>
              </a:spcBef>
              <a:buSzPct val="70000"/>
              <a:defRPr/>
            </a:pPr>
            <a:endParaRPr lang="ru-RU" altLang="ru-RU" sz="32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Franklin Gothic Book" pitchFamily="32" charset="0"/>
            </a:endParaRPr>
          </a:p>
          <a:p>
            <a:pPr marL="342900" eaLnBrk="1" hangingPunct="1">
              <a:spcBef>
                <a:spcPts val="800"/>
              </a:spcBef>
              <a:buSzPct val="70000"/>
              <a:defRPr/>
            </a:pPr>
            <a:endParaRPr lang="ru-RU" altLang="ru-RU" sz="32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Franklin Gothic Book" pitchFamily="32" charset="0"/>
            </a:endParaRPr>
          </a:p>
          <a:p>
            <a:pPr marL="342900" eaLnBrk="1" hangingPunct="1">
              <a:spcBef>
                <a:spcPts val="800"/>
              </a:spcBef>
              <a:buSzPct val="70000"/>
              <a:defRPr/>
            </a:pPr>
            <a:endParaRPr lang="ru-RU" altLang="ru-RU" sz="32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Franklin Gothic Book" pitchFamily="32" charset="0"/>
            </a:endParaRPr>
          </a:p>
          <a:p>
            <a:pPr marL="342900" eaLnBrk="1" hangingPunct="1">
              <a:spcBef>
                <a:spcPts val="800"/>
              </a:spcBef>
              <a:buSzPct val="70000"/>
              <a:defRPr/>
            </a:pPr>
            <a:endParaRPr lang="ru-RU" altLang="ru-RU" sz="32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Franklin Gothic Book" pitchFamily="32" charset="0"/>
            </a:endParaRP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5311775" y="3716338"/>
            <a:ext cx="3616325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5pPr>
            <a:lvl6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6pPr>
            <a:lvl7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7pPr>
            <a:lvl8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8pPr>
            <a:lvl9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4617B"/>
                </a:solidFill>
                <a:latin typeface="Franklin Gothic Book" pitchFamily="32" charset="0"/>
                <a:ea typeface="Microsoft YaHei" charset="-122"/>
              </a:defRPr>
            </a:lvl9pPr>
          </a:lstStyle>
          <a:p>
            <a:pPr eaLnBrk="1" hangingPunct="1">
              <a:buSzPct val="100000"/>
              <a:defRPr/>
            </a:pPr>
            <a:r>
              <a:rPr lang="ru-RU" altLang="ru-RU" sz="1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Sitka Small" pitchFamily="2" charset="0"/>
                <a:cs typeface="Arial" charset="0"/>
              </a:rPr>
              <a:t>Выполнила: Е.Б. Горская  мастер производственного обучения ГБПОУ Спасский АПТ</a:t>
            </a:r>
          </a:p>
          <a:p>
            <a:pPr algn="r" eaLnBrk="1" hangingPunct="1">
              <a:buSzPct val="100000"/>
              <a:defRPr/>
            </a:pPr>
            <a:r>
              <a:rPr lang="ru-RU" alt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ahoma" pitchFamily="32" charset="0"/>
                <a:cs typeface="Arial" charset="0"/>
              </a:rPr>
              <a:t>              </a:t>
            </a:r>
          </a:p>
        </p:txBody>
      </p:sp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1" t="15686" r="11104"/>
          <a:stretch>
            <a:fillRect/>
          </a:stretch>
        </p:blipFill>
        <p:spPr bwMode="auto">
          <a:xfrm rot="-632190">
            <a:off x="661988" y="3944938"/>
            <a:ext cx="153035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0291" t="15686" r="111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8" name="Picture 8" descr="C:\фото\2017\штукатуры\DSCN95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7267">
            <a:off x="2177366" y="3824695"/>
            <a:ext cx="2936429" cy="1651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395469"/>
      </p:ext>
    </p:extLst>
  </p:cSld>
  <p:clrMapOvr>
    <a:masterClrMapping/>
  </p:clrMapOvr>
  <p:transition spd="med" advTm="600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Group 1"/>
          <p:cNvGraphicFramePr>
            <a:graphicFrameLocks noGrp="1"/>
          </p:cNvGraphicFramePr>
          <p:nvPr/>
        </p:nvGraphicFramePr>
        <p:xfrm>
          <a:off x="323850" y="765175"/>
          <a:ext cx="8281988" cy="505936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433888"/>
                <a:gridCol w="3848100"/>
              </a:tblGrid>
              <a:tr h="9445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КОНТРОЛЬ И ОЦЕНКА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336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Формы и методы контроля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3360" horzOverflow="overflow"/>
                </a:tc>
              </a:tr>
              <a:tr h="4114800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Объект оценивания: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Цели (обучающие)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7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Понимает</a:t>
                      </a:r>
                      <a:r>
                        <a:rPr kumimoji="0" lang="ru-RU" altLang="ru-RU" sz="2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Объясняет порядок выполнения оштукатуривания работ вручную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273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r>
                        <a:rPr kumimoji="0" lang="ru-RU" altLang="ru-RU" sz="20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Форма контроля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практическое задание «порядок выполнения оштукатуривания поверхности вручную».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0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Метод  контроля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составление алгоритма выполнения  работ по оштукатуриванию поверхности вручную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700" u="sng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700" b="1" i="1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5706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150618"/>
      </p:ext>
    </p:extLst>
  </p:cSld>
  <p:clrMapOvr>
    <a:masterClrMapping/>
  </p:clrMapOvr>
  <p:transition spd="med" advTm="11237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9" name="Group 1"/>
          <p:cNvGraphicFramePr>
            <a:graphicFrameLocks noGrp="1"/>
          </p:cNvGraphicFramePr>
          <p:nvPr/>
        </p:nvGraphicFramePr>
        <p:xfrm>
          <a:off x="539750" y="692150"/>
          <a:ext cx="8072438" cy="55626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241800"/>
                <a:gridCol w="3830638"/>
              </a:tblGrid>
              <a:tr h="9445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Контроль и оценка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336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Формы и методы контроля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3360" horzOverflow="overflow"/>
                </a:tc>
              </a:tr>
              <a:tr h="4618037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Объект оценивания: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Цели (обучающие)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Применяет: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7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Демонстрирует  выполнение  процесса оштукатуривания, применяет инструменты и оборудование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7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Arial" charset="0"/>
                      </a:endParaRPr>
                    </a:p>
                  </a:txBody>
                  <a:tcPr marT="6273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Форма контроля: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Практическая  работа по оштукатуриванию поверхности вручную.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Отчет по  выполнению практической работы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Метод контроля: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Результат деятельности -экспертная оценка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T="61596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253052"/>
      </p:ext>
    </p:extLst>
  </p:cSld>
  <p:clrMapOvr>
    <a:masterClrMapping/>
  </p:clrMapOvr>
  <p:transition spd="med" advTm="10583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Group 2"/>
          <p:cNvGraphicFramePr>
            <a:graphicFrameLocks noGrp="1"/>
          </p:cNvGraphicFramePr>
          <p:nvPr/>
        </p:nvGraphicFramePr>
        <p:xfrm>
          <a:off x="179388" y="1566863"/>
          <a:ext cx="8496300" cy="427037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061825"/>
                <a:gridCol w="4902431"/>
                <a:gridCol w="2532044"/>
              </a:tblGrid>
              <a:tr h="7367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Имя ТЗ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3" marR="89993" marT="62676" marB="4680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Формулировка и содержание  ТЗ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3" marR="89993" marT="62676" marB="4680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Правильный ответ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3" marR="89993" marT="62676" marB="46800" horzOverflow="overflow"/>
                </a:tc>
              </a:tr>
              <a:tr h="2150622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3" marR="89993" marT="62676" marB="4680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Выбрать один  правильный ответ. Перед оштукатуриванием поверхности: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а) очищают от пыли и грязи и увлажняют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б) обметают с поверхности пыль и сбрызгивают водой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в)выполняют шлифование по мокрым поверхностям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3" marR="89993" marT="62676" marB="4680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а) очищают от пыли и грязи, и увлажняют</a:t>
                      </a:r>
                      <a:endParaRPr kumimoji="0" lang="ru-RU" alt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3" marR="89993" marT="62676" marB="46800" horzOverflow="overflow"/>
                </a:tc>
              </a:tr>
              <a:tr h="1383032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3" marR="89993" marT="62676" marB="4680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Выбрать </a:t>
                      </a: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три</a:t>
                      </a: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  правильных ответа: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для очистки кирпичных поверхностей от загрязнения используют: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кисти, шпатели, металлические щетки, веник,  строительную лопатку, строительный молоток.</a:t>
                      </a:r>
                    </a:p>
                  </a:txBody>
                  <a:tcPr marL="89993" marR="89993" marT="6159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шпатели,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металлические щетки,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строительный молоток.</a:t>
                      </a:r>
                    </a:p>
                  </a:txBody>
                  <a:tcPr marL="89993" marR="89993" marT="61596" horzOverflow="overflow"/>
                </a:tc>
              </a:tr>
            </a:tbl>
          </a:graphicData>
        </a:graphic>
      </p:graphicFrame>
      <p:sp>
        <p:nvSpPr>
          <p:cNvPr id="33813" name="TextBox 1"/>
          <p:cNvSpPr txBox="1">
            <a:spLocks noChangeArrowheads="1"/>
          </p:cNvSpPr>
          <p:nvPr/>
        </p:nvSpPr>
        <p:spPr bwMode="auto">
          <a:xfrm>
            <a:off x="755650" y="1196975"/>
            <a:ext cx="7777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altLang="ru-RU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Разработчик Е.Б. Горская ГБПОУ Спасский АПТ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650" y="366713"/>
            <a:ext cx="7896225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Тест по теме: «</a:t>
            </a:r>
            <a:r>
              <a:rPr lang="ru-RU" alt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Franklin Gothic Book" pitchFamily="32" charset="0"/>
              </a:rPr>
              <a:t>Технология выполнения штукатурных    </a:t>
            </a:r>
          </a:p>
          <a:p>
            <a:pPr>
              <a:defRPr/>
            </a:pPr>
            <a:r>
              <a:rPr lang="ru-RU" alt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Franklin Gothic Book" pitchFamily="32" charset="0"/>
              </a:rPr>
              <a:t>                  работ разной степени сложности».</a:t>
            </a:r>
            <a:endParaRPr lang="ru-RU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734169"/>
      </p:ext>
    </p:extLst>
  </p:cSld>
  <p:clrMapOvr>
    <a:masterClrMapping/>
  </p:clrMapOvr>
  <p:transition spd="med" advTm="1916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Group 1"/>
          <p:cNvGraphicFramePr>
            <a:graphicFrameLocks noGrp="1"/>
          </p:cNvGraphicFramePr>
          <p:nvPr/>
        </p:nvGraphicFramePr>
        <p:xfrm>
          <a:off x="323850" y="115888"/>
          <a:ext cx="8351838" cy="480710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148112"/>
                <a:gridCol w="4420425"/>
                <a:gridCol w="2783301"/>
              </a:tblGrid>
              <a:tr h="637147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Имя ТЗ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88" marR="89988" marT="61590" marB="4571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Формулировка и содержание  ТЗ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88" marR="89988" marT="61590" marB="4571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Правильный ответ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88" marR="89988" marT="61590" marB="45716" horzOverflow="overflow"/>
                </a:tc>
              </a:tr>
              <a:tr h="189315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88" marR="89988" marT="61590" marB="4571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Дополнить определение (вставить пропущенное слово) 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Штукатурка — отделочный слой, образованный затвердевшей строительной …..  , а также сама эта смесь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88" marR="89988" marT="61590" marB="4571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смесью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88" marR="89988" marT="61590" marB="45716" horzOverflow="overflow"/>
                </a:tc>
              </a:tr>
              <a:tr h="227665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88" marR="89988" marT="61590" marB="4571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Расположить в правильном порядке последовательность операций при подготовке бетонных поверхностей</a:t>
                      </a: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 а</a:t>
                      </a: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) смачивание водой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б) проверка вертикальности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в) очистка поверхности</a:t>
                      </a:r>
                    </a:p>
                  </a:txBody>
                  <a:tcPr marL="89988" marR="89988" marT="66882" marB="45716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а) </a:t>
                      </a: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проверка вертикальности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9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б) </a:t>
                      </a: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очистка поверхности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9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Calibri" pitchFamily="32" charset="0"/>
                        </a:rPr>
                        <a:t>в) </a:t>
                      </a: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cs typeface="Calibri" pitchFamily="32" charset="0"/>
                        </a:rPr>
                        <a:t>смачивание водой</a:t>
                      </a:r>
                    </a:p>
                  </a:txBody>
                  <a:tcPr marL="68751" marR="68751" marT="0" marB="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296661"/>
      </p:ext>
    </p:extLst>
  </p:cSld>
  <p:clrMapOvr>
    <a:masterClrMapping/>
  </p:clrMapOvr>
  <p:transition spd="med" advTm="3046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5" name="Group 1"/>
          <p:cNvGraphicFramePr>
            <a:graphicFrameLocks noGrp="1"/>
          </p:cNvGraphicFramePr>
          <p:nvPr/>
        </p:nvGraphicFramePr>
        <p:xfrm>
          <a:off x="179388" y="620713"/>
          <a:ext cx="8516937" cy="521652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277299"/>
                <a:gridCol w="5304337"/>
                <a:gridCol w="1935301"/>
              </a:tblGrid>
              <a:tr h="736022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Имя ТЗ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7" marR="89997" marT="62675" marB="46799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Формулировка и содержание  ТЗ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7" marR="89997" marT="62675" marB="46799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Правильный ответ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7" marR="89997" marT="62675" marB="46799" horzOverflow="overflow"/>
                </a:tc>
              </a:tr>
              <a:tr h="448050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7" marR="89997" marT="62675" marB="46799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Установите последовательность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7" marR="89997" marT="60911" marB="46799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1-3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2-1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3-2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pitchFamily="32" charset="0"/>
                        <a:cs typeface="Arial" charset="0"/>
                      </a:endParaRPr>
                    </a:p>
                  </a:txBody>
                  <a:tcPr marL="89997" marR="89997" marT="62675" marB="46799" horzOverflow="overflow"/>
                </a:tc>
              </a:tr>
            </a:tbl>
          </a:graphicData>
        </a:graphic>
      </p:graphicFrame>
      <p:graphicFrame>
        <p:nvGraphicFramePr>
          <p:cNvPr id="26649" name="Group 25"/>
          <p:cNvGraphicFramePr>
            <a:graphicFrameLocks noGrp="1"/>
          </p:cNvGraphicFramePr>
          <p:nvPr/>
        </p:nvGraphicFramePr>
        <p:xfrm>
          <a:off x="1547813" y="1736725"/>
          <a:ext cx="5113337" cy="37084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503192"/>
                <a:gridCol w="2610145"/>
              </a:tblGrid>
              <a:tr h="1384778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1.инструмент предназначенный для окончательного  выравнивания штукатурного намета</a:t>
                      </a:r>
                      <a:endParaRPr kumimoji="0" lang="ru-RU" alt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</a:txBody>
                  <a:tcPr marL="68746" marR="68746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1.полутерок</a:t>
                      </a:r>
                      <a:endParaRPr kumimoji="0" lang="ru-RU" alt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</a:txBody>
                  <a:tcPr marL="68746" marR="68746" marT="0" marB="0" horzOverflow="overflow"/>
                </a:tc>
              </a:tr>
              <a:tr h="1269417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2.инструмент предназначенный для разравнивания штукатурного  намета</a:t>
                      </a:r>
                      <a:endParaRPr kumimoji="0" lang="ru-RU" alt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</a:txBody>
                  <a:tcPr marL="68746" marR="68746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2.терка</a:t>
                      </a:r>
                      <a:endParaRPr kumimoji="0" lang="ru-RU" alt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</a:txBody>
                  <a:tcPr marL="68746" marR="68746" marT="0" marB="0" horzOverflow="overflow"/>
                </a:tc>
              </a:tr>
              <a:tr h="1054205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3.инструмент предназначенный для затирания оштукатуренной поверхности </a:t>
                      </a:r>
                      <a:endParaRPr kumimoji="0" lang="ru-RU" alt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</a:txBody>
                  <a:tcPr marL="68746" marR="68746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3.правило </a:t>
                      </a:r>
                      <a:endParaRPr kumimoji="0" lang="ru-RU" alt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cs typeface="Calibri" pitchFamily="32" charset="0"/>
                      </a:endParaRPr>
                    </a:p>
                  </a:txBody>
                  <a:tcPr marL="68746" marR="68746" marT="0" marB="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318118"/>
      </p:ext>
    </p:extLst>
  </p:cSld>
  <p:clrMapOvr>
    <a:masterClrMapping/>
  </p:clrMapOvr>
  <p:transition spd="med" advTm="14061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075" y="1628775"/>
            <a:ext cx="6172200" cy="20542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100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323850" y="404813"/>
            <a:ext cx="7654925" cy="83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2400" b="1" dirty="0">
                <a:solidFill>
                  <a:schemeClr val="accent3">
                    <a:lumMod val="60000"/>
                    <a:lumOff val="40000"/>
                  </a:schemeClr>
                </a:solidFill>
                <a:cs typeface="Arial" charset="0"/>
              </a:rPr>
              <a:t>Тип учебного занятия - Обобщение и систематизация знаний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525" y="2582863"/>
            <a:ext cx="3352800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212725" y="1368425"/>
            <a:ext cx="8534400" cy="893763"/>
          </a:xfrm>
          <a:prstGeom prst="rect">
            <a:avLst/>
          </a:prstGeom>
          <a:solidFill>
            <a:schemeClr val="bg1"/>
          </a:solidFill>
          <a:ln w="25560" cap="sq">
            <a:solidFill>
              <a:schemeClr val="bg1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eaLnBrk="1" hangingPunct="1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400" b="1">
                <a:solidFill>
                  <a:srgbClr val="EB6E5A"/>
                </a:solidFill>
                <a:cs typeface="Tahoma" pitchFamily="32" charset="0"/>
              </a:rPr>
              <a:t>Организационная форма: учебная практика</a:t>
            </a:r>
          </a:p>
        </p:txBody>
      </p:sp>
      <p:pic>
        <p:nvPicPr>
          <p:cNvPr id="9221" name="Picture 6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2584450"/>
            <a:ext cx="2565400" cy="236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3" name="Picture 9" descr="C:\фото\2017\штукатуры\DSCN955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01"/>
          <a:stretch/>
        </p:blipFill>
        <p:spPr bwMode="auto">
          <a:xfrm>
            <a:off x="0" y="2584052"/>
            <a:ext cx="3028424" cy="2140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136754"/>
      </p:ext>
    </p:extLst>
  </p:cSld>
  <p:clrMapOvr>
    <a:masterClrMapping/>
  </p:clrMapOvr>
  <p:transition spd="med" advTm="6725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188913"/>
            <a:ext cx="7467600" cy="7239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b="1" cap="none" smtClean="0">
                <a:solidFill>
                  <a:srgbClr val="EB6E5A"/>
                </a:solidFill>
                <a:latin typeface="Tahoma" pitchFamily="32" charset="0"/>
                <a:cs typeface="Tahoma" pitchFamily="32" charset="0"/>
              </a:rPr>
              <a:t>ОБУЧАЮЩАЯ ЦЕЛЬ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1052513"/>
          <a:ext cx="8351838" cy="52736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84898"/>
                <a:gridCol w="1784581"/>
                <a:gridCol w="1941624"/>
                <a:gridCol w="1770305"/>
                <a:gridCol w="1570430"/>
              </a:tblGrid>
              <a:tr h="9145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</a:t>
                      </a:r>
                      <a:r>
                        <a:rPr lang="ru-RU" sz="1800" dirty="0" smtClean="0"/>
                        <a:t>УД</a:t>
                      </a:r>
                      <a:endParaRPr lang="ru-RU" sz="1800" dirty="0"/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учебного занятия</a:t>
                      </a:r>
                      <a:endParaRPr lang="ru-RU" sz="1800" dirty="0"/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Знает</a:t>
                      </a:r>
                      <a:endParaRPr lang="ru-RU" sz="1800" dirty="0"/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Понимает</a:t>
                      </a:r>
                      <a:endParaRPr lang="ru-RU" sz="1800" dirty="0"/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Применяет</a:t>
                      </a:r>
                      <a:endParaRPr lang="ru-RU" sz="1800" dirty="0"/>
                    </a:p>
                  </a:txBody>
                  <a:tcPr marL="91428" marR="91428" marT="45726" marB="45726"/>
                </a:tc>
              </a:tr>
              <a:tr h="435916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Технология штукатурных работ.</a:t>
                      </a:r>
                      <a:endParaRPr lang="ru-RU" sz="1800" dirty="0"/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Технология выполнения штукатурных работ различной степени сложности.</a:t>
                      </a:r>
                      <a:endParaRPr lang="ru-RU" sz="1800" dirty="0"/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1.Знает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технологии нанесения раствора на поверхность, штукатурных слоях, видах штукатурок по качеству.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2.Знает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штукатурных </a:t>
                      </a: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слоях и способах их нанесения на поверхность.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Знает методы и приемы выполнения операций, используемым ручным инструментом.</a:t>
                      </a:r>
                    </a:p>
                  </a:txBody>
                  <a:tcPr marL="68571" marR="68571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Понимает  алгоритм выполнения подготовительных работ и описывает принципы действия.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Понимает особенности расчета объема работ.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Понимает условия расчета потребности в штукатурном растворе.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Описывает будущий результат деятельности.</a:t>
                      </a:r>
                      <a:endParaRPr lang="ru-RU" sz="1400" dirty="0"/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Выполняет разработку алгоритма выполнения подготовительных работ.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Оценивает объем работ.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Выполняет расчет потребности в штукатурном растворе.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Выполняет штукатурные работы на практике.</a:t>
                      </a:r>
                      <a:endParaRPr lang="ru-RU" sz="1400" dirty="0"/>
                    </a:p>
                  </a:txBody>
                  <a:tcPr marL="91428" marR="91428" marT="45726" marB="4572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84829"/>
      </p:ext>
    </p:extLst>
  </p:cSld>
  <p:clrMapOvr>
    <a:masterClrMapping/>
  </p:clrMapOvr>
  <p:transition spd="med" advTm="3054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7467600" cy="5095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Развивающая цель учебной практики</a:t>
            </a:r>
            <a:endParaRPr lang="ru-RU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850" y="908050"/>
          <a:ext cx="8424863" cy="55181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384347"/>
                <a:gridCol w="5040516"/>
              </a:tblGrid>
              <a:tr h="118899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Познавательные и психомоторные способности и их характеристики</a:t>
                      </a:r>
                      <a:endParaRPr lang="ru-RU" sz="1800" dirty="0"/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Развивающая цель учебного занятия</a:t>
                      </a:r>
                      <a:endParaRPr lang="ru-RU" sz="1800" dirty="0"/>
                    </a:p>
                  </a:txBody>
                  <a:tcPr marL="91439" marR="91439" marT="45731" marB="45731"/>
                </a:tc>
              </a:tr>
              <a:tr h="179873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Внимание</a:t>
                      </a:r>
                      <a:endParaRPr lang="ru-RU" sz="1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pPr lvl="0" fontAlgn="base"/>
                      <a:r>
                        <a:rPr kumimoji="0" lang="ru-RU" sz="1400" kern="1200" dirty="0" smtClean="0">
                          <a:effectLst/>
                        </a:rPr>
                        <a:t>Демонстрирует   качественное  выполнение технологии в соответствии с </a:t>
                      </a:r>
                      <a:r>
                        <a:rPr kumimoji="0" lang="ru-RU" sz="1400" kern="1200" dirty="0" err="1" smtClean="0">
                          <a:effectLst/>
                        </a:rPr>
                        <a:t>инструкционно</a:t>
                      </a:r>
                      <a:r>
                        <a:rPr kumimoji="0" lang="ru-RU" sz="1400" kern="1200" dirty="0" smtClean="0">
                          <a:effectLst/>
                        </a:rPr>
                        <a:t>-технологической картой.</a:t>
                      </a:r>
                    </a:p>
                    <a:p>
                      <a:pPr lvl="0"/>
                      <a:r>
                        <a:rPr kumimoji="0" lang="ru-RU" sz="1400" kern="1200" dirty="0" smtClean="0">
                          <a:effectLst/>
                        </a:rPr>
                        <a:t>Выполняет подготовительные расчеты.</a:t>
                      </a:r>
                    </a:p>
                    <a:p>
                      <a:pPr lvl="0"/>
                      <a:r>
                        <a:rPr kumimoji="0" lang="ru-RU" sz="1400" kern="1200" dirty="0" smtClean="0">
                          <a:effectLst/>
                        </a:rPr>
                        <a:t>Рассчитывает объем работ.</a:t>
                      </a:r>
                    </a:p>
                    <a:p>
                      <a:pPr lvl="0"/>
                      <a:r>
                        <a:rPr kumimoji="0" lang="ru-RU" sz="1400" kern="1200" dirty="0" smtClean="0">
                          <a:effectLst/>
                        </a:rPr>
                        <a:t>Рассчитывает  количество требующегося штукатурного раствора.</a:t>
                      </a:r>
                    </a:p>
                    <a:p>
                      <a:endParaRPr lang="ru-RU" sz="1400" dirty="0"/>
                    </a:p>
                  </a:txBody>
                  <a:tcPr marL="91439" marR="91439" marT="45731" marB="45731"/>
                </a:tc>
              </a:tr>
              <a:tr h="17987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Практическое мышление </a:t>
                      </a:r>
                    </a:p>
                    <a:p>
                      <a:endParaRPr lang="ru-RU" sz="1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pPr lvl="0" fontAlgn="base"/>
                      <a:r>
                        <a:rPr kumimoji="0" lang="ru-RU" sz="1400" kern="1200" dirty="0" smtClean="0">
                          <a:effectLst/>
                        </a:rPr>
                        <a:t>Демонстрирует умение самостоятельно и быстро выполнять   последовательность технологических процессов.</a:t>
                      </a:r>
                    </a:p>
                    <a:p>
                      <a:pPr lvl="0" fontAlgn="base"/>
                      <a:r>
                        <a:rPr kumimoji="0" lang="ru-RU" sz="1400" kern="1200" dirty="0" smtClean="0">
                          <a:effectLst/>
                        </a:rPr>
                        <a:t>Демонстрирует умение самостоятельно работать по </a:t>
                      </a:r>
                      <a:r>
                        <a:rPr kumimoji="0" lang="ru-RU" sz="1400" kern="1200" dirty="0" err="1" smtClean="0">
                          <a:effectLst/>
                        </a:rPr>
                        <a:t>инструкционно</a:t>
                      </a:r>
                      <a:r>
                        <a:rPr kumimoji="0" lang="ru-RU" sz="1400" kern="1200" dirty="0" smtClean="0">
                          <a:effectLst/>
                        </a:rPr>
                        <a:t>-технологической карте.</a:t>
                      </a:r>
                    </a:p>
                    <a:p>
                      <a:pPr lvl="0" fontAlgn="base"/>
                      <a:r>
                        <a:rPr kumimoji="0" lang="ru-RU" sz="1400" kern="1200" dirty="0" smtClean="0">
                          <a:effectLst/>
                        </a:rPr>
                        <a:t>Демонстрирует умение нанесения штукатурного раствора на поверхность различной степени сложности.</a:t>
                      </a:r>
                    </a:p>
                    <a:p>
                      <a:endParaRPr lang="ru-RU" sz="1400" dirty="0"/>
                    </a:p>
                  </a:txBody>
                  <a:tcPr marL="91439" marR="91439" marT="45731" marB="45731"/>
                </a:tc>
              </a:tr>
              <a:tr h="731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Память </a:t>
                      </a:r>
                    </a:p>
                    <a:p>
                      <a:endParaRPr lang="ru-RU" sz="1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effectLst/>
                        </a:rPr>
                        <a:t>Демонстрирует умение легко и быстро извлекать из памяти необходимую информацию и воспроизводить ее.</a:t>
                      </a:r>
                    </a:p>
                    <a:p>
                      <a:endParaRPr lang="ru-RU" sz="1400" dirty="0"/>
                    </a:p>
                  </a:txBody>
                  <a:tcPr marL="91439" marR="91439" marT="45731" marB="457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9851373"/>
      </p:ext>
    </p:extLst>
  </p:cSld>
  <p:clrMapOvr>
    <a:masterClrMapping/>
  </p:clrMapOvr>
  <p:transition spd="slow" advTm="2036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Воспитывающая цель</a:t>
            </a:r>
            <a:endParaRPr lang="ru-RU" sz="2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981075"/>
          <a:ext cx="7848600" cy="5013325"/>
        </p:xfrm>
        <a:graphic>
          <a:graphicData uri="http://schemas.openxmlformats.org/drawingml/2006/table">
            <a:tbl>
              <a:tblPr/>
              <a:tblGrid>
                <a:gridCol w="3924300"/>
                <a:gridCol w="3924300"/>
              </a:tblGrid>
              <a:tr h="996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ОК,  обобщенный результат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72428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Формулировка цели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рационально планировать и организовывать свою деятельность;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выбирать оптимальный алгоритм деятельности ;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демонстрировать навыки тайм-менеджмента (своевременность сдачи заданий, отчетов и т.д.)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 предвидеть результаты своего труда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рационально планирует и  организовывает свою деятельность, выбирая  оптимальный алгоритм деятельности в соответствии  с целями и задачами учебной практики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319401"/>
      </p:ext>
    </p:extLst>
  </p:cSld>
  <p:clrMapOvr>
    <a:masterClrMapping/>
  </p:clrMapOvr>
  <p:transition spd="slow" advTm="1854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75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Методы обучения</a:t>
            </a:r>
            <a:endParaRPr lang="ru-RU" sz="2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323850" y="908050"/>
            <a:ext cx="835183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chemeClr val="tx1"/>
                </a:solidFill>
                <a:cs typeface="Arial" charset="0"/>
              </a:rPr>
              <a:t>Способы  организации обучающей и учебно- познавательной деятельности  на основе взаимодействия педагога и обучающихся направленной на решение задач.</a:t>
            </a:r>
          </a:p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89163" y="1847850"/>
            <a:ext cx="4621212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Традиционные методы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850" y="2370138"/>
          <a:ext cx="8351838" cy="430371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75919"/>
                <a:gridCol w="4175919"/>
              </a:tblGrid>
              <a:tr h="3709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Репродуктивный метод</a:t>
                      </a: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Практический   метод</a:t>
                      </a:r>
                    </a:p>
                  </a:txBody>
                  <a:tcPr marL="91428" marR="91428" marT="45730" marB="45730"/>
                </a:tc>
              </a:tr>
              <a:tr h="3932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Полученные знания обучающиеся применяют на практике с помощью  , </a:t>
                      </a: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инструкционно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–технологической карты, образцов, правил техники безопасности. Практическая работа: «Оштукатуривание вручную» выполняется под руководством мастера п/о  в соответствии с   </a:t>
                      </a: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инструкционно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–технологической картой</a:t>
                      </a:r>
                    </a:p>
                    <a:p>
                      <a:endParaRPr lang="ru-RU" sz="1800" dirty="0"/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cs typeface="Arial" charset="0"/>
                        </a:rPr>
                        <a:t>Мастер п/о определяет содержание и порядок работы, руководство работой обучающихся, осуществляет  подведение итогов. Итогом  практического занятия  является оштукатуривание стенки.</a:t>
                      </a:r>
                    </a:p>
                    <a:p>
                      <a:endParaRPr lang="ru-RU" sz="1800" dirty="0"/>
                    </a:p>
                  </a:txBody>
                  <a:tcPr marL="91428" marR="91428"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996692"/>
      </p:ext>
    </p:extLst>
  </p:cSld>
  <p:clrMapOvr>
    <a:masterClrMapping/>
  </p:clrMapOvr>
  <p:transition spd="slow" advTm="2408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Нетрадиционные методы</a:t>
            </a:r>
            <a:endParaRPr lang="ru-RU" sz="2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8313" y="1125538"/>
          <a:ext cx="7991475" cy="5305425"/>
        </p:xfrm>
        <a:graphic>
          <a:graphicData uri="http://schemas.openxmlformats.org/drawingml/2006/table">
            <a:tbl>
              <a:tblPr/>
              <a:tblGrid>
                <a:gridCol w="2735262"/>
                <a:gridCol w="5256213"/>
              </a:tblGrid>
              <a:tr h="318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Неимитационные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Используется  инструкционно- технологическая карта ,определяющая систему заданий в соответствии с целями и задачами учебной практики 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Выполнение самостоятельного практического задания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0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Имитационные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Метод решения  конкретной ситуации:  выбор инструментов  и оборудования для оштукатуривания поверхности вручную.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971179"/>
      </p:ext>
    </p:extLst>
  </p:cSld>
  <p:clrMapOvr>
    <a:masterClrMapping/>
  </p:clrMapOvr>
  <p:transition spd="slow" advTm="1662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19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Средства обучения</a:t>
            </a:r>
            <a:endParaRPr lang="ru-RU" sz="2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250" y="908050"/>
            <a:ext cx="55276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Наглядные средства обучения: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6096000" cy="5334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299730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Простые средства: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Словесные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ea typeface="Microsoft YaHei" charset="-122"/>
                        <a:cs typeface="Times New Roman" pitchFamily="16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Визуальные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Учебник 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«Штукатурные работы» -Д.Д.Черноус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ea typeface="Microsoft YaHei" charset="-122"/>
                        <a:cs typeface="Times New Roman" pitchFamily="16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Инструменты: кельма, строительный ковш, полутерок,  терка, образцы материалов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 плакаты, таблицы, фотографии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669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Сложные средства: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ea typeface="Microsoft YaHei" charset="-122"/>
                        <a:cs typeface="Times New Roman" pitchFamily="16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Электротехнические устройства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6" charset="0"/>
                          <a:ea typeface="Microsoft YaHei" charset="-122"/>
                          <a:cs typeface="Times New Roman" pitchFamily="16" charset="0"/>
                        </a:rPr>
                        <a:t>Специально созданные дидактические материалы и пособия: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2" charset="0"/>
                        <a:ea typeface="Microsoft YaHei" charset="-122"/>
                        <a:cs typeface="Arial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2" charset="0"/>
                        <a:ea typeface="Microsoft YaHei" charset="-122"/>
                        <a:cs typeface="Arial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2" charset="0"/>
                        <a:ea typeface="Microsoft YaHei" charset="-122"/>
                        <a:cs typeface="Arial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Растворосмеситель,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2" charset="0"/>
                          <a:ea typeface="Microsoft YaHei" charset="-122"/>
                          <a:cs typeface="Arial" charset="0"/>
                        </a:rPr>
                        <a:t>Инструкционно- технологическая карта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Schoolbook" pitchFamily="18" charset="0"/>
                        <a:ea typeface="Microsoft YaHei" charset="-122"/>
                      </a:endParaRPr>
                    </a:p>
                  </a:txBody>
                  <a:tcPr marT="45725" marB="457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26500"/>
      </p:ext>
    </p:extLst>
  </p:cSld>
  <p:clrMapOvr>
    <a:masterClrMapping/>
  </p:clrMapOvr>
  <p:transition spd="slow" advTm="1239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Group 1"/>
          <p:cNvGraphicFramePr>
            <a:graphicFrameLocks noGrp="1"/>
          </p:cNvGraphicFramePr>
          <p:nvPr/>
        </p:nvGraphicFramePr>
        <p:xfrm>
          <a:off x="457200" y="533400"/>
          <a:ext cx="7923213" cy="53975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241800"/>
                <a:gridCol w="3681413"/>
              </a:tblGrid>
              <a:tr h="944563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Контроль и оценка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336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Формы и методы контроля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3360" horzOverflow="overflow"/>
                </a:tc>
              </a:tr>
              <a:tr h="4452937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Объект оценивания</a:t>
                      </a: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: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Цели (обучающие)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0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Знает</a:t>
                      </a: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:</a:t>
                      </a:r>
                      <a:r>
                        <a:rPr kumimoji="0" lang="ru-RU" altLang="ru-RU" sz="2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технологическую последовательность  оштукатуривания, оборудование, технические условия, технику безопасности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7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7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7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084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4617B"/>
                          </a:solidFill>
                          <a:latin typeface="Franklin Gothic Book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7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r>
                        <a:rPr kumimoji="0" lang="ru-RU" altLang="ru-RU" sz="24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Форма  контроля</a:t>
                      </a:r>
                      <a:r>
                        <a:rPr kumimoji="0" lang="ru-RU" alt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: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4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Устный опрос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000" u="sng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4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Метод контроля: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000" u="sng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Беседа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T="62730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258112"/>
      </p:ext>
    </p:extLst>
  </p:cSld>
  <p:clrMapOvr>
    <a:masterClrMapping/>
  </p:clrMapOvr>
  <p:transition spd="med" advTm="8253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</TotalTime>
  <Words>778</Words>
  <Application>Microsoft Office PowerPoint</Application>
  <PresentationFormat>Экран (4:3)</PresentationFormat>
  <Paragraphs>174</Paragraphs>
  <Slides>15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Презентация PowerPoint</vt:lpstr>
      <vt:lpstr>Презентация PowerPoint</vt:lpstr>
      <vt:lpstr>ОБУЧАЮЩАЯ ЦЕЛЬ</vt:lpstr>
      <vt:lpstr>Развивающая цель учебной практики</vt:lpstr>
      <vt:lpstr>Воспитывающая цель</vt:lpstr>
      <vt:lpstr>Методы обучения</vt:lpstr>
      <vt:lpstr>Нетрадиционные методы</vt:lpstr>
      <vt:lpstr>Средства обучения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*</cp:lastModifiedBy>
  <cp:revision>2</cp:revision>
  <dcterms:modified xsi:type="dcterms:W3CDTF">2018-10-27T18:51:37Z</dcterms:modified>
</cp:coreProperties>
</file>