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78" r:id="rId3"/>
    <p:sldId id="258" r:id="rId4"/>
    <p:sldId id="259" r:id="rId5"/>
    <p:sldId id="260" r:id="rId6"/>
    <p:sldId id="261" r:id="rId7"/>
    <p:sldId id="257" r:id="rId8"/>
    <p:sldId id="262" r:id="rId9"/>
    <p:sldId id="263" r:id="rId10"/>
    <p:sldId id="264" r:id="rId11"/>
    <p:sldId id="265" r:id="rId12"/>
    <p:sldId id="268" r:id="rId13"/>
    <p:sldId id="269" r:id="rId14"/>
    <p:sldId id="270" r:id="rId15"/>
    <p:sldId id="267" r:id="rId16"/>
    <p:sldId id="273" r:id="rId17"/>
    <p:sldId id="272" r:id="rId18"/>
    <p:sldId id="275" r:id="rId19"/>
    <p:sldId id="274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99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44" autoAdjust="0"/>
    <p:restoredTop sz="94713" autoAdjust="0"/>
  </p:normalViewPr>
  <p:slideViewPr>
    <p:cSldViewPr snapToGrid="0">
      <p:cViewPr>
        <p:scale>
          <a:sx n="75" d="100"/>
          <a:sy n="75" d="100"/>
        </p:scale>
        <p:origin x="-1332" y="-8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1241539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641656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469286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8814129"/>
      </p:ext>
    </p:extLst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35775326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222780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0708607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8036096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7316194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22645437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27895117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94EBB34-0321-4055-A8E7-9BB0480DB54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574B200-FDA4-4342-9510-2D2C83EE4F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2636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 spd="slow">
    <p:wipe dir="d"/>
  </p:transition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" TargetMode="External"/><Relationship Id="rId2" Type="http://schemas.openxmlformats.org/officeDocument/2006/relationships/hyperlink" Target="https://nauka.club/istoriya/dissidenty-v-sssr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24smi.org/celebrity/7958-andrei-sakharov.html" TargetMode="External"/><Relationship Id="rId5" Type="http://schemas.openxmlformats.org/officeDocument/2006/relationships/hyperlink" Target="https://www.culture.ru/persons/3281/andrei-sakharov" TargetMode="External"/><Relationship Id="rId4" Type="http://schemas.openxmlformats.org/officeDocument/2006/relationships/hyperlink" Target="https://istoriarusi.ru/cccp/dissidentskoe-dvizenie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1101" y="1447800"/>
            <a:ext cx="9688668" cy="42799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r"/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А.Л.Сахаров (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общественно-политическая позиция ученого)</a:t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</a:br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работу выполнила ученица</a:t>
            </a:r>
            <a:b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 10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кл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 МБОУ  «СОШ №3» ИГО СК</a:t>
            </a:r>
            <a:b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</a:b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Варыгина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 Валерия Борисовна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/>
            </a:r>
            <a:b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Руководитель: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Барабанова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> Н.В.</a:t>
            </a:r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  <a:t/>
            </a:r>
            <a:b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itchFamily="34" charset="0"/>
                <a:cs typeface="Arial" panose="020B0604020202020204" pitchFamily="34" charset="0"/>
              </a:rPr>
            </a:br>
            <a:endParaRPr lang="ru-RU" sz="6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2232" y="584200"/>
            <a:ext cx="5892082" cy="927221"/>
          </a:xfrm>
        </p:spPr>
        <p:txBody>
          <a:bodyPr>
            <a:noAutofit/>
          </a:bodyPr>
          <a:lstStyle/>
          <a:p>
            <a:pPr algn="r">
              <a:lnSpc>
                <a:spcPct val="7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История диссидентского движения в СССР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2185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7976" y="731771"/>
            <a:ext cx="2671829" cy="2671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" y="0"/>
            <a:ext cx="11483662" cy="769513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История диссидентского движения А.Д.Сахаров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337" y="769513"/>
            <a:ext cx="8397026" cy="301508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Именно, в этом труде проявилась глубинная и очень важная для Сахарова мысль о том, что во имя будущего человечества необходимо отказаться от многих догм и начать сближаться с западной цивилизацией. Естественно, такой труд не мог быть опубликован в советской печати. </a:t>
            </a:r>
            <a:r>
              <a:rPr lang="ru-RU" sz="2400" dirty="0" smtClean="0"/>
              <a:t>Поэтому</a:t>
            </a:r>
            <a:r>
              <a:rPr lang="ru-RU" sz="2400" dirty="0"/>
              <a:t>, среди правозащитников </a:t>
            </a:r>
            <a:r>
              <a:rPr lang="ru-RU" sz="2400" dirty="0" smtClean="0"/>
              <a:t>он распространялся </a:t>
            </a:r>
            <a:r>
              <a:rPr lang="ru-RU" sz="2400" dirty="0"/>
              <a:t>через так называемый «Самиздат». На Западе же он издавался неоднократно и был переведен на несколько языков.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8337" y="4267199"/>
            <a:ext cx="6924364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На Западе памфлет Сахарова получил широкое распространение. В СССР текст тиражировали с помощью пишущих машинок. А Сахарова за крамольные мысли отстранили от научной работы и подвергли </a:t>
            </a:r>
            <a:r>
              <a:rPr lang="ru-RU" sz="2400" dirty="0" smtClean="0"/>
              <a:t>критике</a:t>
            </a:r>
            <a:endParaRPr lang="ru-RU" sz="2400" dirty="0"/>
          </a:p>
        </p:txBody>
      </p:sp>
      <p:pic>
        <p:nvPicPr>
          <p:cNvPr id="4098" name="Picture 2" descr="E:\документы\8952442977db6da9e768909045378306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8532" y="3860800"/>
            <a:ext cx="4318967" cy="28289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44513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" y="1"/>
            <a:ext cx="11483662" cy="759854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Деятельность Сахарова 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338" y="759854"/>
            <a:ext cx="7147775" cy="5285345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ru-RU" sz="2400" dirty="0"/>
              <a:t>Появление труда, в котором знаменитый академик осмелился критиковать советское руководство за допущенные в экономике, социальной сфере ошибки, за просчеты во внутренней и внешней политике, раздражило Брежнева и его окружение</a:t>
            </a:r>
            <a:r>
              <a:rPr lang="ru-RU" sz="2400" dirty="0" smtClean="0"/>
              <a:t>.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400" dirty="0" smtClean="0"/>
              <a:t> </a:t>
            </a:r>
            <a:r>
              <a:rPr lang="ru-RU" sz="2400" dirty="0"/>
              <a:t>Однако Сахарова не осмелились тронуть. Он был слишком знаменит не только в Советском Союзе, но и Западе. За него могло вступиться мировое научное сообщество, а это грозило Советскому Союзу новым обострением и ставило под угрозу советско-американские переговоры по обычным и ядерным вооружениям. </a:t>
            </a:r>
            <a:endParaRPr lang="ru-RU" sz="2400" dirty="0" smtClean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400" dirty="0" smtClean="0"/>
              <a:t>Поэтому</a:t>
            </a:r>
            <a:r>
              <a:rPr lang="ru-RU" sz="2400" dirty="0"/>
              <a:t>, в высоких сферах советского правительства было принято решение о работе с Сахаровым. Правда, его устранили от секретных разработок, но оставили научным сотрудником в Физическом институте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52" t="3755" r="3589" b="3287"/>
          <a:stretch/>
        </p:blipFill>
        <p:spPr>
          <a:xfrm>
            <a:off x="8036417" y="759855"/>
            <a:ext cx="3490175" cy="5664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1754863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899" y="0"/>
            <a:ext cx="11490101" cy="875763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/>
              <a:t>История диссидентского движения. Комитет по правам человека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199" y="1736500"/>
            <a:ext cx="6587543" cy="4282225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В этот период жизни главным делом Сахарова становится уже не наука, а правозащитная деятельность. Именно на этом поприще Сахаров приобрел огромную известность как внутри страны, так и за ее пределами. </a:t>
            </a:r>
            <a:r>
              <a:rPr lang="ru-RU" sz="2400" b="1" dirty="0"/>
              <a:t>В 1970 году вместе с Чалидзе и Твердохлебовым он образует </a:t>
            </a:r>
            <a:r>
              <a:rPr lang="ru-RU" sz="2400" b="1" dirty="0">
                <a:solidFill>
                  <a:srgbClr val="C00000"/>
                </a:solidFill>
              </a:rPr>
              <a:t>Комитет прав человека</a:t>
            </a:r>
            <a:r>
              <a:rPr lang="ru-RU" sz="2400" b="1" dirty="0"/>
              <a:t>. </a:t>
            </a:r>
            <a:r>
              <a:rPr lang="ru-RU" sz="2400" dirty="0"/>
              <a:t>Одним из направлений работы Комитета стало распространение различного рода документов, рукописей с предложениями по внутреннему и внешнеполитическому курсу советского руководства.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03393" y="1671967"/>
            <a:ext cx="4788607" cy="3253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5996876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422" t="6281" r="23755" b="7444"/>
          <a:stretch/>
        </p:blipFill>
        <p:spPr>
          <a:xfrm>
            <a:off x="7645200" y="1469534"/>
            <a:ext cx="2012875" cy="3108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034" y="0"/>
            <a:ext cx="11831392" cy="1004554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/>
              <a:t>История диссидентского движения. А.Д.Сахаров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314" y="1957054"/>
            <a:ext cx="6986789" cy="35814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Среди целого ряда таких книг и рукописей, например, </a:t>
            </a:r>
            <a:r>
              <a:rPr lang="ru-RU" sz="2400" b="1" i="1" dirty="0"/>
              <a:t>«О стране и мире», «Размышления», «Меморандум», </a:t>
            </a:r>
            <a:r>
              <a:rPr lang="ru-RU" sz="2400" dirty="0"/>
              <a:t>особняком стоит </a:t>
            </a:r>
            <a:r>
              <a:rPr lang="ru-RU" sz="2400" b="1" i="1" dirty="0"/>
              <a:t>«Памятная записка»</a:t>
            </a:r>
            <a:r>
              <a:rPr lang="ru-RU" sz="2400" dirty="0"/>
              <a:t>, которую Сахаров в 1971 году направил </a:t>
            </a:r>
            <a:r>
              <a:rPr lang="ru-RU" sz="2400" dirty="0" smtClean="0"/>
              <a:t> </a:t>
            </a:r>
            <a:r>
              <a:rPr lang="ru-RU" sz="2400" dirty="0"/>
              <a:t>Л.И. Брежневу. Этот документ как бы обобщал всю деятельность правозащитного движения, и провозглашал главенствующую концепцию по защите прав человека в СССР. Вот, что в частности говорилось по этому вопросу в </a:t>
            </a:r>
            <a:r>
              <a:rPr lang="ru-RU" sz="2400" b="1" i="1" dirty="0"/>
              <a:t>«Записке».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08434" y="3720696"/>
            <a:ext cx="1941580" cy="2979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96258" y="722599"/>
            <a:ext cx="1888990" cy="2866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657680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" y="0"/>
            <a:ext cx="11483662" cy="55379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из «Памятной записки»…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338" y="790441"/>
            <a:ext cx="11483662" cy="3581400"/>
          </a:xfrm>
        </p:spPr>
        <p:txBody>
          <a:bodyPr numCol="3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dirty="0"/>
              <a:t>«…</a:t>
            </a:r>
            <a:r>
              <a:rPr lang="ru-RU" b="1" i="1" dirty="0"/>
              <a:t>Я высказываю мнение, — писал Сахаров, — что было бы правильным следующим образом охарактеризовать общество, к осуществлению которого должны быть направлены неотложные государственные реформы и усилия граждан по развитию общественного </a:t>
            </a:r>
            <a:r>
              <a:rPr lang="ru-RU" b="1" i="1" dirty="0" smtClean="0"/>
              <a:t>сознания</a:t>
            </a:r>
            <a:r>
              <a:rPr lang="ru-RU" dirty="0" smtClean="0"/>
              <a:t>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а</a:t>
            </a:r>
            <a:r>
              <a:rPr lang="ru-RU" dirty="0"/>
              <a:t>) Основной своей целью государство ставит охрану и обеспечение основных прав своих граждан. </a:t>
            </a:r>
            <a:r>
              <a:rPr lang="ru-RU" b="1" i="1" dirty="0">
                <a:solidFill>
                  <a:srgbClr val="C00000"/>
                </a:solidFill>
              </a:rPr>
              <a:t>Защита прав человека выше других </a:t>
            </a:r>
            <a:r>
              <a:rPr lang="ru-RU" b="1" i="1" dirty="0" smtClean="0">
                <a:solidFill>
                  <a:srgbClr val="C00000"/>
                </a:solidFill>
              </a:rPr>
              <a:t>целей.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б</a:t>
            </a:r>
            <a:r>
              <a:rPr lang="ru-RU" dirty="0"/>
              <a:t>) Все действия государственных учреждений целиком основаны на законах (стабильных и известных гражданам). </a:t>
            </a:r>
            <a:r>
              <a:rPr lang="ru-RU" b="1" i="1" dirty="0">
                <a:solidFill>
                  <a:srgbClr val="C00000"/>
                </a:solidFill>
              </a:rPr>
              <a:t>Соблюдение законов обязательно для всех граждан, учреждений и организаций</a:t>
            </a:r>
            <a:r>
              <a:rPr lang="ru-RU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в</a:t>
            </a:r>
            <a:r>
              <a:rPr lang="ru-RU" dirty="0"/>
              <a:t>) Счастье людей, в частности, обеспечено их свободой в труде, в потреблении, в личной жизни, в образовании, в культурных и общественных проявлениях, </a:t>
            </a:r>
            <a:r>
              <a:rPr lang="ru-RU" b="1" i="1" dirty="0">
                <a:solidFill>
                  <a:srgbClr val="C00000"/>
                </a:solidFill>
              </a:rPr>
              <a:t>свободой убеждений и совести, свободой информационного обмена и </a:t>
            </a:r>
            <a:r>
              <a:rPr lang="ru-RU" b="1" i="1" dirty="0" smtClean="0">
                <a:solidFill>
                  <a:srgbClr val="C00000"/>
                </a:solidFill>
              </a:rPr>
              <a:t>передвижения.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г</a:t>
            </a:r>
            <a:r>
              <a:rPr lang="ru-RU" b="1" i="1" dirty="0">
                <a:solidFill>
                  <a:srgbClr val="C00000"/>
                </a:solidFill>
              </a:rPr>
              <a:t>) Гласность </a:t>
            </a:r>
            <a:r>
              <a:rPr lang="ru-RU" dirty="0"/>
              <a:t>содействует контролю общественности за законностью, справедливостью, целесообразностью всех принимаемых решений, способствует эффективности всей системы, обусловливает научно-демократический характер системы управления, способствует прогрессу, благосостоянию и безопасности страны.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д</a:t>
            </a:r>
            <a:r>
              <a:rPr lang="ru-RU" dirty="0"/>
              <a:t>) </a:t>
            </a:r>
            <a:r>
              <a:rPr lang="ru-RU" dirty="0" err="1"/>
              <a:t>Соревновательность</a:t>
            </a:r>
            <a:r>
              <a:rPr lang="ru-RU" dirty="0"/>
              <a:t>, гласность, </a:t>
            </a:r>
            <a:r>
              <a:rPr lang="ru-RU" b="1" i="1" dirty="0">
                <a:solidFill>
                  <a:srgbClr val="C00000"/>
                </a:solidFill>
              </a:rPr>
              <a:t>отсутствие привилегий </a:t>
            </a:r>
            <a:r>
              <a:rPr lang="ru-RU" dirty="0"/>
              <a:t>обеспечивают целесообразное и </a:t>
            </a:r>
            <a:r>
              <a:rPr lang="ru-RU" b="1" i="1" dirty="0">
                <a:solidFill>
                  <a:srgbClr val="C00000"/>
                </a:solidFill>
              </a:rPr>
              <a:t>справедливое поощрение труда, способностей и инициативы всех граждан.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е</a:t>
            </a:r>
            <a:r>
              <a:rPr lang="ru-RU" dirty="0"/>
              <a:t>) Имеется определенное расслоение общества по роду занятий, характеру способностей и отношений, но должна быть </a:t>
            </a:r>
            <a:r>
              <a:rPr lang="ru-RU" b="1" i="1" dirty="0">
                <a:solidFill>
                  <a:srgbClr val="C00000"/>
                </a:solidFill>
              </a:rPr>
              <a:t>исключена дискриминация.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ж</a:t>
            </a:r>
            <a:r>
              <a:rPr lang="ru-RU" dirty="0"/>
              <a:t>) Основная энергия страны направлена на </a:t>
            </a:r>
            <a:r>
              <a:rPr lang="ru-RU" b="1" i="1" dirty="0">
                <a:solidFill>
                  <a:srgbClr val="C00000"/>
                </a:solidFill>
              </a:rPr>
              <a:t>гармоничное внутреннее развитие с целесообразным использованием трудовых и природных ресурсов. В этом основа ее силы и благосостояния…»</a:t>
            </a:r>
          </a:p>
        </p:txBody>
      </p:sp>
    </p:spTree>
    <p:extLst>
      <p:ext uri="{BB962C8B-B14F-4D97-AF65-F5344CB8AC3E}">
        <p14:creationId xmlns:p14="http://schemas.microsoft.com/office/powerpoint/2010/main" xmlns="" val="9138502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59" y="0"/>
            <a:ext cx="11496541" cy="708338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/>
              <a:t>История диссидентского движения. А.Д.Сахаров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559" y="2023146"/>
            <a:ext cx="6806485" cy="35814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После подобных заявлений неудивительно, что большое </a:t>
            </a:r>
            <a:r>
              <a:rPr lang="ru-RU" sz="2400" dirty="0"/>
              <a:t>раздражение </a:t>
            </a:r>
            <a:r>
              <a:rPr lang="ru-RU" sz="2400" dirty="0" smtClean="0"/>
              <a:t>у правящей </a:t>
            </a:r>
            <a:r>
              <a:rPr lang="ru-RU" sz="2400" dirty="0"/>
              <a:t>советской элиты вызвало присуждение Сахарову в 1975 г. Нобелевской премии мира.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Академики </a:t>
            </a:r>
            <a:r>
              <a:rPr lang="ru-RU" sz="2400" dirty="0"/>
              <a:t>не поддержали предложений исключить Сахарова из АН СССР и лишить его всех наград, но в 1980 г. его выслали в Горький в связи с активными протестами по поводу ввода советских войск в Афганистан.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72459" y="1471590"/>
            <a:ext cx="4572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982298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656" y="0"/>
            <a:ext cx="11464344" cy="1017431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История диссидентского движения. А.Д.Сахаров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7656" y="736600"/>
            <a:ext cx="11045244" cy="57023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Донести свою концепцию до большинства советских                                          граждан активистам как Сахарову не удалось.                                                  Неугодные радиостанции подвергались глушению, а                                           </a:t>
            </a:r>
            <a:r>
              <a:rPr lang="ru-RU" sz="2400" dirty="0" err="1" smtClean="0"/>
              <a:t>самиздатная</a:t>
            </a:r>
            <a:r>
              <a:rPr lang="ru-RU" sz="2400" dirty="0" smtClean="0"/>
              <a:t> литература выпускалась в ограниченных                                             объемах, постоянно проводились рейды для ее выявления                           и уничтожения. Зато на Западе работа диссидентов                                             привлекла много внимания. Регулярно правительство                                                 получало требования освободить академика Сахарова.</a:t>
            </a:r>
          </a:p>
          <a:p>
            <a:pPr marL="0" indent="0" algn="r">
              <a:buNone/>
            </a:pPr>
            <a:r>
              <a:rPr lang="ru-RU" sz="2400" dirty="0" smtClean="0"/>
              <a:t>                                                               </a:t>
            </a:r>
          </a:p>
          <a:p>
            <a:pPr marL="0" indent="0" algn="r">
              <a:buNone/>
            </a:pPr>
            <a:r>
              <a:rPr lang="ru-RU" sz="2400" dirty="0" smtClean="0"/>
              <a:t>                 Но изменилась ситуация только спустя  почти 7 лет,                                     когда к власти пришел М.Горбачев. </a:t>
            </a:r>
          </a:p>
          <a:p>
            <a:pPr marL="0" indent="0" algn="r">
              <a:buNone/>
            </a:pPr>
            <a:r>
              <a:rPr lang="ru-RU" sz="2400" dirty="0" smtClean="0"/>
              <a:t>                                                  И хотя по освобождению Сахаров обещал больше          не заниматься политикой, в 1989г </a:t>
            </a:r>
          </a:p>
          <a:p>
            <a:pPr marL="0" indent="0" algn="r">
              <a:buNone/>
            </a:pPr>
            <a:r>
              <a:rPr lang="ru-RU" sz="2400" dirty="0" smtClean="0"/>
              <a:t>он был избран народным депутатом  СССР</a:t>
            </a:r>
            <a:br>
              <a:rPr lang="ru-RU" sz="2400" dirty="0" smtClean="0"/>
            </a:b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39897" y="698500"/>
            <a:ext cx="3468805" cy="2714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8166100" y="3479800"/>
            <a:ext cx="3492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Москва, Ярославский вокзал, 23 декабря, 1986г.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7573" y="3687169"/>
            <a:ext cx="2998027" cy="2993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995734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3100" y="635000"/>
            <a:ext cx="3031066" cy="227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 </a:t>
            </a:r>
            <a:r>
              <a:rPr lang="ru-RU" sz="4000" b="1" i="1" dirty="0" smtClean="0">
                <a:solidFill>
                  <a:srgbClr val="C00000"/>
                </a:solidFill>
              </a:rPr>
              <a:t>Народный депутат СССР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120" y="2184399"/>
            <a:ext cx="4348480" cy="41402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Моральный </a:t>
            </a:r>
            <a:r>
              <a:rPr lang="ru-RU" sz="2400" b="1" dirty="0">
                <a:solidFill>
                  <a:schemeClr val="tx1"/>
                </a:solidFill>
              </a:rPr>
              <a:t>авторитет А. Д. Сахарова был очень высок, но его поучающая манера и негероическая внешность в эпоху засилья телевидения вызвали в широких кругах населения явно противоречивую реакцию. Для значительной части интеллигенции Сахаров стал «рыцарем без страха и упрека». У партийной номенклатуры выступления Сахарова вызывали изжогу. Кто-то видел в нем нового юродивого.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E:\документы\1-andrei-sakharov-russian-physicist-science-photo-libra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1300" y="3061037"/>
            <a:ext cx="5359400" cy="36318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5960689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0"/>
            <a:ext cx="11468100" cy="9017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Народный </a:t>
            </a:r>
            <a:r>
              <a:rPr lang="ru-RU" sz="5400" b="1" i="1" dirty="0"/>
              <a:t>депутат СССР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1397000"/>
            <a:ext cx="6070600" cy="49403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Он </a:t>
            </a:r>
            <a:r>
              <a:rPr lang="ru-RU" sz="2400" dirty="0"/>
              <a:t>принял участие в создании </a:t>
            </a:r>
            <a:r>
              <a:rPr lang="ru-RU" sz="2400" dirty="0" err="1"/>
              <a:t>Междепутатской</a:t>
            </a:r>
            <a:r>
              <a:rPr lang="ru-RU" sz="2400" dirty="0"/>
              <a:t> региональной группы. К своей общественной деятельности великий ученый относился с огромной ответственностью, считал себя обязанным отзываться на любые проявления несправедливости, на проблемы, которые ежедневно порождала «перестроечная» жизнь. А их оказалось слишком много для такого искреннего и ранимого человека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На первой встрече Андрей Дмитриевич поднял тему Афганской войны, заявив, что когда советских солдат взяли в окружение, чтоб их не смогли захватить в плен, своих же расстреляли из советских вертолетов. После такого заявления возмещению депутатов не было предела, они называли это провокацией, а слушатели поднялись с трибун и освистывали ученого, негативно о нем отзываясь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9100" y="952500"/>
            <a:ext cx="5245099" cy="3577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024122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600" y="0"/>
            <a:ext cx="11455400" cy="8255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История диссидентского движения. А.Д.Сахаров. Заключение.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600" y="876300"/>
            <a:ext cx="11455400" cy="53848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На таких съездах он неоднократно нарушал регламент, получая агрессивные отклики и возмущение со стороны других депутатов, учитывая то, что далеко не каждый успевал выступить. </a:t>
            </a:r>
          </a:p>
          <a:p>
            <a:pPr>
              <a:buNone/>
            </a:pPr>
            <a:r>
              <a:rPr lang="ru-RU" sz="2400" dirty="0" smtClean="0"/>
              <a:t>Крушение коммунистического режима в СССР, обретение населением некоторых политических прав и свобод — таких, как, например, свобода слова и творчества, привели к тому, что значительная часть диссидентов, признав свою задачу выполненной, интегрировалась в постсоветскую политическую систему.</a:t>
            </a:r>
          </a:p>
          <a:p>
            <a:pPr>
              <a:buNone/>
            </a:pPr>
            <a:r>
              <a:rPr lang="ru-RU" sz="2400" dirty="0" smtClean="0"/>
              <a:t>А.Д.Сахаров до последнего. не боясь и открыто, высказывал свою позицию, </a:t>
            </a:r>
            <a:r>
              <a:rPr lang="ru-RU" sz="2400" dirty="0" err="1" smtClean="0"/>
              <a:t>остаивая</a:t>
            </a:r>
            <a:r>
              <a:rPr lang="ru-RU" sz="2400" dirty="0" smtClean="0"/>
              <a:t>                                                прежде всего права и свободы простого                                                                     советского человека. </a:t>
            </a:r>
          </a:p>
          <a:p>
            <a:pPr>
              <a:buNone/>
            </a:pPr>
            <a:r>
              <a:rPr lang="ru-RU" sz="2400" dirty="0" smtClean="0"/>
              <a:t>И сегодня также открыто и честно, мы можем                                                                       утверждать, что он не просто  был одним из                                                         основателей диссидентского движения в  СССР,                                                                  он был </a:t>
            </a:r>
            <a:r>
              <a:rPr lang="ru-RU" sz="2400" b="1" dirty="0" smtClean="0">
                <a:solidFill>
                  <a:srgbClr val="C00000"/>
                </a:solidFill>
              </a:rPr>
              <a:t>СОВЕСТЬЮ </a:t>
            </a:r>
            <a:r>
              <a:rPr lang="ru-RU" sz="2400" dirty="0" smtClean="0"/>
              <a:t>народа                                                                                          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146" name="Picture 2" descr="E:\документы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0478" y="4031456"/>
            <a:ext cx="4663722" cy="2623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063798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История диссидентского движения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68400" y="1473201"/>
            <a:ext cx="5575300" cy="43942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На </a:t>
            </a:r>
            <a:r>
              <a:rPr lang="ru-RU" b="1" i="1" dirty="0" err="1" smtClean="0">
                <a:solidFill>
                  <a:srgbClr val="C00000"/>
                </a:solidFill>
              </a:rPr>
              <a:t>тыщу</a:t>
            </a:r>
            <a:r>
              <a:rPr lang="ru-RU" b="1" i="1" dirty="0" smtClean="0">
                <a:solidFill>
                  <a:srgbClr val="C00000"/>
                </a:solidFill>
              </a:rPr>
              <a:t> академиков и </a:t>
            </a:r>
            <a:r>
              <a:rPr lang="ru-RU" b="1" i="1" dirty="0" err="1" smtClean="0">
                <a:solidFill>
                  <a:srgbClr val="C00000"/>
                </a:solidFill>
              </a:rPr>
              <a:t>член-корреспондентов</a:t>
            </a:r>
            <a:r>
              <a:rPr lang="ru-RU" b="1" i="1" dirty="0" smtClean="0">
                <a:solidFill>
                  <a:srgbClr val="C00000"/>
                </a:solidFill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На весь на образованный культурный легион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Нашлась лишь эта горсточка больных интеллигентов,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Вслух высказать, что думает здоровый миллион</a:t>
            </a:r>
          </a:p>
          <a:p>
            <a:pPr>
              <a:buNone/>
            </a:pPr>
            <a:r>
              <a:rPr lang="ru-RU" dirty="0" smtClean="0"/>
              <a:t> Ю.Ким.1968г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Диссидент</a:t>
            </a:r>
            <a:r>
              <a:rPr lang="ru-RU" dirty="0" smtClean="0"/>
              <a:t> - несогласный, инакомыслящий, человек, обладающий иным мировоззрением, отличающимся от принятых норм идеологии, господствующей в стране</a:t>
            </a:r>
            <a:endParaRPr lang="ru-RU" dirty="0"/>
          </a:p>
        </p:txBody>
      </p:sp>
      <p:pic>
        <p:nvPicPr>
          <p:cNvPr id="1026" name="Picture 2" descr="E:\документы\BfIwuO8ql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99419" y="1917700"/>
            <a:ext cx="4798882" cy="3503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223500" cy="53975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Источники:</a:t>
            </a:r>
            <a:br>
              <a:rPr lang="ru-RU" sz="4000" dirty="0" smtClean="0"/>
            </a:br>
            <a:r>
              <a:rPr lang="ru-RU" sz="2400" dirty="0" smtClean="0"/>
              <a:t>1</a:t>
            </a:r>
            <a:r>
              <a:rPr lang="ru-RU" sz="4000" dirty="0" smtClean="0"/>
              <a:t>.</a:t>
            </a:r>
            <a:r>
              <a:rPr lang="ru-RU" sz="2000" dirty="0" smtClean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hlinkClick r:id="rId2"/>
              </a:rPr>
              <a:t>https://nauka.club/istoriya/dissidenty-v-sssr.html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2.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https://ru.wikipedia.org/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3.</a:t>
            </a:r>
            <a:r>
              <a:rPr lang="en-US" sz="2000" dirty="0" smtClean="0">
                <a:solidFill>
                  <a:schemeClr val="tx1"/>
                </a:solidFill>
              </a:rPr>
              <a:t> https://w.histrf.ru/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4. 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https://istoriarusi.ru/cccp/dissidentskoe-dvizenie.html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5.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hlinkClick r:id="rId5"/>
              </a:rPr>
              <a:t>https://www.culture.ru/persons/3281/andrei-sakharov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6.</a:t>
            </a:r>
            <a:r>
              <a:rPr lang="en-US" sz="2000" dirty="0" smtClean="0">
                <a:solidFill>
                  <a:schemeClr val="tx1"/>
                </a:solidFill>
              </a:rPr>
              <a:t> https://osssr.ru/nauka/uchenye/andrej-saharov/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7.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hlinkClick r:id="rId6"/>
              </a:rPr>
              <a:t>https://24smi.org/celebrity/7958-andrei-sakharov.html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8.</a:t>
            </a:r>
            <a:r>
              <a:rPr lang="en-US" sz="2000" dirty="0" smtClean="0">
                <a:solidFill>
                  <a:schemeClr val="tx1"/>
                </a:solidFill>
              </a:rPr>
              <a:t> https://zen.yandex.ru/media/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404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6" y="0"/>
            <a:ext cx="11483663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/>
              <a:t>История диссидентского движения. Причины зарождения</a:t>
            </a:r>
            <a:br>
              <a:rPr lang="ru-RU" sz="5400" b="1" i="1" dirty="0" smtClean="0"/>
            </a:br>
            <a:r>
              <a:rPr lang="ru-RU" sz="5400" b="1" i="1" dirty="0" smtClean="0"/>
              <a:t> 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3566" y="1287887"/>
            <a:ext cx="6783947" cy="3451539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-Осознание полного несоответствия лозунгов партийной элиты с действительностью.</a:t>
            </a:r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dirty="0" smtClean="0"/>
              <a:t>Изменения в политическом курсе страны с приходом к власти Л.И.Брежнева.</a:t>
            </a:r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dirty="0" smtClean="0"/>
              <a:t>Жесткий контроль СССР над странами </a:t>
            </a:r>
            <a:r>
              <a:rPr lang="ru-RU" dirty="0" err="1" smtClean="0"/>
              <a:t>соцлагеря</a:t>
            </a:r>
            <a:r>
              <a:rPr lang="ru-RU" dirty="0" smtClean="0"/>
              <a:t>.</a:t>
            </a:r>
          </a:p>
          <a:p>
            <a:pPr marL="0" indent="0">
              <a:lnSpc>
                <a:spcPct val="120000"/>
              </a:lnSpc>
              <a:buFontTx/>
              <a:buChar char="-"/>
            </a:pPr>
            <a:r>
              <a:rPr lang="ru-RU" dirty="0" smtClean="0"/>
              <a:t>Игнорирование основных положений Заключительного акта 1975г.</a:t>
            </a:r>
            <a:endParaRPr lang="ru-RU" dirty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1966" y="4043966"/>
            <a:ext cx="3849015" cy="2465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84713" y="1383432"/>
            <a:ext cx="3765783" cy="2530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3567" y="4357611"/>
            <a:ext cx="4172934" cy="2289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5477664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8183" y="2455540"/>
            <a:ext cx="3970449" cy="3970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" y="-1"/>
            <a:ext cx="11648762" cy="1422401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История диссидентского движения. Зарождение</a:t>
            </a:r>
            <a:r>
              <a:rPr lang="ru-RU" sz="5400" b="1" i="1" dirty="0" smtClean="0"/>
              <a:t>.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338" y="927099"/>
            <a:ext cx="10950262" cy="1371601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В СССР диссидентское движение стало </a:t>
            </a:r>
            <a:r>
              <a:rPr lang="ru-RU" sz="2400" dirty="0" smtClean="0"/>
              <a:t>складываться в середине 60-х гг. XX в., когда </a:t>
            </a:r>
            <a:r>
              <a:rPr lang="ru-RU" sz="2400" dirty="0"/>
              <a:t>после прихода к власти Брежнева началась тихая, ползучая </a:t>
            </a:r>
            <a:r>
              <a:rPr lang="ru-RU" sz="2400" dirty="0" err="1"/>
              <a:t>ресталинизация</a:t>
            </a:r>
            <a:r>
              <a:rPr lang="ru-RU" sz="2400" dirty="0"/>
              <a:t>, отход от курса XX съезда КПСС, казалось бы, категорически осудившего культ личности </a:t>
            </a:r>
            <a:r>
              <a:rPr lang="ru-RU" sz="2400" dirty="0" smtClean="0"/>
              <a:t>Сталина.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25177" y="2565399"/>
            <a:ext cx="6684223" cy="34163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Хрущевская «оттепель» 1953—1956 гг. породила среди думающих людей желание помочь своей стране скорректировать траекторию развития в условиях начавшейся научно-технической революции. Они стали обсуждать насущные проблемы, излагать свои мысли на бумаге, обращались в различные инстанции с предложениями, проектами, критическими замечаниями.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519928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10000" cy="7620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История диссидентского движения. Зарождение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0720" y="635001"/>
            <a:ext cx="5999480" cy="2539999"/>
          </a:xfrm>
          <a:solidFill>
            <a:schemeClr val="accent2">
              <a:lumMod val="60000"/>
              <a:lumOff val="40000"/>
            </a:schemeClr>
          </a:solidFill>
        </p:spPr>
        <p:txBody>
          <a:bodyPr numCol="1"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endParaRPr lang="ru-RU" sz="2400" dirty="0" smtClean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400" b="1" i="1" dirty="0" smtClean="0"/>
              <a:t>В защиту литераторов начали поступать письма в центральный комитет партии и в Верховный Совет СССР, но ответом было не смягчения мер, а возбуждение новых дел, но уже против людей, которые их отправляли.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2400" dirty="0" smtClean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400" b="1" i="1" dirty="0" smtClean="0"/>
              <a:t>Одной из форм этого противостояния стало открытое письмо Сахарова, </a:t>
            </a:r>
            <a:r>
              <a:rPr lang="ru-RU" sz="2400" b="1" i="1" dirty="0" err="1" smtClean="0"/>
              <a:t>Турчина</a:t>
            </a:r>
            <a:r>
              <a:rPr lang="ru-RU" sz="2400" b="1" i="1" dirty="0" smtClean="0"/>
              <a:t> и Медведева Советскому руководству в 1970 году. В этом письме говорилось, что СССР значительно отстает от США по развитию  гражданской науки и техники, и что существующая система управления тормозит общее развитие науки</a:t>
            </a:r>
          </a:p>
          <a:p>
            <a:pPr marL="0" indent="0">
              <a:lnSpc>
                <a:spcPct val="80000"/>
              </a:lnSpc>
              <a:buNone/>
            </a:pPr>
            <a:endParaRPr lang="ru-RU" sz="2400" dirty="0"/>
          </a:p>
          <a:p>
            <a:pPr marL="0" indent="0">
              <a:lnSpc>
                <a:spcPct val="70000"/>
              </a:lnSpc>
              <a:buNone/>
            </a:pPr>
            <a:endParaRPr lang="ru-RU" sz="2400" dirty="0" smtClean="0"/>
          </a:p>
          <a:p>
            <a:pPr marL="0" indent="0">
              <a:lnSpc>
                <a:spcPct val="70000"/>
              </a:lnSpc>
              <a:buNone/>
            </a:pPr>
            <a:endParaRPr lang="ru-RU" sz="2400" dirty="0" smtClean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15900" y="1460500"/>
            <a:ext cx="4965700" cy="2959100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Начало диссидентского движения в СССР берёт в 1965 году с судебного процесса против писателей А.Синявского и Ю. Даниэля. Они на Западе опубликовали цикл произведений с критикой советской власти. Их осудили на 7 лет по статье «О пропаганде в целях подрыва Советской власти». </a:t>
            </a:r>
          </a:p>
          <a:p>
            <a:endParaRPr lang="ru-RU" dirty="0"/>
          </a:p>
        </p:txBody>
      </p:sp>
      <p:pic>
        <p:nvPicPr>
          <p:cNvPr id="2050" name="Picture 2" descr="E:\документы\protsess-Sinyavskogo-i-Daniel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324" y="3517900"/>
            <a:ext cx="4983238" cy="261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298675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" y="0"/>
            <a:ext cx="11128062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История диссидентского движения. Направления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1368" y="862885"/>
            <a:ext cx="10936132" cy="5690315"/>
          </a:xfrm>
          <a:solidFill>
            <a:schemeClr val="accent2">
              <a:lumMod val="60000"/>
              <a:lumOff val="40000"/>
            </a:schemeClr>
          </a:solidFill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ru-RU" b="1" dirty="0" smtClean="0"/>
              <a:t>В начале 70-х в диссидентском движении обозначились 3 основных направления.</a:t>
            </a:r>
          </a:p>
          <a:p>
            <a:pPr marL="457200" indent="-457200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1) </a:t>
            </a:r>
            <a:r>
              <a:rPr lang="ru-RU" sz="2400" b="1" i="1" dirty="0" smtClean="0">
                <a:solidFill>
                  <a:srgbClr val="C00000"/>
                </a:solidFill>
              </a:rPr>
              <a:t>Правозащитное движение</a:t>
            </a:r>
            <a:r>
              <a:rPr lang="ru-RU" sz="2400" b="1" i="1" dirty="0" smtClean="0"/>
              <a:t>, боровшееся за соблюдение прав </a:t>
            </a:r>
          </a:p>
          <a:p>
            <a:pPr marL="457200" indent="-457200">
              <a:buNone/>
            </a:pPr>
            <a:r>
              <a:rPr lang="ru-RU" sz="2400" b="1" i="1" dirty="0" smtClean="0"/>
              <a:t>     и свобод человека.</a:t>
            </a:r>
          </a:p>
          <a:p>
            <a:pPr marL="457200" indent="-457200">
              <a:buNone/>
            </a:pPr>
            <a:r>
              <a:rPr lang="ru-RU" sz="2400" b="1" i="1" dirty="0" smtClean="0"/>
              <a:t>2) </a:t>
            </a:r>
            <a:r>
              <a:rPr lang="ru-RU" sz="2400" b="1" i="1" dirty="0" smtClean="0">
                <a:solidFill>
                  <a:srgbClr val="C00000"/>
                </a:solidFill>
              </a:rPr>
              <a:t>Религиозные движения</a:t>
            </a:r>
            <a:r>
              <a:rPr lang="ru-RU" sz="2400" b="1" i="1" dirty="0" smtClean="0"/>
              <a:t>, выступавшие за свободу </a:t>
            </a:r>
          </a:p>
          <a:p>
            <a:pPr marL="457200" indent="-457200">
              <a:buNone/>
            </a:pPr>
            <a:r>
              <a:rPr lang="ru-RU" sz="2400" b="1" i="1" dirty="0" smtClean="0"/>
              <a:t>    вероисповедания</a:t>
            </a:r>
          </a:p>
          <a:p>
            <a:pPr marL="457200" indent="-457200">
              <a:buNone/>
            </a:pPr>
            <a:r>
              <a:rPr lang="ru-RU" sz="2400" b="1" i="1" dirty="0" smtClean="0"/>
              <a:t>3) </a:t>
            </a:r>
            <a:r>
              <a:rPr lang="ru-RU" sz="2400" b="1" i="1" dirty="0" smtClean="0">
                <a:solidFill>
                  <a:srgbClr val="C00000"/>
                </a:solidFill>
              </a:rPr>
              <a:t>Национальное движение</a:t>
            </a:r>
            <a:r>
              <a:rPr lang="ru-RU" sz="2400" b="1" i="1" dirty="0" smtClean="0"/>
              <a:t>, отстаивающее</a:t>
            </a:r>
          </a:p>
          <a:p>
            <a:pPr marL="457200" indent="-457200">
              <a:buNone/>
            </a:pPr>
            <a:r>
              <a:rPr lang="ru-RU" sz="2400" b="1" i="1" dirty="0" smtClean="0"/>
              <a:t>    национально-государственную независимость</a:t>
            </a:r>
          </a:p>
          <a:p>
            <a:pPr marL="457200" indent="-457200">
              <a:buNone/>
            </a:pPr>
            <a:r>
              <a:rPr lang="ru-RU" sz="2400" b="1" dirty="0" smtClean="0"/>
              <a:t>Есть и другая классификация:</a:t>
            </a:r>
          </a:p>
          <a:p>
            <a:pPr marL="457200" indent="-457200">
              <a:buNone/>
            </a:pPr>
            <a:endParaRPr lang="ru-RU" sz="2400" dirty="0" smtClean="0"/>
          </a:p>
          <a:p>
            <a:pPr marL="457200" indent="-457200">
              <a:buNone/>
            </a:pPr>
            <a:r>
              <a:rPr lang="ru-RU" sz="2400" b="1" dirty="0" err="1" smtClean="0"/>
              <a:t>Социал</a:t>
            </a:r>
            <a:r>
              <a:rPr lang="ru-RU" sz="2400" b="1" dirty="0" smtClean="0"/>
              <a:t>- демократы               Либералы                      Почвенники</a:t>
            </a:r>
          </a:p>
          <a:p>
            <a:pPr marL="457200" indent="-457200">
              <a:buNone/>
            </a:pPr>
            <a:r>
              <a:rPr lang="ru-RU" sz="2400" b="1" i="1" dirty="0" smtClean="0">
                <a:solidFill>
                  <a:srgbClr val="14099F"/>
                </a:solidFill>
              </a:rPr>
              <a:t>Р.  Медведев                        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 А.Сахаров</a:t>
            </a:r>
            <a:r>
              <a:rPr lang="ru-RU" sz="2400" b="1" i="1" dirty="0" smtClean="0">
                <a:solidFill>
                  <a:srgbClr val="14099F"/>
                </a:solidFill>
              </a:rPr>
              <a:t>                      А.Солженицын</a:t>
            </a:r>
            <a:endParaRPr lang="ru-RU" sz="2400" b="1" i="1" dirty="0">
              <a:solidFill>
                <a:srgbClr val="14099F"/>
              </a:solidFill>
            </a:endParaRPr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48" r="18321" b="1773"/>
          <a:stretch/>
        </p:blipFill>
        <p:spPr>
          <a:xfrm>
            <a:off x="8768120" y="1775854"/>
            <a:ext cx="1823680" cy="2819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трелка вниз 6"/>
          <p:cNvSpPr/>
          <p:nvPr/>
        </p:nvSpPr>
        <p:spPr>
          <a:xfrm>
            <a:off x="1168400" y="4813300"/>
            <a:ext cx="381000" cy="5334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699000" y="4775200"/>
            <a:ext cx="393700" cy="5715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8039100" y="4686300"/>
            <a:ext cx="393700" cy="5588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E:\документы\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36823" y="3663950"/>
            <a:ext cx="1738846" cy="2927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534802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59" y="0"/>
            <a:ext cx="11496541" cy="148590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/>
              <a:t>Андрей Дмитриевич </a:t>
            </a:r>
            <a:r>
              <a:rPr lang="ru-RU" sz="5400" b="1" i="1" dirty="0" smtClean="0"/>
              <a:t>Сахаров</a:t>
            </a:r>
            <a:br>
              <a:rPr lang="ru-RU" sz="5400" b="1" i="1" dirty="0" smtClean="0"/>
            </a:br>
            <a:r>
              <a:rPr lang="ru-RU" sz="5400" b="1" i="1" dirty="0" smtClean="0"/>
              <a:t>(</a:t>
            </a:r>
            <a:r>
              <a:rPr lang="ru-RU" sz="5400" b="1" i="1" dirty="0"/>
              <a:t>1921-1989)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4793" y="1545606"/>
            <a:ext cx="2572639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427432" y="1818012"/>
            <a:ext cx="8764568" cy="34163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latin typeface="+mj-lt"/>
              </a:rPr>
              <a:t>С</a:t>
            </a:r>
            <a:r>
              <a:rPr lang="ru-RU" sz="2400" i="1" dirty="0" smtClean="0">
                <a:latin typeface="+mj-lt"/>
              </a:rPr>
              <a:t>оветский физик, академик АН СССР, один из создателей первой советской водородной бомбы. Трижды Герой социалистического труда. Впоследствии — общественный деятель, диссидент и правозащитник; народный депутат СССР. </a:t>
            </a:r>
          </a:p>
          <a:p>
            <a:pPr algn="just"/>
            <a:r>
              <a:rPr lang="ru-RU" sz="2400" i="1" dirty="0">
                <a:latin typeface="+mj-lt"/>
              </a:rPr>
              <a:t>Великий физик-теоретик был успешен не только в изобретении смертельного оружия, создав атомную и водородную бомбу, а также теорию термоядерных реакций, но и в изучении элементарных частиц и космологии. Ученый создал теорию барионной асимметрии Вселенной.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27432" y="5127006"/>
            <a:ext cx="8549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Лауреат Нобелевской премии мира за 1975 год</a:t>
            </a:r>
            <a:endParaRPr lang="ru-RU" sz="24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4659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" y="0"/>
            <a:ext cx="11483662" cy="148590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/>
              <a:t>История диссидентского </a:t>
            </a:r>
            <a:r>
              <a:rPr lang="ru-RU" sz="5400" b="1" i="1" dirty="0" smtClean="0"/>
              <a:t>движения. А.Д.Сахаров </a:t>
            </a: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337" y="1485900"/>
            <a:ext cx="9440215" cy="205579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dirty="0" smtClean="0"/>
              <a:t>С </a:t>
            </a:r>
            <a:r>
              <a:rPr lang="ru-RU" sz="2400" dirty="0"/>
              <a:t>1961 г. Сахаров стал выступать за запрещение испытаний ядерного оружия, так как считал продолжение гонки атомных вооружений угрозой существованию всего человечества. В 1963 г. Англия, СССР и США подписали договор о запрещении испытаний ядерного оружия в трех сферах – в атмосфере, в воде и в космосе.</a:t>
            </a:r>
            <a:endParaRPr lang="ru-RU" sz="2400" dirty="0" smtClean="0"/>
          </a:p>
          <a:p>
            <a:pPr marL="0" indent="0">
              <a:lnSpc>
                <a:spcPct val="100000"/>
              </a:lnSpc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7544" y="3969222"/>
            <a:ext cx="3672625" cy="2562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6832" y="3222133"/>
            <a:ext cx="5049591" cy="3309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025369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" y="0"/>
            <a:ext cx="11483662" cy="148590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/>
              <a:t>История диссидентского движения </a:t>
            </a:r>
            <a:r>
              <a:rPr lang="ru-RU" sz="5400" b="1" i="1" dirty="0" smtClean="0"/>
              <a:t>А.Д.Сахаров.</a:t>
            </a: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339" y="1485900"/>
            <a:ext cx="7610162" cy="51689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 smtClean="0"/>
              <a:t>К </a:t>
            </a:r>
            <a:r>
              <a:rPr lang="ru-RU" sz="2400" dirty="0"/>
              <a:t>началу 70-х годов, </a:t>
            </a:r>
            <a:r>
              <a:rPr lang="ru-RU" sz="2400" dirty="0" smtClean="0"/>
              <a:t>Сахаров </a:t>
            </a:r>
            <a:r>
              <a:rPr lang="ru-RU" sz="2400" dirty="0"/>
              <a:t>уже был признанным лидером </a:t>
            </a:r>
            <a:r>
              <a:rPr lang="ru-RU" sz="2400" dirty="0" smtClean="0"/>
              <a:t>в </a:t>
            </a:r>
            <a:r>
              <a:rPr lang="ru-RU" sz="2400" dirty="0"/>
              <a:t>диссидентского движения. Так, один из основополагающих трудов Сахарова, </a:t>
            </a:r>
            <a:r>
              <a:rPr lang="ru-RU" sz="2400" dirty="0" smtClean="0"/>
              <a:t>стал </a:t>
            </a:r>
            <a:r>
              <a:rPr lang="ru-RU" sz="2400" b="1" dirty="0"/>
              <a:t>«Размышления о прогрессе, мирном сосуществовании и интеллектуальной свободе»</a:t>
            </a:r>
            <a:r>
              <a:rPr lang="ru-RU" sz="2400" dirty="0"/>
              <a:t> </a:t>
            </a:r>
            <a:r>
              <a:rPr lang="ru-RU" sz="2400" dirty="0" smtClean="0"/>
              <a:t>который в </a:t>
            </a:r>
            <a:r>
              <a:rPr lang="ru-RU" sz="2400" dirty="0"/>
              <a:t>1968 году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В этом произведении, </a:t>
            </a:r>
            <a:r>
              <a:rPr lang="ru-RU" sz="2400" dirty="0" smtClean="0"/>
              <a:t>он </a:t>
            </a:r>
            <a:r>
              <a:rPr lang="ru-RU" sz="2400" dirty="0"/>
              <a:t>поднимает острейшие </a:t>
            </a:r>
            <a:r>
              <a:rPr lang="ru-RU" sz="2400" b="1" i="1" dirty="0">
                <a:solidFill>
                  <a:srgbClr val="C00000"/>
                </a:solidFill>
              </a:rPr>
              <a:t>проблемы своего времени: о войне и мире, о диктатуре, о запретной теме сталинского террора и свободе мысли, проблему экологии, и проблему роли научно-технического прогресса для будущего человечества».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По </a:t>
            </a:r>
            <a:r>
              <a:rPr lang="ru-RU" sz="2400" dirty="0"/>
              <a:t>сути дела это была программа действий для советских оппозиционных сил. Сахаров выступал за полное разоблачение культа личности Сталина, против привилегий партийной номенклатуры, выдвинул идею постепенного сближения капитализма и социализма, что обозначалось термином </a:t>
            </a:r>
            <a:r>
              <a:rPr lang="ru-RU" sz="2400" b="1" i="1" dirty="0"/>
              <a:t>«конвергенция».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8081" y="1118052"/>
            <a:ext cx="3576875" cy="5488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7452701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563</TotalTime>
  <Words>1652</Words>
  <Application>Microsoft Office PowerPoint</Application>
  <PresentationFormat>Произвольный</PresentationFormat>
  <Paragraphs>87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Crop</vt:lpstr>
      <vt:lpstr>                  А.Л.Сахаров (общественно-политическая позиция ученого)  работу выполнила ученица  10 кл МБОУ  «СОШ №3» ИГО СК Варыгина Валерия Борисовна Руководитель: Барабанова Н.В. </vt:lpstr>
      <vt:lpstr>История диссидентского движения </vt:lpstr>
      <vt:lpstr>История диссидентского движения. Причины зарождения  </vt:lpstr>
      <vt:lpstr>История диссидентского движения. Зарождение.</vt:lpstr>
      <vt:lpstr>История диссидентского движения. Зарождение</vt:lpstr>
      <vt:lpstr>История диссидентского движения. Направления</vt:lpstr>
      <vt:lpstr>Андрей Дмитриевич Сахаров (1921-1989)</vt:lpstr>
      <vt:lpstr>История диссидентского движения. А.Д.Сахаров  </vt:lpstr>
      <vt:lpstr>История диссидентского движения А.Д.Сахаров. </vt:lpstr>
      <vt:lpstr>История диссидентского движения А.Д.Сахаров</vt:lpstr>
      <vt:lpstr>Деятельность Сахарова </vt:lpstr>
      <vt:lpstr>История диссидентского движения. Комитет по правам человека</vt:lpstr>
      <vt:lpstr>История диссидентского движения. А.Д.Сахаров</vt:lpstr>
      <vt:lpstr>из «Памятной записки»…</vt:lpstr>
      <vt:lpstr>История диссидентского движения. А.Д.Сахаров</vt:lpstr>
      <vt:lpstr>История диссидентского движения. А.Д.Сахаров</vt:lpstr>
      <vt:lpstr> Народный депутат СССР</vt:lpstr>
      <vt:lpstr>Народный депутат СССР</vt:lpstr>
      <vt:lpstr>История диссидентского движения. А.Д.Сахаров. Заключение.</vt:lpstr>
      <vt:lpstr>Источники: 1. https://nauka.club/istoriya/dissidenty-v-sssr.html 2. https://ru.wikipedia.org/ 3. https://w.histrf.ru/ 4. https://istoriarusi.ru/cccp/dissidentskoe-dvizenie.html 5. https://www.culture.ru/persons/3281/andrei-sakharov 6. https://osssr.ru/nauka/uchenye/andrej-saharov/ 7. https://24smi.org/celebrity/7958-andrei-sakharov.html 8. https://zen.yandex.ru/media/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Сахаров Андрей Дмитриевич</dc:title>
  <dc:creator>Лера</dc:creator>
  <cp:lastModifiedBy>Пользователь Windows</cp:lastModifiedBy>
  <cp:revision>46</cp:revision>
  <dcterms:created xsi:type="dcterms:W3CDTF">2021-03-31T11:24:52Z</dcterms:created>
  <dcterms:modified xsi:type="dcterms:W3CDTF">2021-04-11T07:24:05Z</dcterms:modified>
</cp:coreProperties>
</file>