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0" r:id="rId2"/>
    <p:sldId id="256" r:id="rId3"/>
    <p:sldId id="322" r:id="rId4"/>
    <p:sldId id="318" r:id="rId5"/>
    <p:sldId id="289" r:id="rId6"/>
    <p:sldId id="257" r:id="rId7"/>
    <p:sldId id="259" r:id="rId8"/>
    <p:sldId id="319" r:id="rId9"/>
    <p:sldId id="260" r:id="rId10"/>
    <p:sldId id="311" r:id="rId11"/>
    <p:sldId id="312" r:id="rId12"/>
    <p:sldId id="313" r:id="rId13"/>
    <p:sldId id="316" r:id="rId14"/>
    <p:sldId id="317" r:id="rId15"/>
    <p:sldId id="320" r:id="rId16"/>
    <p:sldId id="321" r:id="rId17"/>
    <p:sldId id="315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006600"/>
    <a:srgbClr val="6600CC"/>
    <a:srgbClr val="00FF00"/>
    <a:srgbClr val="FFFF00"/>
    <a:srgbClr val="FF0066"/>
    <a:srgbClr val="9933FF"/>
    <a:srgbClr val="FFCCFF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F9EA4-5744-4DBB-86AB-A146A90577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309B8E-DECA-4603-A829-94D3DBE842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A80A2-B3C7-41CA-A7D7-12340DCCFC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4B06B7-32E9-4F7E-AE14-33342B9C47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16465-A542-4AD3-9E9B-6F9752199D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94504-DC51-43D9-80D4-BDC420F8A6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26442-B48B-4393-BD9B-C7AFA1C5DE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F1362-54C7-4B68-8189-6E03C6D38E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16CB3-B18A-4B09-B3D0-DE0C41D258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0014A-B1C8-4C4A-86CA-37D959F8DD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427A2-CA63-4222-AF71-D57DF05111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9D7F49-3E58-4DB3-BC31-68C4F4ADE2A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928662" y="4143380"/>
            <a:ext cx="269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500042"/>
            <a:ext cx="778674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классы неорганических</a:t>
            </a:r>
          </a:p>
          <a:p>
            <a:pPr algn="ctr"/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соединений</a:t>
            </a:r>
          </a:p>
          <a:p>
            <a:pPr algn="ctr"/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85860"/>
            <a:ext cx="204269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14818"/>
            <a:ext cx="2124846" cy="179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85786" y="785794"/>
            <a:ext cx="75724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2) Если железный гвоздь погрузить в раствор хлорида меди, то он покрывается красным налетом меди. Какая происходит реакция?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а) обмена; </a:t>
            </a:r>
            <a:b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б) замещения;</a:t>
            </a:r>
            <a:b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в) разложения;</a:t>
            </a:r>
            <a:b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г) соединения.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500570"/>
            <a:ext cx="18732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57224" y="500042"/>
            <a:ext cx="75724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3) К какому типу реакции относится взаимодействие CuO c H</a:t>
            </a:r>
            <a:r>
              <a:rPr lang="ru-RU" sz="4000" b="1" baseline="-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4000" b="1" baseline="-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eaLnBrk="0" hangingPunct="0"/>
            <a:endParaRPr lang="ru-RU" sz="4800" dirty="0" smtClean="0">
              <a:solidFill>
                <a:srgbClr val="00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ru-RU" sz="4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а) обмена; </a:t>
            </a:r>
          </a:p>
          <a:p>
            <a:pPr algn="ctr" eaLnBrk="0" hangingPunct="0"/>
            <a:r>
              <a:rPr lang="ru-RU" sz="4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б) соединения; </a:t>
            </a:r>
          </a:p>
          <a:p>
            <a:pPr algn="ctr" eaLnBrk="0" hangingPunct="0"/>
            <a:r>
              <a:rPr lang="ru-RU" sz="4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в) замещения.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2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00240"/>
            <a:ext cx="221457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28596" y="428604"/>
            <a:ext cx="821537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4) Силикат – это соль какой кислоты?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серной;</a:t>
            </a:r>
            <a:b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соляной;</a:t>
            </a:r>
            <a:b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кремниевой;</a:t>
            </a:r>
            <a:b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г) азотной. 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500042"/>
            <a:ext cx="81439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/>
              <a:t>5) Какое основание нерастворимо в воде? </a:t>
            </a:r>
          </a:p>
          <a:p>
            <a:pPr algn="ctr">
              <a:defRPr/>
            </a:pPr>
            <a:r>
              <a:rPr lang="ru-RU" sz="4000" b="1" dirty="0" smtClean="0"/>
              <a:t>а) KOH;</a:t>
            </a:r>
          </a:p>
          <a:p>
            <a:pPr algn="ctr">
              <a:defRPr/>
            </a:pPr>
            <a:r>
              <a:rPr lang="ru-RU" sz="4000" b="1" dirty="0" smtClean="0"/>
              <a:t> </a:t>
            </a:r>
          </a:p>
          <a:p>
            <a:pPr algn="ctr">
              <a:defRPr/>
            </a:pPr>
            <a:r>
              <a:rPr lang="ru-RU" sz="4000" b="1" dirty="0" smtClean="0"/>
              <a:t>б) </a:t>
            </a:r>
            <a:r>
              <a:rPr lang="ru-RU" sz="4000" b="1" dirty="0" err="1" smtClean="0"/>
              <a:t>Ca</a:t>
            </a:r>
            <a:r>
              <a:rPr lang="ru-RU" sz="4000" b="1" dirty="0" smtClean="0"/>
              <a:t>(OH)</a:t>
            </a:r>
            <a:r>
              <a:rPr lang="ru-RU" sz="4000" b="1" baseline="-25000" dirty="0" smtClean="0"/>
              <a:t>2</a:t>
            </a:r>
            <a:r>
              <a:rPr lang="ru-RU" sz="4000" b="1" dirty="0" smtClean="0"/>
              <a:t>; </a:t>
            </a:r>
          </a:p>
          <a:p>
            <a:pPr algn="ctr">
              <a:defRPr/>
            </a:pPr>
            <a:endParaRPr lang="ru-RU" sz="4000" b="1" dirty="0" smtClean="0"/>
          </a:p>
          <a:p>
            <a:pPr algn="ctr">
              <a:defRPr/>
            </a:pPr>
            <a:r>
              <a:rPr lang="ru-RU" sz="4000" b="1" dirty="0" smtClean="0"/>
              <a:t>в) Fe(OH)</a:t>
            </a:r>
            <a:r>
              <a:rPr lang="ru-RU" sz="4000" b="1" baseline="-25000" dirty="0" smtClean="0"/>
              <a:t>3</a:t>
            </a:r>
            <a:r>
              <a:rPr lang="ru-RU" sz="4000" b="1" dirty="0" smtClean="0"/>
              <a:t>;</a:t>
            </a:r>
          </a:p>
          <a:p>
            <a:pPr>
              <a:defRPr/>
            </a:pPr>
            <a:r>
              <a:rPr lang="ru-RU" sz="4000" b="1" dirty="0" smtClean="0"/>
              <a:t> </a:t>
            </a:r>
          </a:p>
          <a:p>
            <a:pPr algn="ctr">
              <a:defRPr/>
            </a:pPr>
            <a:r>
              <a:rPr lang="ru-RU" sz="4000" b="1" dirty="0" smtClean="0"/>
              <a:t>г) NaOH.</a:t>
            </a:r>
            <a:endParaRPr lang="ru-RU" sz="4000" b="1" dirty="0"/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429132"/>
            <a:ext cx="27368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28680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6) Какое из перечисленных веществ является солью? </a:t>
            </a:r>
          </a:p>
          <a:p>
            <a:pPr algn="ctr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4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) H</a:t>
            </a:r>
            <a:r>
              <a:rPr lang="en-US" sz="4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4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) NH</a:t>
            </a:r>
            <a:r>
              <a:rPr lang="en-US" sz="4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4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714620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i="1" u="sng" dirty="0" smtClean="0">
                <a:solidFill>
                  <a:srgbClr val="006600"/>
                </a:solidFill>
                <a:latin typeface="Arial Black" pitchFamily="34" charset="0"/>
              </a:rPr>
              <a:t>«Ау </a:t>
            </a:r>
            <a:r>
              <a:rPr lang="ru-RU" sz="4800" b="1" i="1" u="sng" dirty="0" smtClean="0">
                <a:solidFill>
                  <a:srgbClr val="0000FF"/>
                </a:solidFill>
                <a:latin typeface="Arial Black" pitchFamily="34" charset="0"/>
              </a:rPr>
              <a:t>– Ау </a:t>
            </a:r>
            <a:r>
              <a:rPr lang="ru-RU" sz="4800" b="1" i="1" u="sng" dirty="0" smtClean="0">
                <a:solidFill>
                  <a:srgbClr val="FF0000"/>
                </a:solidFill>
                <a:latin typeface="Arial Black" pitchFamily="34" charset="0"/>
              </a:rPr>
              <a:t>– Ау»</a:t>
            </a:r>
            <a:r>
              <a:rPr lang="ru-RU" sz="5400" b="1" i="1" u="sng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5400" b="1" i="1" u="sng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b="1" i="1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428736"/>
            <a:ext cx="4143404" cy="5072098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Zn + ? = ZnCl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+ ?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Б) ?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= K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В)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Al(OH)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= ? + 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BaCl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+ ? = BaSO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+ 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Al(OH)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+ ? = Al(NO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+ 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Е)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AgNO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+ ? = AgCl + ?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7686" y="1428736"/>
            <a:ext cx="4324352" cy="4525963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Zn + HCl = ZnCl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+  H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Б) КОН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= K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de-DE" sz="20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de-DE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Al(OH)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= Al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BaCl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= BaSO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+ HCl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Al(OH)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= Al(NO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Е)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AgNO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+ HCl = AgCl +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72" y="428605"/>
            <a:ext cx="792961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Ответ на заморочку:</a:t>
            </a:r>
          </a:p>
          <a:p>
            <a:pPr algn="ctr"/>
            <a:r>
              <a:rPr lang="ru-RU" sz="3600" dirty="0" smtClean="0"/>
              <a:t> </a:t>
            </a:r>
          </a:p>
          <a:p>
            <a:pPr algn="ctr"/>
            <a:r>
              <a:rPr lang="ru-RU" sz="3600" dirty="0" smtClean="0"/>
              <a:t>Степень окисления у следующих веществ равна:</a:t>
            </a:r>
          </a:p>
          <a:p>
            <a:pPr algn="ctr"/>
            <a:endParaRPr lang="ru-RU" sz="3600" dirty="0" smtClean="0"/>
          </a:p>
          <a:p>
            <a:pPr algn="ctr"/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857496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Mg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+2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+4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r>
              <a:rPr kumimoji="0" lang="ru-RU" sz="6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ru-RU" sz="6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ru-RU" sz="6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+6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ru-RU" sz="6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Na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OH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2571744"/>
            <a:ext cx="84493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«сульфадиметоксин»</a:t>
            </a:r>
            <a:r>
              <a:rPr lang="ru-RU" sz="6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571480"/>
            <a:ext cx="47383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u="sng" dirty="0" smtClean="0"/>
              <a:t>Составь слова:</a:t>
            </a:r>
            <a:endParaRPr lang="ru-RU" sz="44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923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571472" y="428604"/>
            <a:ext cx="835824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eaLnBrk="0" hangingPunct="0">
              <a:buFont typeface="Arial" charset="0"/>
              <a:buChar char="•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обобщить и закрепить знания об основных классах неорганической химии и уметь их называть; </a:t>
            </a:r>
          </a:p>
          <a:p>
            <a:pPr eaLnBrk="0" hangingPunct="0">
              <a:buFont typeface="Arial" charset="0"/>
              <a:buChar char="•"/>
            </a:pPr>
            <a:endPara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закрепить понятия о типах химических реакций и умение составлять уравнения реакций по формулам;</a:t>
            </a:r>
          </a:p>
          <a:p>
            <a:pPr eaLnBrk="0" hangingPunct="0">
              <a:buFont typeface="Arial" charset="0"/>
              <a:buChar char="•"/>
            </a:pPr>
            <a:endPara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развивать внимание и зрительную память;</a:t>
            </a:r>
          </a:p>
          <a:p>
            <a:pPr eaLnBrk="0" hangingPunct="0">
              <a:buFont typeface="Arial" charset="0"/>
              <a:buChar char="•"/>
            </a:pPr>
            <a:endPara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продолжить формирование логического мышления, умения самостоятельно проводить практические исследования (химические опыты), делать на их основе правильные теоретические выводы.</a:t>
            </a:r>
            <a:endPara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62" y="714356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Девиз урока: </a:t>
            </a:r>
          </a:p>
          <a:p>
            <a:pPr algn="ctr"/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мы знаем, что мы умеем»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4572008"/>
            <a:ext cx="172878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48" y="357166"/>
            <a:ext cx="792961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Правила игры «Крестики – Нолики»</a:t>
            </a:r>
          </a:p>
          <a:p>
            <a:pPr algn="ctr"/>
            <a:endParaRPr lang="ru-RU" dirty="0" smtClean="0"/>
          </a:p>
          <a:p>
            <a:pPr marL="342900" lvl="0" indent="-342900" algn="ctr"/>
            <a:r>
              <a:rPr lang="ru-RU" sz="2000" b="1" dirty="0" smtClean="0">
                <a:solidFill>
                  <a:srgbClr val="6600CC"/>
                </a:solidFill>
              </a:rPr>
              <a:t>1.</a:t>
            </a:r>
            <a:r>
              <a:rPr lang="ru-RU" sz="2000" dirty="0" smtClean="0">
                <a:solidFill>
                  <a:srgbClr val="6600CC"/>
                </a:solidFill>
              </a:rPr>
              <a:t> Команда «Крестики» выбирает в поле конкурс. Затем выбирает команда «Нолики» независимо от итогов предыдущего конкурса.</a:t>
            </a:r>
          </a:p>
          <a:p>
            <a:pPr marL="342900" lvl="0" indent="-342900" algn="ctr"/>
            <a:endParaRPr lang="ru-RU" sz="2000" dirty="0" smtClean="0">
              <a:solidFill>
                <a:srgbClr val="6600CC"/>
              </a:solidFill>
            </a:endParaRPr>
          </a:p>
          <a:p>
            <a:pPr marL="342900" lvl="0" indent="-342900" algn="ctr"/>
            <a:r>
              <a:rPr lang="ru-RU" sz="2000" b="1" dirty="0" smtClean="0">
                <a:solidFill>
                  <a:srgbClr val="6600CC"/>
                </a:solidFill>
              </a:rPr>
              <a:t>2. </a:t>
            </a:r>
            <a:r>
              <a:rPr lang="ru-RU" sz="2000" dirty="0" smtClean="0">
                <a:solidFill>
                  <a:srgbClr val="6600CC"/>
                </a:solidFill>
              </a:rPr>
              <a:t>Ответ дают в каждом конкурсе разные игроки команды. За каждый правильный ответ полагается жетон.</a:t>
            </a:r>
          </a:p>
          <a:p>
            <a:pPr marL="342900" lvl="0" indent="-342900" algn="ctr"/>
            <a:endParaRPr lang="ru-RU" sz="2000" dirty="0" smtClean="0">
              <a:solidFill>
                <a:srgbClr val="6600CC"/>
              </a:solidFill>
            </a:endParaRPr>
          </a:p>
          <a:p>
            <a:pPr marL="342900" lvl="0" indent="-342900" algn="ctr"/>
            <a:r>
              <a:rPr lang="ru-RU" sz="2000" b="1" dirty="0" smtClean="0">
                <a:solidFill>
                  <a:srgbClr val="6600CC"/>
                </a:solidFill>
              </a:rPr>
              <a:t>3. </a:t>
            </a:r>
            <a:r>
              <a:rPr lang="ru-RU" sz="2000" dirty="0" smtClean="0">
                <a:solidFill>
                  <a:srgbClr val="6600CC"/>
                </a:solidFill>
              </a:rPr>
              <a:t>Победившая команда ставит свой знак на игровом поле, на клетке сыгранного конкурса. </a:t>
            </a:r>
          </a:p>
          <a:p>
            <a:pPr marL="342900" lvl="0" indent="-342900" algn="ctr"/>
            <a:r>
              <a:rPr lang="ru-RU" sz="2000" dirty="0" smtClean="0">
                <a:solidFill>
                  <a:srgbClr val="6600CC"/>
                </a:solidFill>
              </a:rPr>
              <a:t>Если обе команды отвечают правильно, то полагается дополнительный вопрос. Кто первый отвечает, тот получает жетон.</a:t>
            </a:r>
          </a:p>
          <a:p>
            <a:pPr marL="342900" lvl="0" indent="-342900" algn="ctr"/>
            <a:endParaRPr lang="ru-RU" sz="2000" dirty="0" smtClean="0">
              <a:solidFill>
                <a:srgbClr val="6600CC"/>
              </a:solidFill>
            </a:endParaRPr>
          </a:p>
          <a:p>
            <a:pPr lvl="0" algn="ctr"/>
            <a:r>
              <a:rPr lang="ru-RU" sz="2000" b="1" dirty="0" smtClean="0">
                <a:solidFill>
                  <a:srgbClr val="6600CC"/>
                </a:solidFill>
              </a:rPr>
              <a:t>4. </a:t>
            </a:r>
            <a:r>
              <a:rPr lang="ru-RU" sz="2000" dirty="0" smtClean="0">
                <a:solidFill>
                  <a:srgbClr val="6600CC"/>
                </a:solidFill>
              </a:rPr>
              <a:t>Выигрывает та команда, которая поставит на поле три своих знака в единый ряд в любом направлении или пять знаков – в любом порядке.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WordArt 3"/>
          <p:cNvSpPr>
            <a:spLocks noChangeArrowheads="1" noChangeShapeType="1" noTextEdit="1"/>
          </p:cNvSpPr>
          <p:nvPr/>
        </p:nvSpPr>
        <p:spPr bwMode="auto">
          <a:xfrm>
            <a:off x="1403350" y="1196975"/>
            <a:ext cx="61214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5000636"/>
            <a:ext cx="171451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357290" y="571480"/>
            <a:ext cx="6572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FontTx/>
              <a:buChar char="•"/>
            </a:pPr>
            <a:r>
              <a:rPr lang="ru-RU" sz="3200" b="1" i="1" u="sng" dirty="0" smtClean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Терминологический бой.</a:t>
            </a:r>
            <a:endParaRPr lang="ru-RU" sz="2400" b="1" i="1" u="sng" dirty="0" smtClean="0">
              <a:solidFill>
                <a:srgbClr val="3333CC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</a:pPr>
            <a:r>
              <a:rPr lang="ru-RU" sz="3200" b="1" i="1" u="sng" dirty="0" smtClean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Третий лишний.</a:t>
            </a:r>
            <a:endParaRPr lang="ru-RU" sz="2400" b="1" i="1" u="sng" dirty="0" smtClean="0">
              <a:solidFill>
                <a:srgbClr val="3333CC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ctr" eaLnBrk="0" hangingPunct="0">
              <a:buFontTx/>
              <a:buChar char="•"/>
            </a:pPr>
            <a:r>
              <a:rPr lang="ru-RU" sz="3200" b="1" i="1" u="sng" dirty="0" smtClean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Кто больше?</a:t>
            </a:r>
            <a:endParaRPr lang="ru-RU" sz="2400" b="1" i="1" u="sng" dirty="0" smtClean="0">
              <a:solidFill>
                <a:srgbClr val="3333CC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ctr" eaLnBrk="0" hangingPunct="0">
              <a:buFontTx/>
              <a:buChar char="•"/>
            </a:pPr>
            <a:r>
              <a:rPr lang="ru-RU" sz="3200" b="1" i="1" u="sng" dirty="0" smtClean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Дальше, дальше, дальше...</a:t>
            </a:r>
            <a:endParaRPr lang="ru-RU" sz="2400" b="1" i="1" u="sng" dirty="0" smtClean="0">
              <a:solidFill>
                <a:srgbClr val="3333CC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ctr" eaLnBrk="0" hangingPunct="0">
              <a:buFontTx/>
              <a:buChar char="•"/>
            </a:pPr>
            <a:r>
              <a:rPr lang="ru-RU" sz="3200" b="1" i="1" u="sng" dirty="0" smtClean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 Волшебный ящик.</a:t>
            </a:r>
            <a:endParaRPr lang="ru-RU" sz="2400" b="1" i="1" u="sng" dirty="0" smtClean="0">
              <a:solidFill>
                <a:srgbClr val="3333CC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ctr" eaLnBrk="0" hangingPunct="0">
              <a:buFontTx/>
              <a:buChar char="•"/>
            </a:pPr>
            <a:r>
              <a:rPr lang="ru-RU" sz="3200" b="1" i="1" u="sng" dirty="0" smtClean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 Выберите правильный ответ.</a:t>
            </a:r>
            <a:endParaRPr lang="ru-RU" sz="2400" b="1" i="1" u="sng" dirty="0" smtClean="0">
              <a:solidFill>
                <a:srgbClr val="3333CC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ctr" eaLnBrk="0" hangingPunct="0">
              <a:buFontTx/>
              <a:buChar char="•"/>
            </a:pPr>
            <a:r>
              <a:rPr lang="ru-RU" sz="3200" b="1" i="1" u="sng" dirty="0" smtClean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 «Ау-ау-ау».</a:t>
            </a:r>
            <a:endParaRPr lang="ru-RU" sz="2400" b="1" i="1" u="sng" dirty="0" smtClean="0">
              <a:solidFill>
                <a:srgbClr val="3333CC"/>
              </a:solidFill>
              <a:latin typeface="Calibri" pitchFamily="34" charset="0"/>
              <a:cs typeface="Times New Roman" pitchFamily="18" charset="0"/>
            </a:endParaRPr>
          </a:p>
          <a:p>
            <a:pPr algn="ctr" eaLnBrk="0" hangingPunct="0">
              <a:buFontTx/>
              <a:buChar char="•"/>
            </a:pPr>
            <a:r>
              <a:rPr lang="ru-RU" sz="3200" b="1" i="1" u="sng" dirty="0" smtClean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Лавка химических загадок.</a:t>
            </a:r>
            <a:endParaRPr lang="ru-RU" sz="2400" b="1" i="1" u="sng" dirty="0" smtClean="0">
              <a:solidFill>
                <a:srgbClr val="3333CC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algn="ctr" eaLnBrk="0" hangingPunct="0">
              <a:buFontTx/>
              <a:buChar char="•"/>
            </a:pPr>
            <a:r>
              <a:rPr lang="ru-RU" sz="3200" b="1" i="1" u="sng" dirty="0" smtClean="0">
                <a:solidFill>
                  <a:srgbClr val="3333CC"/>
                </a:solidFill>
                <a:latin typeface="Calibri" pitchFamily="34" charset="0"/>
                <a:cs typeface="Times New Roman" pitchFamily="18" charset="0"/>
              </a:rPr>
              <a:t>Расшифруйте сказку.</a:t>
            </a:r>
            <a:endParaRPr lang="ru-RU" sz="2400" b="1" i="1" u="sng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4724400"/>
            <a:ext cx="172878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12" name="Picture 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4508500"/>
            <a:ext cx="1439862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500034" y="571480"/>
            <a:ext cx="80724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eaLnBrk="0" hangingPunct="0"/>
            <a:r>
              <a:rPr lang="ru-RU" sz="4800" b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«Третий лишний»</a:t>
            </a:r>
          </a:p>
          <a:p>
            <a:pPr lvl="1" algn="ctr" eaLnBrk="0" hangingPunct="0"/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1. CaO; NaCl; SO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;</a:t>
            </a:r>
            <a:endParaRPr lang="ru-RU" sz="4400" b="1" i="1" dirty="0" smtClean="0">
              <a:solidFill>
                <a:srgbClr val="0000FF"/>
              </a:solidFill>
            </a:endParaRPr>
          </a:p>
          <a:p>
            <a:pPr lvl="1" algn="ctr" eaLnBrk="0" hangingPunct="0"/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2. K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CO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;  HCl; H 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SO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;</a:t>
            </a:r>
            <a:endParaRPr lang="ru-RU" sz="4400" b="1" i="1" dirty="0" smtClean="0">
              <a:solidFill>
                <a:srgbClr val="0000FF"/>
              </a:solidFill>
            </a:endParaRPr>
          </a:p>
          <a:p>
            <a:pPr lvl="1" algn="ctr" eaLnBrk="0" hangingPunct="0"/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3. Na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SO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; HNO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3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; BaCl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;</a:t>
            </a:r>
            <a:endParaRPr lang="ru-RU" sz="4400" b="1" i="1" dirty="0" smtClean="0">
              <a:solidFill>
                <a:srgbClr val="0000FF"/>
              </a:solidFill>
            </a:endParaRPr>
          </a:p>
          <a:p>
            <a:pPr lvl="1" algn="ctr" eaLnBrk="0" hangingPunct="0"/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4. NaOH; CO</a:t>
            </a:r>
            <a:r>
              <a:rPr lang="ru-RU" sz="5400" b="1" i="1" baseline="-30000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ru-RU" sz="5400" b="1" i="1" dirty="0" smtClean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; MgO.</a:t>
            </a:r>
            <a:endParaRPr lang="ru-RU" sz="44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6"/>
          <p:cNvSpPr>
            <a:spLocks noChangeArrowheads="1"/>
          </p:cNvSpPr>
          <p:nvPr/>
        </p:nvSpPr>
        <p:spPr bwMode="auto">
          <a:xfrm>
            <a:off x="285720" y="1000108"/>
            <a:ext cx="842962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200" b="1" u="sng" dirty="0"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Гидроксид цинка (II) + соляная кислота = хлорид цинка (II) + вода</a:t>
            </a:r>
            <a:endParaRPr lang="ru-RU" sz="2400" b="1" u="sng" dirty="0"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sz="3200" b="1" i="1" u="sng" dirty="0"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3200" b="1" u="sng" dirty="0"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Оксид меди (II) + серная кислота = сульфат меди (II) + вода</a:t>
            </a:r>
            <a:endParaRPr lang="ru-RU" sz="2400" b="1" u="sng" dirty="0"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3200" b="1" u="sng" dirty="0"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ctr" eaLnBrk="0" hangingPunct="0"/>
            <a:r>
              <a:rPr lang="ru-RU" sz="3200" b="1" u="sng" dirty="0"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alibri" pitchFamily="34" charset="0"/>
              </a:rPr>
              <a:t>Оксид натрия + оксид углерода (IV) = карбонат натрия</a:t>
            </a:r>
            <a:endParaRPr lang="ru-RU" sz="2400" b="1" u="sng" dirty="0"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3200" b="1" u="sng" dirty="0">
              <a:solidFill>
                <a:srgbClr val="0000FF"/>
              </a:solidFill>
              <a:effectLst/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ctr" eaLnBrk="0" hangingPunct="0"/>
            <a:r>
              <a:rPr lang="ru-RU" sz="3200" b="1" u="sng" dirty="0"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alibri" pitchFamily="34" charset="0"/>
              </a:rPr>
              <a:t>Гидроксид железа (II) = оксид железа (II) + вода</a:t>
            </a:r>
            <a:endParaRPr lang="ru-RU" sz="2400" b="1" u="sng" dirty="0"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428860" y="0"/>
            <a:ext cx="52277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/>
            </a:prst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5400" b="1" i="1" dirty="0">
                <a:solidFill>
                  <a:srgbClr val="FF0066"/>
                </a:solidFill>
                <a:effectLst/>
                <a:latin typeface="Bookman Old Style" pitchFamily="18" charset="0"/>
                <a:cs typeface="Times New Roman" pitchFamily="18" charset="0"/>
              </a:rPr>
              <a:t>Кто больше?</a:t>
            </a:r>
            <a:endParaRPr lang="ru-RU" sz="6600" i="1" dirty="0">
              <a:solidFill>
                <a:srgbClr val="FF0066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2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71472" y="357166"/>
            <a:ext cx="785818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Zn(OH)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+ 2HCl = ZnCl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CuO + H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CuSO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H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 + CO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Na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4000" b="1" i="0" u="none" strike="noStrike" cap="none" normalizeH="0" baseline="-3000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Fe(OH)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FeO + H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500042"/>
            <a:ext cx="4312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6600"/>
                </a:solidFill>
                <a:latin typeface="Arial Black" pitchFamily="34" charset="0"/>
              </a:rPr>
              <a:t>Проверь себя:</a:t>
            </a:r>
            <a:endParaRPr lang="ru-RU" sz="4000" b="1" i="1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1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1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1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1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1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1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5903913" cy="1363662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71480"/>
            <a:ext cx="82867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Выберите правильный ответ</a:t>
            </a:r>
            <a:endParaRPr lang="ru-RU" sz="28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1) Определите формулу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оксида Мn (VII):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МnО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б) Мn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</a:rPr>
              <a:t>7;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в) Мn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г) МnО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pic>
        <p:nvPicPr>
          <p:cNvPr id="8" name="Picture 8" descr="J00761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857364"/>
            <a:ext cx="28194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ANTN0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143248"/>
            <a:ext cx="3429000" cy="307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MOVIE_ONCLICK_URL_TARGET" val="_self"/>
  <p:tag name="GENSWF_MOVIE_PRESENTATION_END_URL_TARGET" val="_self"/>
  <p:tag name="FLASHSPRING_PRESENTATION_TITLE" val="Презентация1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603</Words>
  <Application>Microsoft Office PowerPoint</Application>
  <PresentationFormat>Экран (4:3)</PresentationFormat>
  <Paragraphs>124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«Ау – Ау – Ау» 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DNA7 X86</cp:lastModifiedBy>
  <cp:revision>50</cp:revision>
  <dcterms:created xsi:type="dcterms:W3CDTF">2008-01-19T20:21:05Z</dcterms:created>
  <dcterms:modified xsi:type="dcterms:W3CDTF">2022-03-08T13:27:56Z</dcterms:modified>
</cp:coreProperties>
</file>