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58" r:id="rId5"/>
    <p:sldId id="263" r:id="rId6"/>
    <p:sldId id="260" r:id="rId7"/>
    <p:sldId id="262" r:id="rId8"/>
    <p:sldId id="261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CC0099"/>
    <a:srgbClr val="FF99FF"/>
    <a:srgbClr val="6600CC"/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834" y="-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FA23F-E738-42B1-861C-32940009B8A1}" type="datetimeFigureOut">
              <a:rPr lang="ru-RU" smtClean="0"/>
              <a:pPr/>
              <a:t>10.01.2007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C2F61-3C97-4668-B491-B203227716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FA23F-E738-42B1-861C-32940009B8A1}" type="datetimeFigureOut">
              <a:rPr lang="ru-RU" smtClean="0"/>
              <a:pPr/>
              <a:t>10.01.2007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C2F61-3C97-4668-B491-B203227716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FA23F-E738-42B1-861C-32940009B8A1}" type="datetimeFigureOut">
              <a:rPr lang="ru-RU" smtClean="0"/>
              <a:pPr/>
              <a:t>10.01.2007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C2F61-3C97-4668-B491-B203227716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FA23F-E738-42B1-861C-32940009B8A1}" type="datetimeFigureOut">
              <a:rPr lang="ru-RU" smtClean="0"/>
              <a:pPr/>
              <a:t>10.01.2007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C2F61-3C97-4668-B491-B203227716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FA23F-E738-42B1-861C-32940009B8A1}" type="datetimeFigureOut">
              <a:rPr lang="ru-RU" smtClean="0"/>
              <a:pPr/>
              <a:t>10.01.2007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C2F61-3C97-4668-B491-B203227716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FA23F-E738-42B1-861C-32940009B8A1}" type="datetimeFigureOut">
              <a:rPr lang="ru-RU" smtClean="0"/>
              <a:pPr/>
              <a:t>10.01.2007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C2F61-3C97-4668-B491-B203227716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FA23F-E738-42B1-861C-32940009B8A1}" type="datetimeFigureOut">
              <a:rPr lang="ru-RU" smtClean="0"/>
              <a:pPr/>
              <a:t>10.01.2007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C2F61-3C97-4668-B491-B203227716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FA23F-E738-42B1-861C-32940009B8A1}" type="datetimeFigureOut">
              <a:rPr lang="ru-RU" smtClean="0"/>
              <a:pPr/>
              <a:t>10.01.2007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C2F61-3C97-4668-B491-B203227716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FA23F-E738-42B1-861C-32940009B8A1}" type="datetimeFigureOut">
              <a:rPr lang="ru-RU" smtClean="0"/>
              <a:pPr/>
              <a:t>10.01.2007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C2F61-3C97-4668-B491-B203227716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FA23F-E738-42B1-861C-32940009B8A1}" type="datetimeFigureOut">
              <a:rPr lang="ru-RU" smtClean="0"/>
              <a:pPr/>
              <a:t>10.01.2007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C2F61-3C97-4668-B491-B203227716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FA23F-E738-42B1-861C-32940009B8A1}" type="datetimeFigureOut">
              <a:rPr lang="ru-RU" smtClean="0"/>
              <a:pPr/>
              <a:t>10.01.2007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7AC2F61-3C97-4668-B491-B203227716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F1FA23F-E738-42B1-861C-32940009B8A1}" type="datetimeFigureOut">
              <a:rPr lang="ru-RU" smtClean="0"/>
              <a:pPr/>
              <a:t>10.01.2007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7AC2F61-3C97-4668-B491-B2032277161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3857628"/>
            <a:ext cx="8062912" cy="1470025"/>
          </a:xfrm>
        </p:spPr>
        <p:txBody>
          <a:bodyPr>
            <a:noAutofit/>
          </a:bodyPr>
          <a:lstStyle/>
          <a:p>
            <a:pPr algn="ctr"/>
            <a:r>
              <a:rPr lang="ru-RU" sz="11500" b="1" i="1" dirty="0" smtClean="0">
                <a:solidFill>
                  <a:srgbClr val="7030A0"/>
                </a:solidFill>
              </a:rPr>
              <a:t>Дисперсные системы и растворы</a:t>
            </a:r>
            <a:endParaRPr lang="ru-RU" sz="115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14291"/>
            <a:ext cx="8643966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4">
                    <a:lumMod val="50000"/>
                  </a:schemeClr>
                </a:solidFill>
              </a:rPr>
              <a:t>Взвеси</a:t>
            </a:r>
          </a:p>
          <a:p>
            <a:pPr>
              <a:buFont typeface="Wingdings" pitchFamily="2" charset="2"/>
              <a:buChar char="v"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Эмульсии: 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среда, и фаза нерастворимы друг в друге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(молоко, лимфа, водоэмульсионная краска)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Суспензии: 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среда – жидкость, фаза – нерастворимое в ней твердое вещество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(ил, строительный раствор)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Аэрозоли: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взвеси в газе мелких частиц жидких или твердых веществ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(пыль, дым, туман)</a:t>
            </a:r>
            <a:endParaRPr lang="ru-RU" sz="28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9144000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</a:rPr>
              <a:t>Коллоидные системы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2800" b="1" dirty="0" smtClean="0">
                <a:solidFill>
                  <a:srgbClr val="0070C0"/>
                </a:solidFill>
              </a:rPr>
              <a:t>Коллоидные растворы или золи. 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Это жидкости живой клетки и живого организма в целом (цитоплазма, ядерный сок, кровь)</a:t>
            </a:r>
          </a:p>
          <a:p>
            <a:pPr marL="742950" indent="-742950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         Такие системы образуют клеи, крахмал, белки.</a:t>
            </a:r>
          </a:p>
          <a:p>
            <a:pPr marL="742950" indent="-742950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         Коагуляция – явление слипания коллоидных частиц и выпадения их в осадок</a:t>
            </a:r>
          </a:p>
          <a:p>
            <a:pPr marL="742950" indent="-742950">
              <a:buAutoNum type="arabicPeriod" startAt="2"/>
            </a:pPr>
            <a:r>
              <a:rPr lang="ru-RU" sz="2800" b="1" dirty="0" smtClean="0">
                <a:solidFill>
                  <a:srgbClr val="0070C0"/>
                </a:solidFill>
              </a:rPr>
              <a:t>Гели или студни. 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Это студенистые осадки, образующиеся при коагуляции золей (желатин, мармелад, косметический гель, холодец; природные минералы: волосы, сухожилия, хрящи)</a:t>
            </a:r>
          </a:p>
          <a:p>
            <a:pPr marL="742950" indent="-742950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         Со временем структура гелей нарушается  и выделяется вода. Это явление – </a:t>
            </a:r>
            <a:r>
              <a:rPr lang="ru-RU" sz="2800" b="1" dirty="0" err="1" smtClean="0">
                <a:solidFill>
                  <a:srgbClr val="FF0000"/>
                </a:solidFill>
              </a:rPr>
              <a:t>синерезис</a:t>
            </a:r>
            <a:r>
              <a:rPr lang="ru-RU" sz="2800" b="1" dirty="0" smtClean="0">
                <a:solidFill>
                  <a:srgbClr val="FF0000"/>
                </a:solidFill>
              </a:rPr>
              <a:t>. 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1071546"/>
            <a:ext cx="8715436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</a:rPr>
              <a:t>Раствор </a:t>
            </a:r>
            <a:r>
              <a:rPr lang="ru-RU" sz="3200" dirty="0" smtClean="0"/>
              <a:t>– </a:t>
            </a:r>
            <a:r>
              <a:rPr lang="ru-RU" sz="2800" dirty="0" smtClean="0"/>
              <a:t>это гомогенная система, состоящая из двух и более веществ.</a:t>
            </a:r>
          </a:p>
          <a:p>
            <a:r>
              <a:rPr lang="ru-RU" sz="2800" dirty="0" smtClean="0"/>
              <a:t>  Всегда однофазны, т.е. представляют однородный газ, жидкость или твердое вещество.</a:t>
            </a:r>
          </a:p>
          <a:p>
            <a:r>
              <a:rPr lang="ru-RU" sz="3200" b="1" i="1" dirty="0" smtClean="0">
                <a:solidFill>
                  <a:srgbClr val="002060"/>
                </a:solidFill>
              </a:rPr>
              <a:t>Истинные </a:t>
            </a:r>
            <a:r>
              <a:rPr lang="ru-RU" sz="3200" dirty="0" smtClean="0"/>
              <a:t>– </a:t>
            </a:r>
            <a:r>
              <a:rPr lang="ru-RU" sz="2800" dirty="0" smtClean="0"/>
              <a:t>растворы, которые требуют подчеркнуть их отличие от коллоидных растворов.</a:t>
            </a:r>
            <a:endParaRPr lang="ru-RU" sz="3200" dirty="0" smtClean="0"/>
          </a:p>
          <a:p>
            <a:r>
              <a:rPr lang="ru-RU" sz="3200" b="1" i="1" dirty="0" smtClean="0">
                <a:solidFill>
                  <a:srgbClr val="002060"/>
                </a:solidFill>
              </a:rPr>
              <a:t>Растворитель </a:t>
            </a:r>
            <a:r>
              <a:rPr lang="ru-RU" sz="3200" dirty="0" smtClean="0"/>
              <a:t>– </a:t>
            </a:r>
            <a:r>
              <a:rPr lang="ru-RU" sz="2800" dirty="0" smtClean="0"/>
              <a:t>вещество, агрегатное состояние которое не изменяется при образовании раствора (вода + сахар, вода + соль, вода + углекислый газ)</a:t>
            </a:r>
          </a:p>
          <a:p>
            <a:r>
              <a:rPr lang="ru-RU" sz="3200" b="1" i="1" dirty="0" smtClean="0">
                <a:solidFill>
                  <a:srgbClr val="002060"/>
                </a:solidFill>
              </a:rPr>
              <a:t>Растворитель</a:t>
            </a:r>
            <a:r>
              <a:rPr lang="ru-RU" sz="2800" dirty="0" smtClean="0"/>
              <a:t> – это тот компонент, которого больше в растворе.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00430" y="214290"/>
            <a:ext cx="28628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C0099"/>
                </a:solidFill>
              </a:rPr>
              <a:t>Растворы</a:t>
            </a:r>
            <a:endParaRPr lang="ru-RU" sz="4400" b="1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357166"/>
            <a:ext cx="8072494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6600CC"/>
                </a:solidFill>
              </a:rPr>
              <a:t>Растворы</a:t>
            </a:r>
          </a:p>
          <a:p>
            <a:pPr algn="ctr">
              <a:buFont typeface="Arial" pitchFamily="34" charset="0"/>
              <a:buChar char="•"/>
            </a:pPr>
            <a:r>
              <a:rPr lang="ru-RU" sz="3600" b="1" i="1" dirty="0" smtClean="0">
                <a:solidFill>
                  <a:srgbClr val="6600CC"/>
                </a:solidFill>
              </a:rPr>
              <a:t>Молекулярные</a:t>
            </a:r>
            <a:r>
              <a:rPr lang="ru-RU" sz="3200" dirty="0" smtClean="0">
                <a:solidFill>
                  <a:srgbClr val="6600CC"/>
                </a:solidFill>
              </a:rPr>
              <a:t> </a:t>
            </a:r>
            <a:r>
              <a:rPr lang="ru-RU" sz="2800" dirty="0" smtClean="0">
                <a:solidFill>
                  <a:srgbClr val="6600CC"/>
                </a:solidFill>
              </a:rPr>
              <a:t>–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это водные растворы неэлектролитов органических веществ.</a:t>
            </a:r>
          </a:p>
          <a:p>
            <a:pPr algn="ctr">
              <a:buFont typeface="Arial" pitchFamily="34" charset="0"/>
              <a:buChar char="•"/>
            </a:pPr>
            <a:r>
              <a:rPr lang="ru-RU" sz="3600" b="1" i="1" dirty="0" smtClean="0">
                <a:solidFill>
                  <a:srgbClr val="6600CC"/>
                </a:solidFill>
              </a:rPr>
              <a:t>Молекулярно-ионные </a:t>
            </a:r>
            <a:r>
              <a:rPr lang="ru-RU" sz="2800" dirty="0" smtClean="0">
                <a:solidFill>
                  <a:srgbClr val="6600CC"/>
                </a:solidFill>
              </a:rPr>
              <a:t>–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это растворы слабых электролитов ( азотистой, сероводородной кислот)</a:t>
            </a:r>
          </a:p>
          <a:p>
            <a:pPr algn="ctr">
              <a:buFont typeface="Arial" pitchFamily="34" charset="0"/>
              <a:buChar char="•"/>
            </a:pPr>
            <a:r>
              <a:rPr lang="ru-RU" sz="3600" b="1" i="1" dirty="0" smtClean="0">
                <a:solidFill>
                  <a:srgbClr val="6600CC"/>
                </a:solidFill>
              </a:rPr>
              <a:t>Ионные</a:t>
            </a:r>
            <a:r>
              <a:rPr lang="ru-RU" sz="3200" b="1" i="1" dirty="0" smtClean="0">
                <a:solidFill>
                  <a:srgbClr val="6600CC"/>
                </a:solidFill>
              </a:rPr>
              <a:t> </a:t>
            </a:r>
            <a:r>
              <a:rPr lang="ru-RU" sz="2800" dirty="0" smtClean="0">
                <a:solidFill>
                  <a:srgbClr val="6600CC"/>
                </a:solidFill>
              </a:rPr>
              <a:t>–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это растворы сильных электролитов (щелочей, солей, кислот)</a:t>
            </a:r>
          </a:p>
          <a:p>
            <a:pPr algn="ctr"/>
            <a:endParaRPr lang="ru-RU" sz="2800" dirty="0" smtClean="0">
              <a:solidFill>
                <a:srgbClr val="6600CC"/>
              </a:solidFill>
            </a:endParaRPr>
          </a:p>
          <a:p>
            <a:pPr algn="ctr">
              <a:buFont typeface="Arial" pitchFamily="34" charset="0"/>
              <a:buChar char="•"/>
            </a:pPr>
            <a:endParaRPr lang="ru-RU" sz="2800" dirty="0" smtClean="0">
              <a:solidFill>
                <a:srgbClr val="6600CC"/>
              </a:solidFill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571480"/>
            <a:ext cx="828680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В 1887 году Д.И. Менделеев высказал теорию об исследовании растворов, которой посвятил более 40 лет.</a:t>
            </a:r>
          </a:p>
          <a:p>
            <a:pPr algn="ctr"/>
            <a:r>
              <a:rPr lang="ru-RU" sz="3200" b="1" i="1" dirty="0" smtClean="0">
                <a:solidFill>
                  <a:srgbClr val="00B050"/>
                </a:solidFill>
              </a:rPr>
              <a:t>Современная химия рассматривает растворение как физико-химический процесс.</a:t>
            </a:r>
          </a:p>
          <a:p>
            <a:pPr algn="ctr"/>
            <a:r>
              <a:rPr lang="ru-RU" sz="4000" b="1" i="1" dirty="0" smtClean="0">
                <a:solidFill>
                  <a:srgbClr val="CC0099"/>
                </a:solidFill>
              </a:rPr>
              <a:t>Раствор</a:t>
            </a:r>
            <a:r>
              <a:rPr lang="ru-RU" sz="3200" b="1" dirty="0" smtClean="0"/>
              <a:t> – это гомогенная (однородная) система, состоящая из частиц растворенного вещества, растворителя и продуктов их взаимодействия. 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642918"/>
            <a:ext cx="8072494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C00CC"/>
                </a:solidFill>
              </a:rPr>
              <a:t>Домашнее задание</a:t>
            </a:r>
          </a:p>
          <a:p>
            <a:pPr algn="ctr"/>
            <a:r>
              <a:rPr lang="ru-RU" sz="4400" dirty="0" smtClean="0"/>
              <a:t>§ 8 записи в тетради</a:t>
            </a:r>
          </a:p>
          <a:p>
            <a:pPr algn="ctr"/>
            <a:endParaRPr lang="ru-RU" sz="4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642918"/>
            <a:ext cx="828680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Смеси в различных агрегатных состояниях  могут образовывать гетерогенные и гомогенные системы – дисперсные системы и растворы. </a:t>
            </a:r>
            <a:endParaRPr lang="ru-RU" sz="5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28662" y="214290"/>
            <a:ext cx="75724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Дисперсными</a:t>
            </a:r>
            <a:r>
              <a:rPr lang="ru-RU" sz="2800" dirty="0" smtClean="0"/>
              <a:t> называют системы, в которых одно вещество  в виде очень мелких частиц равномерно распределено в объеме другого.</a:t>
            </a:r>
            <a:endParaRPr lang="ru-RU" sz="2800" dirty="0"/>
          </a:p>
        </p:txBody>
      </p:sp>
      <p:sp>
        <p:nvSpPr>
          <p:cNvPr id="8" name="Стрелка вниз 7"/>
          <p:cNvSpPr/>
          <p:nvPr/>
        </p:nvSpPr>
        <p:spPr>
          <a:xfrm>
            <a:off x="1643042" y="1571612"/>
            <a:ext cx="857256" cy="1000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6786578" y="1571612"/>
            <a:ext cx="857256" cy="1000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00034" y="2643182"/>
            <a:ext cx="342902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Дисперсная фаза </a:t>
            </a:r>
            <a:r>
              <a:rPr lang="ru-RU" sz="3600" dirty="0" smtClean="0"/>
              <a:t>-вещество в меньшем количестве и распределено в объеме другого</a:t>
            </a:r>
            <a:endParaRPr lang="ru-RU" sz="3600" dirty="0"/>
          </a:p>
        </p:txBody>
      </p:sp>
      <p:sp>
        <p:nvSpPr>
          <p:cNvPr id="11" name="TextBox 10"/>
          <p:cNvSpPr txBox="1"/>
          <p:nvPr/>
        </p:nvSpPr>
        <p:spPr>
          <a:xfrm flipH="1">
            <a:off x="4832032" y="2571744"/>
            <a:ext cx="431196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Дисперсионная среда </a:t>
            </a:r>
            <a:r>
              <a:rPr lang="ru-RU" sz="3600" dirty="0" smtClean="0"/>
              <a:t>- вещество в большем количестве, в объеме которого распределена дисперсная фаза </a:t>
            </a:r>
            <a:endParaRPr lang="ru-RU" sz="3600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14546" y="571480"/>
            <a:ext cx="50627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Дисперсная фаза </a:t>
            </a:r>
            <a:endParaRPr lang="ru-RU" sz="44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00166" y="5072074"/>
            <a:ext cx="657276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  </a:t>
            </a:r>
            <a:r>
              <a:rPr lang="ru-RU" sz="4400" b="1" dirty="0" smtClean="0">
                <a:solidFill>
                  <a:srgbClr val="FF0000"/>
                </a:solidFill>
              </a:rPr>
              <a:t>Дисперсионная среда </a:t>
            </a:r>
            <a:endParaRPr lang="ru-RU" sz="3200" dirty="0"/>
          </a:p>
        </p:txBody>
      </p:sp>
      <p:sp>
        <p:nvSpPr>
          <p:cNvPr id="13" name="Выноска со стрелками влево/вправо 12"/>
          <p:cNvSpPr/>
          <p:nvPr/>
        </p:nvSpPr>
        <p:spPr>
          <a:xfrm rot="5400000">
            <a:off x="2857488" y="1500174"/>
            <a:ext cx="3786214" cy="3357586"/>
          </a:xfrm>
          <a:prstGeom prst="leftRightArrow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14744" y="2214554"/>
            <a:ext cx="221457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Могут находиться в различных агрегатных состояниях: газ, жидкость , твердое тело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Ольга\Мои документы\Мои рисунки\живопись\живопись 016.tif"/>
          <p:cNvPicPr>
            <a:picLocks noChangeAspect="1" noChangeArrowheads="1"/>
          </p:cNvPicPr>
          <p:nvPr/>
        </p:nvPicPr>
        <p:blipFill>
          <a:blip r:embed="rId2" cstate="print"/>
          <a:srcRect l="8143" t="8439" r="54356" b="14020"/>
          <a:stretch>
            <a:fillRect/>
          </a:stretch>
        </p:blipFill>
        <p:spPr bwMode="auto">
          <a:xfrm>
            <a:off x="1357290" y="0"/>
            <a:ext cx="664373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7422" y="0"/>
            <a:ext cx="481022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Дисперсная фаза 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Дисперсная система</a:t>
            </a:r>
            <a:endParaRPr lang="ru-RU" b="1" dirty="0" smtClean="0">
              <a:solidFill>
                <a:srgbClr val="7030A0"/>
              </a:solidFill>
            </a:endParaRPr>
          </a:p>
          <a:p>
            <a:endParaRPr lang="ru-RU" dirty="0"/>
          </a:p>
        </p:txBody>
      </p:sp>
      <p:sp>
        <p:nvSpPr>
          <p:cNvPr id="3" name="Стрелка вниз 2"/>
          <p:cNvSpPr/>
          <p:nvPr/>
        </p:nvSpPr>
        <p:spPr>
          <a:xfrm rot="2125351">
            <a:off x="2007113" y="1076903"/>
            <a:ext cx="928694" cy="13063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 rot="19211703">
            <a:off x="6597040" y="1074545"/>
            <a:ext cx="928694" cy="13063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28596" y="2357430"/>
            <a:ext cx="34290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Грубодисперсные (взвеси)</a:t>
            </a:r>
          </a:p>
          <a:p>
            <a:pPr algn="ctr"/>
            <a:r>
              <a:rPr lang="ru-RU" sz="2800" dirty="0"/>
              <a:t>р</a:t>
            </a:r>
            <a:r>
              <a:rPr lang="ru-RU" sz="2800" dirty="0" smtClean="0"/>
              <a:t>азмер частиц </a:t>
            </a:r>
            <a:r>
              <a:rPr lang="ru-RU" sz="2800" dirty="0" smtClean="0">
                <a:solidFill>
                  <a:srgbClr val="FF0000"/>
                </a:solidFill>
              </a:rPr>
              <a:t>более  100 нм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6314" y="2214554"/>
            <a:ext cx="38576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Тонкодисперсные (коллоидные растворы или системы)</a:t>
            </a:r>
          </a:p>
          <a:p>
            <a:pPr algn="ctr"/>
            <a:r>
              <a:rPr lang="ru-RU" sz="2800" dirty="0"/>
              <a:t>р</a:t>
            </a:r>
            <a:r>
              <a:rPr lang="ru-RU" sz="2800" dirty="0" smtClean="0"/>
              <a:t>азмер частиц </a:t>
            </a:r>
            <a:r>
              <a:rPr lang="ru-RU" sz="2800" dirty="0" smtClean="0">
                <a:solidFill>
                  <a:srgbClr val="FF0000"/>
                </a:solidFill>
              </a:rPr>
              <a:t>от 100 нм до 1 нм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85918" y="5000636"/>
            <a:ext cx="600079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Если вещество раздроблено до молекул или ионов размером менее 1 нм, образуется гомогенная система </a:t>
            </a:r>
            <a:r>
              <a:rPr lang="ru-RU" sz="2800" dirty="0" smtClean="0"/>
              <a:t>– </a:t>
            </a:r>
            <a:r>
              <a:rPr lang="ru-RU" sz="2800" b="1" dirty="0" smtClean="0">
                <a:solidFill>
                  <a:srgbClr val="FF0000"/>
                </a:solidFill>
              </a:rPr>
              <a:t>раствор</a:t>
            </a:r>
            <a:r>
              <a:rPr lang="ru-RU" sz="2800" dirty="0" smtClean="0"/>
              <a:t>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Ольга\Мои документы\Мои рисунки\живопись\живопись 016.tif"/>
          <p:cNvPicPr>
            <a:picLocks noChangeAspect="1" noChangeArrowheads="1"/>
          </p:cNvPicPr>
          <p:nvPr/>
        </p:nvPicPr>
        <p:blipFill>
          <a:blip r:embed="rId2" cstate="print"/>
          <a:srcRect l="51329" t="10478" r="7233" b="52757"/>
          <a:stretch>
            <a:fillRect/>
          </a:stretch>
        </p:blipFill>
        <p:spPr bwMode="auto">
          <a:xfrm>
            <a:off x="0" y="182024"/>
            <a:ext cx="9176132" cy="6390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42976" y="642918"/>
            <a:ext cx="7358113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C00CC"/>
                </a:solidFill>
              </a:rPr>
              <a:t>Вывод: </a:t>
            </a:r>
          </a:p>
          <a:p>
            <a:pPr algn="ctr"/>
            <a:r>
              <a:rPr lang="ru-RU" sz="5400" dirty="0" smtClean="0">
                <a:solidFill>
                  <a:srgbClr val="0070C0"/>
                </a:solidFill>
              </a:rPr>
              <a:t>дисперсные системы и растворы очень важны в повседневной жизни и в природе.</a:t>
            </a:r>
          </a:p>
          <a:p>
            <a:pPr algn="ctr"/>
            <a:endParaRPr lang="ru-RU" sz="4000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71736" y="357166"/>
            <a:ext cx="46015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C00CC"/>
                </a:solidFill>
              </a:rPr>
              <a:t>Дисперсные системы </a:t>
            </a:r>
            <a:endParaRPr lang="ru-RU" sz="3200" b="1" dirty="0">
              <a:solidFill>
                <a:srgbClr val="CC00CC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4283" y="1785926"/>
            <a:ext cx="378621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Взвеси</a:t>
            </a:r>
            <a:r>
              <a:rPr lang="ru-RU" sz="2400" dirty="0" smtClean="0"/>
              <a:t> – это дисперсные системы,</a:t>
            </a:r>
          </a:p>
          <a:p>
            <a:r>
              <a:rPr lang="ru-RU" sz="2400" dirty="0" smtClean="0"/>
              <a:t>в которых размер частиц фазы более 100 нм. </a:t>
            </a:r>
          </a:p>
          <a:p>
            <a:r>
              <a:rPr lang="ru-RU" sz="2400" dirty="0" smtClean="0"/>
              <a:t>Заметны невооруженным глазом.</a:t>
            </a:r>
          </a:p>
          <a:p>
            <a:endParaRPr lang="ru-RU" sz="2400" dirty="0" smtClean="0"/>
          </a:p>
        </p:txBody>
      </p:sp>
      <p:sp>
        <p:nvSpPr>
          <p:cNvPr id="16" name="Штриховая стрелка вправо 15"/>
          <p:cNvSpPr/>
          <p:nvPr/>
        </p:nvSpPr>
        <p:spPr>
          <a:xfrm rot="7049301">
            <a:off x="2094664" y="1089298"/>
            <a:ext cx="978408" cy="48463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Штриховая стрелка вправо 16"/>
          <p:cNvSpPr/>
          <p:nvPr/>
        </p:nvSpPr>
        <p:spPr>
          <a:xfrm rot="3204370">
            <a:off x="6569244" y="1009267"/>
            <a:ext cx="978408" cy="48463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4572000" y="1714488"/>
            <a:ext cx="42862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Коллоидные системы </a:t>
            </a:r>
            <a:r>
              <a:rPr lang="ru-RU" sz="2400" dirty="0" smtClean="0"/>
              <a:t>– это </a:t>
            </a:r>
          </a:p>
          <a:p>
            <a:r>
              <a:rPr lang="ru-RU" sz="2400" dirty="0" smtClean="0"/>
              <a:t>дисперсные системы, </a:t>
            </a:r>
          </a:p>
          <a:p>
            <a:r>
              <a:rPr lang="ru-RU" sz="2400" dirty="0" smtClean="0"/>
              <a:t>в которых размер частиц фазы от 100 нм до 1 нм. </a:t>
            </a:r>
          </a:p>
          <a:p>
            <a:r>
              <a:rPr lang="ru-RU" sz="2400" dirty="0" smtClean="0"/>
              <a:t>Не видны невооруженным глазом  </a:t>
            </a:r>
            <a:endParaRPr lang="ru-RU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131</TotalTime>
  <Words>506</Words>
  <Application>Microsoft Office PowerPoint</Application>
  <PresentationFormat>Экран (4:3)</PresentationFormat>
  <Paragraphs>54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Дисперсные системы и растворы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МОУ 2-Сибирцевская СОШ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Дисперсные системы и растворы</dc:title>
  <dc:creator>Тимкина Анна Ивановна</dc:creator>
  <cp:lastModifiedBy>RePack by SPecialiST</cp:lastModifiedBy>
  <cp:revision>15</cp:revision>
  <dcterms:created xsi:type="dcterms:W3CDTF">2009-12-13T16:43:56Z</dcterms:created>
  <dcterms:modified xsi:type="dcterms:W3CDTF">2007-01-09T18:29:54Z</dcterms:modified>
</cp:coreProperties>
</file>