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156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03.01.2023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gif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96752"/>
            <a:ext cx="7175351" cy="4520793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3600" dirty="0"/>
              <a:t>Система учреждений для оказания системной поэтапной помощи, образования и</a:t>
            </a:r>
            <a:br>
              <a:rPr lang="ru-RU" sz="3600" dirty="0"/>
            </a:br>
            <a:r>
              <a:rPr lang="ru-RU" sz="3600" dirty="0"/>
              <a:t>коррекции развития детей с нарушениями опорно-двигательного аппарата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04048" y="5805264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Выполнила: Майорова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Констанция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241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171400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Специализированные </a:t>
            </a:r>
            <a:r>
              <a:rPr lang="ru-RU" sz="2800" dirty="0"/>
              <a:t>дома ребенка </a:t>
            </a:r>
            <a:r>
              <a:rPr lang="ru-RU" sz="2800" dirty="0" smtClean="0"/>
              <a:t>и интернаты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92696"/>
            <a:ext cx="8496944" cy="273630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Принцип работы этих учреждений в основном такой же, как и санаториев.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их штатах имеются психоневрологи, логопеды, методисты ЛФК, воспитатели-дефектологи.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учебном плане школы-интерната особое место занимает производственно-трудовая подготовка (слесарно-токарное дело, деревообделочное, швейное, трикотажное, переплетное производство, садоводство и др.).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школах имеются специальные инструкторы по трудовому обучению.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23528" y="3429000"/>
            <a:ext cx="5328592" cy="2664296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выборе профессии учитывают двигательные, речевые и психические возможности, физическое здоровье, склонности и интересы учащихся. 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Правильная организация труда в школах-интернатах имеет чрезвычайно важное значение для социальной адаптации детей с этой патологией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Admin\Desktop\584511d524fc72b56ae1bd5236d998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717032"/>
            <a:ext cx="3347864" cy="2230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385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-99392"/>
            <a:ext cx="7957512" cy="58981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ДОУ компенсирующего вида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221" y="332656"/>
            <a:ext cx="8496944" cy="374441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учреждение, где проводится обучение, воспитание, психолого-педагогическая коррекция отклонений в развитии, подготовка к школе и лечение данной категории дошкольников.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всестороннее развитие ребенка в соответствии с его возможностями и максимальная адаптация к окружающей действительности с тем, чтобы создать базу для дальнейшего школьного обучения.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0" indent="0" algn="just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дифференциальная диагностика;</a:t>
            </a:r>
          </a:p>
          <a:p>
            <a:pPr marL="0" indent="0" algn="just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развитие двигательных, психических, речевых функций ребенка, профилактика и коррекция их нарушений;</a:t>
            </a:r>
          </a:p>
          <a:p>
            <a:pPr marL="0" indent="0" algn="just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подготовка к обучению к школе.</a:t>
            </a:r>
          </a:p>
          <a:p>
            <a:pPr marL="0" indent="0"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Admin\Desktop\87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4077072"/>
            <a:ext cx="4151405" cy="2567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4518992" y="3573016"/>
            <a:ext cx="4248472" cy="3369478"/>
          </a:xfrm>
          <a:prstGeom prst="rect">
            <a:avLst/>
          </a:prstGeom>
        </p:spPr>
        <p:txBody>
          <a:bodyPr vert="horz" lIns="182880" tIns="91440">
            <a:normAutofit fontScale="85000" lnSpcReduction="10000"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Комплектование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специальных дошкольных учреждений для детей с нарушениями опорно-двигательного аппарата осуществляется психолого-медико-педагогическими комиссиями (ПМПК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эти учреждения поступают дети от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3-4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7-9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лет.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детьми работают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разные специалисты медико-педагогического блока: дефектологи, логопеды, воспитатели, психологи, инструкторы ЛФК, невропатологи. </a:t>
            </a:r>
          </a:p>
        </p:txBody>
      </p:sp>
    </p:spTree>
    <p:extLst>
      <p:ext uri="{BB962C8B-B14F-4D97-AF65-F5344CB8AC3E}">
        <p14:creationId xmlns:p14="http://schemas.microsoft.com/office/powerpoint/2010/main" val="96411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-25694"/>
            <a:ext cx="8183880" cy="977240"/>
          </a:xfrm>
        </p:spPr>
        <p:txBody>
          <a:bodyPr>
            <a:normAutofit/>
          </a:bodyPr>
          <a:lstStyle/>
          <a:p>
            <a:pPr algn="ctr"/>
            <a:r>
              <a:rPr lang="ru-RU" sz="2800" dirty="0"/>
              <a:t>Обучение детей с ДЦП в специальных (коррекционных) школах VI вида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8183880" cy="46085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Дети с нарушениями опорно-двигательного аппарата представлены следующими категориями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церебральным параличом (ДЦП);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последствиями полиомиелита в восстановительной или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резидуальной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стадии; (Поздняя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резидуальная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стадия ДЦП отличается тем, что уже стойко сформирован патологический двигательный и речевой стереотипы, оформились гиперкинезы, определилась интенсивность атаксий, сформировались контрактуры в суставах. Уже формируются особенности интеллекта и психического развития, может быть олигофрения, но чаще всего это нормальное психическое развитие.)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миопатией;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врожденными и приобретенными недоразвитием и деформациями опорно-двигательного аппарата.</a:t>
            </a:r>
          </a:p>
          <a:p>
            <a:pPr marL="0" indent="0"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201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183880" cy="949856"/>
          </a:xfrm>
        </p:spPr>
        <p:txBody>
          <a:bodyPr>
            <a:normAutofit/>
          </a:bodyPr>
          <a:lstStyle/>
          <a:p>
            <a:pPr algn="ctr"/>
            <a:r>
              <a:rPr lang="ru-RU" sz="2800" dirty="0"/>
              <a:t>Обучение детей с ДЦП в специальных (коррекционных) школах VI вида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183880" cy="273630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 мнению рядя авторов (Л.В. Андреевой, Д.И.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Бойкова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Е.Ф.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Войлоковой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Ю.Г. Елизаровой, В.З. Кантора, Л.В. Лопатиной, Г.В. Никулиной, Г.Н.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Пенина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и др.) 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дети с ДЦП вследствие сочетания недостатков двигательной сферы и познавательной деятельности нуждаются в специальных условиях обучения и воспитания. </a:t>
            </a:r>
            <a:endParaRPr lang="ru-RU" sz="20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Закрепление достигнутых результатов у детей школьного возраста наиболее полно осуществляется в 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специализированных школах-интернатах для детей с нарушениями опорно-двигательного аппарата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4098" name="Picture 2" descr="C:\Users\Admin\Desktop\dscf716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447034"/>
            <a:ext cx="3890351" cy="2916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467544" y="3284984"/>
            <a:ext cx="4429000" cy="3119139"/>
          </a:xfrm>
          <a:prstGeom prst="rect">
            <a:avLst/>
          </a:prstGeom>
        </p:spPr>
        <p:txBody>
          <a:bodyPr vert="horz" lIns="182880" tIns="91440">
            <a:normAutofit fontScale="92500"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детей, не посещавших детский сад, открываются 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подготовительные классы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Задачи работы с детьми в подготовительном классе: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выявление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состояния интеллекта, уровня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обученности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ребенка и его потенциальных возможностей, подготовка к дельнейшему обучению в школе по адаптированной программе (массовой или специальной).</a:t>
            </a:r>
          </a:p>
        </p:txBody>
      </p:sp>
    </p:spTree>
    <p:extLst>
      <p:ext uri="{BB962C8B-B14F-4D97-AF65-F5344CB8AC3E}">
        <p14:creationId xmlns:p14="http://schemas.microsoft.com/office/powerpoint/2010/main" val="3684845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052736"/>
            <a:ext cx="8183880" cy="5130896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Задачами специализированного образовательного процесса в школе для детей с ДЦП являются: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сочетание обучения и воспитания с лечебно восстановительными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мероприятиями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трудовая подготовка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профессиональная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ориентация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Содержание коррекционно развивающей работы предполагает: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последовательное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развитие познавательной деятельности и коррекцию ее нарушений;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целенаправленное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формирование высших психических функций;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устойчивых форм поведения и деятельности, необходимых для социально бытовой адаптации.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9552" y="0"/>
            <a:ext cx="8183880" cy="949856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2800" dirty="0" smtClean="0"/>
              <a:t>Обучение детей с ДЦП в специальных (коррекционных) школах VI вида</a:t>
            </a:r>
            <a:endParaRPr lang="ru-RU" sz="2800" dirty="0"/>
          </a:p>
        </p:txBody>
      </p:sp>
      <p:pic>
        <p:nvPicPr>
          <p:cNvPr id="5122" name="Picture 2" descr="C:\Users\Admin\Desktop\1326306628_dsc_65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086068"/>
            <a:ext cx="2730894" cy="1717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158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792382"/>
            <a:ext cx="8183880" cy="305520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Коррекционное учреждение VI вида осуществляет образовательный процесс в соответствии с уровнями общеобразовательных программ трех ступеней общего образования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l-я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ступень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начальное общее образование (нормативный срок освоения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4-5 лет),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2-я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ступень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основное общее образование (нормативный срок освоения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6 лет),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3-я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ступень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среднее (полное) общее образование (нормативный срок освоения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 года).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9552" y="0"/>
            <a:ext cx="8183880" cy="949856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2800" dirty="0" smtClean="0"/>
              <a:t>Обучение детей с ДЦП в специальных (коррекционных) школах VI вида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07504" y="3866563"/>
            <a:ext cx="2520280" cy="286232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1-й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ступени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решаются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задачи комплексной коррекции, направленной на формирование всей двигательной сферы воспитанников, их познавательной деятельности и речи.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26905" y="3863549"/>
            <a:ext cx="3601279" cy="286232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2-й ступени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закладывается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фундамент общеобразовательной и трудовой подготовки, продолжается коррекционно-восстановительная работа по развитию двигательных, мыслительных, речевых навыков и умений, обеспечивающих социально-трудовую адаптацию воспитанников.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46373" y="3863549"/>
            <a:ext cx="2808312" cy="286232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3-й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ступени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выбор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профиля трудового обучения проводится с учетом психофизического развития учащихся. Рекомендуются профессии: архивное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дело, программирование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фотодело,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бухгалтерский учет,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иностранный язык.</a:t>
            </a:r>
          </a:p>
        </p:txBody>
      </p:sp>
    </p:spTree>
    <p:extLst>
      <p:ext uri="{BB962C8B-B14F-4D97-AF65-F5344CB8AC3E}">
        <p14:creationId xmlns:p14="http://schemas.microsoft.com/office/powerpoint/2010/main" val="27510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57159"/>
            <a:ext cx="8183880" cy="556818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Дети с тяжелыми двигательными нарушениями 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могут овладеть базовым компонентом программы лишь в условиях максимальной индивидуализации обучения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которая предполагает наличие: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гибкого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учебного плана, позволяющего учитывать специфику нарушений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разноуровневых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программ, адаптированных для коллективного и индивидуального обучения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вариативного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начального обучения с пропедевтическим периодом.</a:t>
            </a:r>
          </a:p>
          <a:p>
            <a:pPr marL="0" indent="0" algn="just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Пропедевтический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период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(подготовительный)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следует рассматривать как гибкую структуру,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задача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которой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изучение возможностей ребенка, уточнение уровня психического развития, подготовка к дальнейшему обучению в начальной школе.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9552" y="0"/>
            <a:ext cx="8183880" cy="949856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2800" dirty="0" smtClean="0"/>
              <a:t>Обучение детей с ДЦП в специальных (коррекционных) школах VI вида</a:t>
            </a:r>
            <a:endParaRPr lang="ru-RU" sz="2800" dirty="0"/>
          </a:p>
        </p:txBody>
      </p:sp>
      <p:pic>
        <p:nvPicPr>
          <p:cNvPr id="1026" name="Picture 2" descr="C:\Users\Admin\Desktop\61719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364" y="5094071"/>
            <a:ext cx="2304256" cy="1537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\Desktop\rmf2mopm5T7xB9AmS7Yq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52" y="5094071"/>
            <a:ext cx="2423280" cy="161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dmin\Desktop\maxresdefaul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169619"/>
            <a:ext cx="2794117" cy="1571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48386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836712"/>
            <a:ext cx="8183880" cy="418795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 большинства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учащихся с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ДЦП имеются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нарушения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звукопроизносительной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стороны речи в сочетании с общим речевым недоразвитием разной степени выраженности, особое внимание на начальных этапах обучения уделяется: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отработке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правильного произношения, развитию фонематического слуха и формированию основ звукового анализа;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уточнению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обогащению словарного запаса;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практическому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овладению грамматическими средствами языка, выявлению и преодолению встречающихся в речи грамматических недочетов 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9552" y="0"/>
            <a:ext cx="8183880" cy="949856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2800" dirty="0" smtClean="0"/>
              <a:t>Обучение детей с ДЦП в специальных (коррекционных) школах VI вида</a:t>
            </a:r>
            <a:endParaRPr lang="ru-RU" sz="2800" dirty="0"/>
          </a:p>
        </p:txBody>
      </p:sp>
      <p:pic>
        <p:nvPicPr>
          <p:cNvPr id="6146" name="Picture 2" descr="C:\Users\Admin\Desktop\16-e154342771354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173248"/>
            <a:ext cx="3744416" cy="2496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Admin\Desktop\img_1318-cop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8160" y="4096308"/>
            <a:ext cx="3902549" cy="2601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25170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836712"/>
            <a:ext cx="8405651" cy="172819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Важная роль отводится трудовой 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допрофессиональной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подготовке, в процессе которой решаются лечебные задачи (развитие и коррекция мелкой моторики рук) и задачи социальной адаптации (подготовка к будущей профессиональной деятельности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0" indent="0" algn="ctr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Курс трудовой подготовки включает 3 этапа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9552" y="0"/>
            <a:ext cx="8183880" cy="949856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2800" dirty="0" smtClean="0"/>
              <a:t>Обучение детей с ДЦП в специальных (коррекционных) школах VI вида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73832" y="2780928"/>
            <a:ext cx="3312368" cy="378565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1-й этап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начальная школа (О,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I-IV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классы). Д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ается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общее представление о трудовой деятельности, осуществляются мероприятия по раннему развитию трудовых навыков, развивается интерес к различным видам трудовой деятельности, производится обучение элементарным навыкам работы с материалами и инструментами (пластилин, краски, нитки, ножницы и др.) Уроки способствуют развитию мелкой моторики.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35829" y="2780928"/>
            <a:ext cx="2304256" cy="378565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2-й этап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допрофессиональная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трудовая подготовка (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V-Х классы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). На данном этапе осуществляется совершенствование ранее полученных навыков, уточнение профессиональной направленности трудовой деятельности, а также коррекция неадекватных профессиональных намерений.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84168" y="2780928"/>
            <a:ext cx="2880320" cy="378565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3-й этап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профильное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обучение (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XI-XII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классы). На этом уровне осуществляется первоначальная профессиональная подготовка. Для занятий по труду 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V-XII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классах учащиеся делятся на две группы которые комплектуются при участии врачей (ортопеда, психоневролога и врача ЛФК) с учетом двигательных и познавательных возможностей, а также интересов детей.</a:t>
            </a:r>
          </a:p>
        </p:txBody>
      </p:sp>
    </p:spTree>
    <p:extLst>
      <p:ext uri="{BB962C8B-B14F-4D97-AF65-F5344CB8AC3E}">
        <p14:creationId xmlns:p14="http://schemas.microsoft.com/office/powerpoint/2010/main" val="25921267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836712"/>
            <a:ext cx="8442501" cy="331236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Профориентация проводится в течение всего образовательного процесса. Цель профориентации: подготовка к будущей профессии в соответствии с психофизиологическими возможностями детей с церебральным параличом, интересами воспитанников.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Функционирует сеть специализированных профтехучилищ Министерства здравоохранения и социального развития РФ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Выпускникам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сдавшим квалификационные экзамены или прошедшим квалификационные испытания, в установленном порядке выдается свидетельство (удостоверение) о присвоении квалификации, которое является основанием для приема на работу по данной профессии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Для получения профессионального образования предоставляется возможность льготного поступления в профессионально технические училища, техникумы, высшие учебные заведения.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9552" y="0"/>
            <a:ext cx="8183880" cy="949856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2800" dirty="0" smtClean="0"/>
              <a:t>Обучение детей с ДЦП в специальных (коррекционных) школах VI вида</a:t>
            </a:r>
            <a:endParaRPr lang="ru-RU" sz="2800" dirty="0"/>
          </a:p>
        </p:txBody>
      </p:sp>
      <p:pic>
        <p:nvPicPr>
          <p:cNvPr id="7171" name="Picture 3" descr="C:\Users\Admin\Desktop\1122121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53"/>
          <a:stretch/>
        </p:blipFill>
        <p:spPr bwMode="auto">
          <a:xfrm>
            <a:off x="179512" y="4149080"/>
            <a:ext cx="4229202" cy="2573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60032" y="4466226"/>
            <a:ext cx="3684924" cy="193899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 трудоустройстве инвалидов строго следуют рекомендациям врачебно трудовой экспертной комиссии (ВТЭК), проводится экспертиза трудоспособности.</a:t>
            </a:r>
          </a:p>
        </p:txBody>
      </p:sp>
    </p:spTree>
    <p:extLst>
      <p:ext uri="{BB962C8B-B14F-4D97-AF65-F5344CB8AC3E}">
        <p14:creationId xmlns:p14="http://schemas.microsoft.com/office/powerpoint/2010/main" val="41008979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4582" y="-17140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Система коррекционной помощи детям с двигательной патологией</a:t>
            </a:r>
            <a:endParaRPr lang="ru-RU" dirty="0"/>
          </a:p>
        </p:txBody>
      </p:sp>
      <p:grpSp>
        <p:nvGrpSpPr>
          <p:cNvPr id="3" name="Группа 2"/>
          <p:cNvGrpSpPr/>
          <p:nvPr/>
        </p:nvGrpSpPr>
        <p:grpSpPr>
          <a:xfrm>
            <a:off x="204412" y="880282"/>
            <a:ext cx="8640963" cy="5616624"/>
            <a:chOff x="0" y="0"/>
            <a:chExt cx="9915527" cy="5610225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7134225" y="0"/>
              <a:ext cx="2698668" cy="1276350"/>
              <a:chOff x="0" y="0"/>
              <a:chExt cx="2698668" cy="1276350"/>
            </a:xfrm>
          </p:grpSpPr>
          <p:sp>
            <p:nvSpPr>
              <p:cNvPr id="67" name="Поле 14"/>
              <p:cNvSpPr txBox="1"/>
              <p:nvPr/>
            </p:nvSpPr>
            <p:spPr>
              <a:xfrm>
                <a:off x="1371599" y="1000125"/>
                <a:ext cx="1327069" cy="276225"/>
              </a:xfrm>
              <a:prstGeom prst="rect">
                <a:avLst/>
              </a:prstGeom>
              <a:solidFill>
                <a:sysClr val="window" lastClr="FFFFFF"/>
              </a:solidFill>
              <a:ln w="6350">
                <a:solidFill>
                  <a:prstClr val="black"/>
                </a:solidFill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100" dirty="0">
                    <a:effectLst/>
                    <a:latin typeface="Times New Roman"/>
                    <a:ea typeface="Calibri"/>
                    <a:cs typeface="Times New Roman"/>
                  </a:rPr>
                  <a:t>ИНТЕРНАТЫ</a:t>
                </a:r>
                <a:endParaRPr lang="ru-RU" sz="11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68" name="Овал 67"/>
              <p:cNvSpPr/>
              <p:nvPr/>
            </p:nvSpPr>
            <p:spPr>
              <a:xfrm>
                <a:off x="0" y="0"/>
                <a:ext cx="2095500" cy="87630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100" dirty="0">
                    <a:effectLst/>
                    <a:latin typeface="Times New Roman"/>
                    <a:ea typeface="Calibri"/>
                    <a:cs typeface="Times New Roman"/>
                  </a:rPr>
                  <a:t>СИСТЕМА ОБРАЗОВАНИЯ</a:t>
                </a:r>
                <a:endParaRPr lang="ru-RU" sz="11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cxnSp>
            <p:nvCxnSpPr>
              <p:cNvPr id="69" name="Прямая со стрелкой 68"/>
              <p:cNvCxnSpPr/>
              <p:nvPr/>
            </p:nvCxnSpPr>
            <p:spPr>
              <a:xfrm>
                <a:off x="1866900" y="723900"/>
                <a:ext cx="228600" cy="28575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5" name="Группа 4"/>
            <p:cNvGrpSpPr/>
            <p:nvPr/>
          </p:nvGrpSpPr>
          <p:grpSpPr>
            <a:xfrm>
              <a:off x="0" y="0"/>
              <a:ext cx="9915527" cy="5610225"/>
              <a:chOff x="0" y="0"/>
              <a:chExt cx="9915527" cy="5610225"/>
            </a:xfrm>
          </p:grpSpPr>
          <p:grpSp>
            <p:nvGrpSpPr>
              <p:cNvPr id="6" name="Группа 5"/>
              <p:cNvGrpSpPr/>
              <p:nvPr/>
            </p:nvGrpSpPr>
            <p:grpSpPr>
              <a:xfrm>
                <a:off x="0" y="19050"/>
                <a:ext cx="3676649" cy="3213879"/>
                <a:chOff x="0" y="0"/>
                <a:chExt cx="3676830" cy="3213879"/>
              </a:xfrm>
            </p:grpSpPr>
            <p:cxnSp>
              <p:nvCxnSpPr>
                <p:cNvPr id="50" name="Прямая соединительная линия 49"/>
                <p:cNvCxnSpPr/>
                <p:nvPr/>
              </p:nvCxnSpPr>
              <p:spPr>
                <a:xfrm>
                  <a:off x="975815" y="1624083"/>
                  <a:ext cx="1781175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51" name="Группа 50"/>
                <p:cNvGrpSpPr/>
                <p:nvPr/>
              </p:nvGrpSpPr>
              <p:grpSpPr>
                <a:xfrm>
                  <a:off x="0" y="0"/>
                  <a:ext cx="3676830" cy="3213879"/>
                  <a:chOff x="0" y="0"/>
                  <a:chExt cx="3676830" cy="3213879"/>
                </a:xfrm>
              </p:grpSpPr>
              <p:sp>
                <p:nvSpPr>
                  <p:cNvPr id="52" name="Овал 51"/>
                  <p:cNvSpPr/>
                  <p:nvPr/>
                </p:nvSpPr>
                <p:spPr>
                  <a:xfrm>
                    <a:off x="974785" y="0"/>
                    <a:ext cx="2266950" cy="876300"/>
                  </a:xfrm>
                  <a:prstGeom prst="ellipse">
                    <a:avLst/>
                  </a:prstGeom>
                  <a:ln w="12700"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1100">
                        <a:effectLst/>
                        <a:latin typeface="Times New Roman"/>
                        <a:ea typeface="Calibri"/>
                        <a:cs typeface="Times New Roman"/>
                      </a:rPr>
                      <a:t>СИСТЕМА ЗДРАВООХРАНЕНИЯ</a:t>
                    </a:r>
                    <a:endParaRPr lang="ru-RU" sz="1100">
                      <a:effectLst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53" name="Поле 4"/>
                  <p:cNvSpPr txBox="1"/>
                  <p:nvPr/>
                </p:nvSpPr>
                <p:spPr>
                  <a:xfrm>
                    <a:off x="60385" y="1061049"/>
                    <a:ext cx="1666875" cy="476250"/>
                  </a:xfrm>
                  <a:prstGeom prst="rect">
                    <a:avLst/>
                  </a:prstGeom>
                  <a:solidFill>
                    <a:schemeClr val="lt1"/>
                  </a:solidFill>
                  <a:ln w="6350">
                    <a:solidFill>
                      <a:prstClr val="black"/>
                    </a:solidFill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1100">
                        <a:effectLst/>
                        <a:latin typeface="Times New Roman"/>
                        <a:ea typeface="Calibri"/>
                        <a:cs typeface="Times New Roman"/>
                      </a:rPr>
                      <a:t>НЕВРОЛОГИЧЕСКИЕ СТАЦИОНАРЫ</a:t>
                    </a:r>
                    <a:endParaRPr lang="ru-RU" sz="1100">
                      <a:effectLst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54" name="Поле 5"/>
                  <p:cNvSpPr txBox="1"/>
                  <p:nvPr/>
                </p:nvSpPr>
                <p:spPr>
                  <a:xfrm>
                    <a:off x="2009954" y="1112808"/>
                    <a:ext cx="1597343" cy="314325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6350">
                    <a:solidFill>
                      <a:prstClr val="black"/>
                    </a:solidFill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1100" dirty="0">
                        <a:effectLst/>
                        <a:latin typeface="Times New Roman"/>
                        <a:ea typeface="Calibri"/>
                        <a:cs typeface="Times New Roman"/>
                      </a:rPr>
                      <a:t>ПОЛИКЛИНИКИ</a:t>
                    </a:r>
                    <a:endParaRPr lang="ru-RU" sz="1100" dirty="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55" name="Поле 6"/>
                  <p:cNvSpPr txBox="1"/>
                  <p:nvPr/>
                </p:nvSpPr>
                <p:spPr>
                  <a:xfrm>
                    <a:off x="103517" y="2613804"/>
                    <a:ext cx="1381125" cy="600075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6350">
                    <a:solidFill>
                      <a:prstClr val="black"/>
                    </a:solidFill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1100">
                        <a:effectLst/>
                        <a:latin typeface="Times New Roman"/>
                        <a:ea typeface="Calibri"/>
                        <a:cs typeface="Times New Roman"/>
                      </a:rPr>
                      <a:t>САНАТОРИЙ НЕДЕЛЬНОГО ПРИБЫВАНИЯ</a:t>
                    </a:r>
                    <a:endParaRPr lang="ru-RU" sz="110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56" name="Поле 7"/>
                  <p:cNvSpPr txBox="1"/>
                  <p:nvPr/>
                </p:nvSpPr>
                <p:spPr>
                  <a:xfrm>
                    <a:off x="1751163" y="2613804"/>
                    <a:ext cx="1261075" cy="600075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6350">
                    <a:solidFill>
                      <a:prstClr val="black"/>
                    </a:solidFill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1100" dirty="0">
                        <a:effectLst/>
                        <a:latin typeface="Times New Roman"/>
                        <a:ea typeface="Calibri"/>
                        <a:cs typeface="Times New Roman"/>
                      </a:rPr>
                      <a:t>САНАТОРНО-КУРОРТНОЕ ЛЕЧЕНИЕ</a:t>
                    </a:r>
                    <a:endParaRPr lang="ru-RU" sz="1100" dirty="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57" name="Поле 8"/>
                  <p:cNvSpPr txBox="1"/>
                  <p:nvPr/>
                </p:nvSpPr>
                <p:spPr>
                  <a:xfrm>
                    <a:off x="0" y="1733910"/>
                    <a:ext cx="1733550" cy="676275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6350">
                    <a:solidFill>
                      <a:prstClr val="black"/>
                    </a:solidFill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1100">
                        <a:effectLst/>
                        <a:latin typeface="Times New Roman"/>
                        <a:ea typeface="Calibri"/>
                        <a:cs typeface="Times New Roman"/>
                      </a:rPr>
                      <a:t>ОТДЕЛЕНИЯ МНОГОПРОФИЛЬНЫХ БОЛЬНИЦ</a:t>
                    </a:r>
                    <a:endParaRPr lang="ru-RU" sz="110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58" name="Поле 9"/>
                  <p:cNvSpPr txBox="1"/>
                  <p:nvPr/>
                </p:nvSpPr>
                <p:spPr>
                  <a:xfrm>
                    <a:off x="2009955" y="1733910"/>
                    <a:ext cx="1666875" cy="476250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6350">
                    <a:solidFill>
                      <a:prstClr val="black"/>
                    </a:solidFill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1100">
                        <a:effectLst/>
                        <a:latin typeface="Times New Roman"/>
                        <a:ea typeface="Calibri"/>
                        <a:cs typeface="Times New Roman"/>
                      </a:rPr>
                      <a:t>КОНСУЛЬТАТИВНЫЕ ЦЕНТРЫ</a:t>
                    </a:r>
                    <a:endParaRPr lang="ru-RU" sz="110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  <p:cxnSp>
                <p:nvCxnSpPr>
                  <p:cNvPr id="59" name="Прямая со стрелкой 58"/>
                  <p:cNvCxnSpPr/>
                  <p:nvPr/>
                </p:nvCxnSpPr>
                <p:spPr>
                  <a:xfrm flipH="1">
                    <a:off x="974785" y="707366"/>
                    <a:ext cx="238125" cy="352425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Прямая со стрелкой 59"/>
                  <p:cNvCxnSpPr/>
                  <p:nvPr/>
                </p:nvCxnSpPr>
                <p:spPr>
                  <a:xfrm>
                    <a:off x="2812212" y="793631"/>
                    <a:ext cx="200025" cy="333375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" name="Прямая соединительная линия 60"/>
                  <p:cNvCxnSpPr/>
                  <p:nvPr/>
                </p:nvCxnSpPr>
                <p:spPr>
                  <a:xfrm>
                    <a:off x="1871932" y="879895"/>
                    <a:ext cx="0" cy="74168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Прямая со стрелкой 61"/>
                  <p:cNvCxnSpPr/>
                  <p:nvPr/>
                </p:nvCxnSpPr>
                <p:spPr>
                  <a:xfrm>
                    <a:off x="974785" y="1621766"/>
                    <a:ext cx="0" cy="112144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Прямая со стрелкой 62"/>
                  <p:cNvCxnSpPr/>
                  <p:nvPr/>
                </p:nvCxnSpPr>
                <p:spPr>
                  <a:xfrm>
                    <a:off x="2751827" y="1621766"/>
                    <a:ext cx="0" cy="112144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" name="Прямая соединительная линия 63"/>
                  <p:cNvCxnSpPr/>
                  <p:nvPr/>
                </p:nvCxnSpPr>
                <p:spPr>
                  <a:xfrm>
                    <a:off x="1811548" y="1621766"/>
                    <a:ext cx="8626" cy="992038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Прямая соединительная линия 64"/>
                  <p:cNvCxnSpPr/>
                  <p:nvPr/>
                </p:nvCxnSpPr>
                <p:spPr>
                  <a:xfrm flipH="1">
                    <a:off x="974785" y="2501661"/>
                    <a:ext cx="845018" cy="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" name="Прямая со стрелкой 65"/>
                  <p:cNvCxnSpPr/>
                  <p:nvPr/>
                </p:nvCxnSpPr>
                <p:spPr>
                  <a:xfrm>
                    <a:off x="974785" y="2501661"/>
                    <a:ext cx="0" cy="108549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7" name="Группа 6"/>
              <p:cNvGrpSpPr/>
              <p:nvPr/>
            </p:nvGrpSpPr>
            <p:grpSpPr>
              <a:xfrm>
                <a:off x="2752725" y="0"/>
                <a:ext cx="7162802" cy="5610225"/>
                <a:chOff x="0" y="0"/>
                <a:chExt cx="7162802" cy="5610225"/>
              </a:xfrm>
            </p:grpSpPr>
            <p:sp>
              <p:nvSpPr>
                <p:cNvPr id="8" name="Поле 15"/>
                <p:cNvSpPr txBox="1"/>
                <p:nvPr/>
              </p:nvSpPr>
              <p:spPr>
                <a:xfrm>
                  <a:off x="3619499" y="1019175"/>
                  <a:ext cx="2000250" cy="428625"/>
                </a:xfrm>
                <a:prstGeom prst="rect">
                  <a:avLst/>
                </a:prstGeom>
                <a:solidFill>
                  <a:sysClr val="window" lastClr="FFFFFF"/>
                </a:solidFill>
                <a:ln w="6350">
                  <a:solidFill>
                    <a:prstClr val="black"/>
                  </a:solidFill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1100" dirty="0">
                      <a:effectLst/>
                      <a:latin typeface="Times New Roman"/>
                      <a:ea typeface="Calibri"/>
                      <a:cs typeface="Times New Roman"/>
                    </a:rPr>
                    <a:t>СПЕЦШКОЛЫ-ИНТЕРНАТЫ </a:t>
                  </a:r>
                  <a:r>
                    <a:rPr lang="en-US" sz="1100" dirty="0">
                      <a:effectLst/>
                      <a:latin typeface="Times New Roman"/>
                      <a:ea typeface="Calibri"/>
                      <a:cs typeface="Times New Roman"/>
                    </a:rPr>
                    <a:t>IV </a:t>
                  </a:r>
                  <a:r>
                    <a:rPr lang="ru-RU" sz="1100" dirty="0">
                      <a:effectLst/>
                      <a:latin typeface="Times New Roman"/>
                      <a:ea typeface="Calibri"/>
                      <a:cs typeface="Times New Roman"/>
                    </a:rPr>
                    <a:t>ВИДА</a:t>
                  </a:r>
                  <a:endParaRPr lang="ru-RU" sz="1100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9" name="Поле 16"/>
                <p:cNvSpPr txBox="1"/>
                <p:nvPr/>
              </p:nvSpPr>
              <p:spPr>
                <a:xfrm>
                  <a:off x="5324475" y="1885950"/>
                  <a:ext cx="1838327" cy="1046942"/>
                </a:xfrm>
                <a:prstGeom prst="rect">
                  <a:avLst/>
                </a:prstGeom>
                <a:solidFill>
                  <a:sysClr val="window" lastClr="FFFFFF"/>
                </a:solidFill>
                <a:ln w="6350">
                  <a:solidFill>
                    <a:prstClr val="black"/>
                  </a:solidFill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1100" dirty="0">
                      <a:effectLst/>
                      <a:latin typeface="Times New Roman"/>
                      <a:ea typeface="Calibri"/>
                      <a:cs typeface="Times New Roman"/>
                    </a:rPr>
                    <a:t>СПЕЦШКОЛА ДЛЯ ДЕТЕЙ С ПОСЛЕДСТВИЕМ ПОЛИОМЕЛИТА И ДЦП</a:t>
                  </a:r>
                  <a:endParaRPr lang="ru-RU" sz="1100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  <p:grpSp>
              <p:nvGrpSpPr>
                <p:cNvPr id="10" name="Группа 9"/>
                <p:cNvGrpSpPr/>
                <p:nvPr/>
              </p:nvGrpSpPr>
              <p:grpSpPr>
                <a:xfrm>
                  <a:off x="0" y="0"/>
                  <a:ext cx="5324475" cy="5610225"/>
                  <a:chOff x="0" y="0"/>
                  <a:chExt cx="5324475" cy="5610225"/>
                </a:xfrm>
              </p:grpSpPr>
              <p:grpSp>
                <p:nvGrpSpPr>
                  <p:cNvPr id="15" name="Группа 14"/>
                  <p:cNvGrpSpPr/>
                  <p:nvPr/>
                </p:nvGrpSpPr>
                <p:grpSpPr>
                  <a:xfrm>
                    <a:off x="9525" y="0"/>
                    <a:ext cx="4114798" cy="4791075"/>
                    <a:chOff x="0" y="0"/>
                    <a:chExt cx="4114798" cy="4791075"/>
                  </a:xfrm>
                </p:grpSpPr>
                <p:grpSp>
                  <p:nvGrpSpPr>
                    <p:cNvPr id="31" name="Группа 30"/>
                    <p:cNvGrpSpPr/>
                    <p:nvPr/>
                  </p:nvGrpSpPr>
                  <p:grpSpPr>
                    <a:xfrm>
                      <a:off x="908366" y="0"/>
                      <a:ext cx="3206432" cy="4791075"/>
                      <a:chOff x="203516" y="0"/>
                      <a:chExt cx="3206432" cy="4791075"/>
                    </a:xfrm>
                  </p:grpSpPr>
                  <p:grpSp>
                    <p:nvGrpSpPr>
                      <p:cNvPr id="38" name="Группа 37"/>
                      <p:cNvGrpSpPr/>
                      <p:nvPr/>
                    </p:nvGrpSpPr>
                    <p:grpSpPr>
                      <a:xfrm>
                        <a:off x="203516" y="0"/>
                        <a:ext cx="2549209" cy="1885950"/>
                        <a:chOff x="203516" y="0"/>
                        <a:chExt cx="2549209" cy="1885950"/>
                      </a:xfrm>
                    </p:grpSpPr>
                    <p:sp>
                      <p:nvSpPr>
                        <p:cNvPr id="45" name="Поле 10"/>
                        <p:cNvSpPr txBox="1"/>
                        <p:nvPr/>
                      </p:nvSpPr>
                      <p:spPr>
                        <a:xfrm>
                          <a:off x="203516" y="1076325"/>
                          <a:ext cx="958534" cy="480024"/>
                        </a:xfrm>
                        <a:prstGeom prst="rect">
                          <a:avLst/>
                        </a:prstGeom>
                        <a:solidFill>
                          <a:sysClr val="window" lastClr="FFFFFF"/>
                        </a:solidFill>
                        <a:ln w="6350">
                          <a:solidFill>
                            <a:prstClr val="black"/>
                          </a:solidFill>
                        </a:ln>
                        <a:effectLst/>
                      </p:spPr>
                      <p:txBody>
                        <a:bodyPr rot="0" spcFirstLastPara="0" vert="horz" wrap="square" lIns="91440" tIns="45720" rIns="91440" bIns="45720" numCol="1" spcCol="0" rtlCol="0" fromWordArt="0" anchor="t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100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ЯСЛИ-САДЫ</a:t>
                          </a: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p:txBody>
                    </p:sp>
                    <p:sp>
                      <p:nvSpPr>
                        <p:cNvPr id="46" name="Поле 11"/>
                        <p:cNvSpPr txBox="1"/>
                        <p:nvPr/>
                      </p:nvSpPr>
                      <p:spPr>
                        <a:xfrm>
                          <a:off x="1590675" y="1076325"/>
                          <a:ext cx="1162050" cy="809625"/>
                        </a:xfrm>
                        <a:prstGeom prst="rect">
                          <a:avLst/>
                        </a:prstGeom>
                        <a:solidFill>
                          <a:sysClr val="window" lastClr="FFFFFF"/>
                        </a:solidFill>
                        <a:ln w="6350">
                          <a:solidFill>
                            <a:prstClr val="black"/>
                          </a:solidFill>
                        </a:ln>
                        <a:effectLst/>
                      </p:spPr>
                      <p:txBody>
                        <a:bodyPr rot="0" spcFirstLastPara="0" vert="horz" wrap="square" lIns="91440" tIns="45720" rIns="91440" bIns="45720" numCol="1" spcCol="0" rtlCol="0" fromWordArt="0" anchor="t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10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ДОУ КОМБИНИРОВАННОГО ВИДА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p:txBody>
                    </p:sp>
                    <p:cxnSp>
                      <p:nvCxnSpPr>
                        <p:cNvPr id="47" name="Прямая со стрелкой 46"/>
                        <p:cNvCxnSpPr/>
                        <p:nvPr/>
                      </p:nvCxnSpPr>
                      <p:spPr>
                        <a:xfrm flipH="1">
                          <a:off x="590550" y="723900"/>
                          <a:ext cx="304165" cy="349250"/>
                        </a:xfrm>
                        <a:prstGeom prst="straightConnector1">
                          <a:avLst/>
                        </a:prstGeom>
                        <a:ln>
                          <a:tailEnd type="arrow"/>
                        </a:ln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8" name="Прямая со стрелкой 47"/>
                        <p:cNvCxnSpPr/>
                        <p:nvPr/>
                      </p:nvCxnSpPr>
                      <p:spPr>
                        <a:xfrm>
                          <a:off x="2085975" y="723900"/>
                          <a:ext cx="142875" cy="349941"/>
                        </a:xfrm>
                        <a:prstGeom prst="straightConnector1">
                          <a:avLst/>
                        </a:prstGeom>
                        <a:ln>
                          <a:tailEnd type="arrow"/>
                        </a:ln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49" name="Овал 48"/>
                        <p:cNvSpPr/>
                        <p:nvPr/>
                      </p:nvSpPr>
                      <p:spPr>
                        <a:xfrm>
                          <a:off x="390525" y="0"/>
                          <a:ext cx="2095500" cy="876300"/>
                        </a:xfrm>
                        <a:prstGeom prst="ellipse">
                          <a:avLst/>
                        </a:prstGeom>
                        <a:solidFill>
                          <a:sysClr val="window" lastClr="FFFFFF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</a:ln>
                        <a:effectLst/>
                      </p:spPr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100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СИСТЕМА СОЦИАЛЬНОЙ ЗАЩИТЫ</a:t>
                          </a: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p:txBody>
                    </p:sp>
                  </p:grpSp>
                  <p:grpSp>
                    <p:nvGrpSpPr>
                      <p:cNvPr id="39" name="Группа 38"/>
                      <p:cNvGrpSpPr/>
                      <p:nvPr/>
                    </p:nvGrpSpPr>
                    <p:grpSpPr>
                      <a:xfrm>
                        <a:off x="1238250" y="876300"/>
                        <a:ext cx="2171698" cy="3914775"/>
                        <a:chOff x="0" y="0"/>
                        <a:chExt cx="2171698" cy="3914775"/>
                      </a:xfrm>
                    </p:grpSpPr>
                    <p:sp>
                      <p:nvSpPr>
                        <p:cNvPr id="40" name="Поле 12"/>
                        <p:cNvSpPr txBox="1"/>
                        <p:nvPr/>
                      </p:nvSpPr>
                      <p:spPr>
                        <a:xfrm>
                          <a:off x="352423" y="1209675"/>
                          <a:ext cx="1819275" cy="447675"/>
                        </a:xfrm>
                        <a:prstGeom prst="rect">
                          <a:avLst/>
                        </a:prstGeom>
                        <a:solidFill>
                          <a:sysClr val="window" lastClr="FFFFFF"/>
                        </a:solidFill>
                        <a:ln w="6350">
                          <a:solidFill>
                            <a:prstClr val="black"/>
                          </a:solidFill>
                        </a:ln>
                        <a:effectLst/>
                      </p:spPr>
                      <p:txBody>
                        <a:bodyPr rot="0" spcFirstLastPara="0" vert="horz" wrap="square" lIns="91440" tIns="45720" rIns="91440" bIns="45720" numCol="1" spcCol="0" rtlCol="0" fromWordArt="0" anchor="t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100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ОРТОПЕДИЧЕСКИЕ ГРУППЫ</a:t>
                          </a: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p:txBody>
                    </p:sp>
                    <p:sp>
                      <p:nvSpPr>
                        <p:cNvPr id="41" name="Поле 13"/>
                        <p:cNvSpPr txBox="1"/>
                        <p:nvPr/>
                      </p:nvSpPr>
                      <p:spPr>
                        <a:xfrm>
                          <a:off x="352425" y="1847850"/>
                          <a:ext cx="1428750" cy="647700"/>
                        </a:xfrm>
                        <a:prstGeom prst="rect">
                          <a:avLst/>
                        </a:prstGeom>
                        <a:solidFill>
                          <a:sysClr val="window" lastClr="FFFFFF"/>
                        </a:solidFill>
                        <a:ln w="6350">
                          <a:solidFill>
                            <a:prstClr val="black"/>
                          </a:solidFill>
                        </a:ln>
                        <a:effectLst/>
                      </p:spPr>
                      <p:txBody>
                        <a:bodyPr rot="0" spcFirstLastPara="0" vert="horz" wrap="square" lIns="91440" tIns="45720" rIns="91440" bIns="45720" numCol="1" spcCol="0" rtlCol="0" fromWordArt="0" anchor="t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10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ГРУППЫ ДЛЯ ДОШКОЛЬНИКОВ ДЦП 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p:txBody>
                    </p:sp>
                    <p:cxnSp>
                      <p:nvCxnSpPr>
                        <p:cNvPr id="42" name="Прямая со стрелкой 41"/>
                        <p:cNvCxnSpPr/>
                        <p:nvPr/>
                      </p:nvCxnSpPr>
                      <p:spPr>
                        <a:xfrm>
                          <a:off x="914400" y="1009650"/>
                          <a:ext cx="9525" cy="200025"/>
                        </a:xfrm>
                        <a:prstGeom prst="straightConnector1">
                          <a:avLst/>
                        </a:prstGeom>
                        <a:ln>
                          <a:tailEnd type="arrow"/>
                        </a:ln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3" name="Прямая со стрелкой 42"/>
                        <p:cNvCxnSpPr/>
                        <p:nvPr/>
                      </p:nvCxnSpPr>
                      <p:spPr>
                        <a:xfrm>
                          <a:off x="923925" y="1657350"/>
                          <a:ext cx="0" cy="190500"/>
                        </a:xfrm>
                        <a:prstGeom prst="straightConnector1">
                          <a:avLst/>
                        </a:prstGeom>
                        <a:ln>
                          <a:tailEnd type="arrow"/>
                        </a:ln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4" name="Прямая соединительная линия 43"/>
                        <p:cNvCxnSpPr/>
                        <p:nvPr/>
                      </p:nvCxnSpPr>
                      <p:spPr>
                        <a:xfrm flipH="1">
                          <a:off x="0" y="0"/>
                          <a:ext cx="9525" cy="3914775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grpSp>
                  <p:nvGrpSpPr>
                    <p:cNvPr id="32" name="Группа 31"/>
                    <p:cNvGrpSpPr/>
                    <p:nvPr/>
                  </p:nvGrpSpPr>
                  <p:grpSpPr>
                    <a:xfrm>
                      <a:off x="0" y="3495675"/>
                      <a:ext cx="2933700" cy="590550"/>
                      <a:chOff x="0" y="0"/>
                      <a:chExt cx="2933700" cy="590550"/>
                    </a:xfrm>
                  </p:grpSpPr>
                  <p:sp>
                    <p:nvSpPr>
                      <p:cNvPr id="33" name="Поле 28"/>
                      <p:cNvSpPr txBox="1"/>
                      <p:nvPr/>
                    </p:nvSpPr>
                    <p:spPr>
                      <a:xfrm>
                        <a:off x="2162175" y="152400"/>
                        <a:ext cx="771525" cy="295275"/>
                      </a:xfrm>
                      <a:prstGeom prst="rect">
                        <a:avLst/>
                      </a:prstGeom>
                      <a:solidFill>
                        <a:sysClr val="window" lastClr="FFFFFF"/>
                      </a:solidFill>
                      <a:ln w="6350">
                        <a:solidFill>
                          <a:prstClr val="black"/>
                        </a:solidFill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ru-RU" sz="1100">
                            <a:effectLst/>
                            <a:latin typeface="Times New Roman"/>
                            <a:ea typeface="Calibri"/>
                            <a:cs typeface="Times New Roman"/>
                          </a:rPr>
                          <a:t>УВК</a:t>
                        </a:r>
                        <a:endParaRPr lang="ru-RU" sz="1100">
                          <a:effectLst/>
                          <a:latin typeface="Calibri"/>
                          <a:ea typeface="Calibri"/>
                          <a:cs typeface="Times New Roman"/>
                        </a:endParaRPr>
                      </a:p>
                    </p:txBody>
                  </p:sp>
                  <p:sp>
                    <p:nvSpPr>
                      <p:cNvPr id="34" name="Поле 36"/>
                      <p:cNvSpPr txBox="1"/>
                      <p:nvPr/>
                    </p:nvSpPr>
                    <p:spPr>
                      <a:xfrm>
                        <a:off x="0" y="152400"/>
                        <a:ext cx="1838325" cy="438150"/>
                      </a:xfrm>
                      <a:prstGeom prst="rect">
                        <a:avLst/>
                      </a:prstGeom>
                      <a:solidFill>
                        <a:sysClr val="window" lastClr="FFFFFF"/>
                      </a:solidFill>
                      <a:ln w="6350">
                        <a:solidFill>
                          <a:prstClr val="black"/>
                        </a:solidFill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ru-RU" sz="1100">
                            <a:effectLst/>
                            <a:latin typeface="Times New Roman"/>
                            <a:ea typeface="Calibri"/>
                            <a:cs typeface="Times New Roman"/>
                          </a:rPr>
                          <a:t>РЕАБИЛИТАЦИОННЫЕ ЦЕНТРЫ</a:t>
                        </a:r>
                        <a:endParaRPr lang="ru-RU" sz="1100">
                          <a:effectLst/>
                          <a:latin typeface="Calibri"/>
                          <a:ea typeface="Calibri"/>
                          <a:cs typeface="Times New Roman"/>
                        </a:endParaRPr>
                      </a:p>
                    </p:txBody>
                  </p:sp>
                  <p:cxnSp>
                    <p:nvCxnSpPr>
                      <p:cNvPr id="35" name="Прямая соединительная линия 34"/>
                      <p:cNvCxnSpPr/>
                      <p:nvPr/>
                    </p:nvCxnSpPr>
                    <p:spPr>
                      <a:xfrm>
                        <a:off x="990600" y="0"/>
                        <a:ext cx="1657350" cy="9525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6" name="Прямая со стрелкой 35"/>
                      <p:cNvCxnSpPr/>
                      <p:nvPr/>
                    </p:nvCxnSpPr>
                    <p:spPr>
                      <a:xfrm>
                        <a:off x="990600" y="9525"/>
                        <a:ext cx="0" cy="142875"/>
                      </a:xfrm>
                      <a:prstGeom prst="straightConnector1">
                        <a:avLst/>
                      </a:prstGeom>
                      <a:ln>
                        <a:tailEnd type="arrow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7" name="Прямая со стрелкой 36"/>
                      <p:cNvCxnSpPr/>
                      <p:nvPr/>
                    </p:nvCxnSpPr>
                    <p:spPr>
                      <a:xfrm>
                        <a:off x="2647950" y="9525"/>
                        <a:ext cx="0" cy="142875"/>
                      </a:xfrm>
                      <a:prstGeom prst="straightConnector1">
                        <a:avLst/>
                      </a:prstGeom>
                      <a:ln>
                        <a:tailEnd type="arrow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16" name="Группа 15"/>
                  <p:cNvGrpSpPr/>
                  <p:nvPr/>
                </p:nvGrpSpPr>
                <p:grpSpPr>
                  <a:xfrm>
                    <a:off x="0" y="4095750"/>
                    <a:ext cx="5324475" cy="619125"/>
                    <a:chOff x="0" y="0"/>
                    <a:chExt cx="5324475" cy="619125"/>
                  </a:xfrm>
                </p:grpSpPr>
                <p:sp>
                  <p:nvSpPr>
                    <p:cNvPr id="25" name="Поле 33"/>
                    <p:cNvSpPr txBox="1"/>
                    <p:nvPr/>
                  </p:nvSpPr>
                  <p:spPr>
                    <a:xfrm>
                      <a:off x="0" y="161925"/>
                      <a:ext cx="1835785" cy="447675"/>
                    </a:xfrm>
                    <a:prstGeom prst="rect">
                      <a:avLst/>
                    </a:prstGeom>
                    <a:solidFill>
                      <a:sysClr val="window" lastClr="FFFFFF"/>
                    </a:solidFill>
                    <a:ln w="6350">
                      <a:solidFill>
                        <a:prstClr val="black"/>
                      </a:solidFill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ЦЕНТРЫ ТРУДОВОЙ ПОДГОТОВКИ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26" name="Поле 34"/>
                    <p:cNvSpPr txBox="1"/>
                    <p:nvPr/>
                  </p:nvSpPr>
                  <p:spPr>
                    <a:xfrm>
                      <a:off x="2162175" y="171449"/>
                      <a:ext cx="1104900" cy="438149"/>
                    </a:xfrm>
                    <a:prstGeom prst="rect">
                      <a:avLst/>
                    </a:prstGeom>
                    <a:solidFill>
                      <a:sysClr val="window" lastClr="FFFFFF"/>
                    </a:solidFill>
                    <a:ln w="6350">
                      <a:solidFill>
                        <a:prstClr val="black"/>
                      </a:solidFill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КЛАССЫ КРО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27" name="Поле 35"/>
                    <p:cNvSpPr txBox="1"/>
                    <p:nvPr/>
                  </p:nvSpPr>
                  <p:spPr>
                    <a:xfrm>
                      <a:off x="3467100" y="0"/>
                      <a:ext cx="1857375" cy="619125"/>
                    </a:xfrm>
                    <a:prstGeom prst="rect">
                      <a:avLst/>
                    </a:prstGeom>
                    <a:solidFill>
                      <a:sysClr val="window" lastClr="FFFFFF"/>
                    </a:solidFill>
                    <a:ln w="6350">
                      <a:solidFill>
                        <a:prstClr val="black"/>
                      </a:solidFill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ГРУППЫ КРАТКОВРЕМЕННОГО ПРЕБЫВАНИЯ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p:txBody>
                </p:sp>
                <p:cxnSp>
                  <p:nvCxnSpPr>
                    <p:cNvPr id="28" name="Прямая со стрелкой 27"/>
                    <p:cNvCxnSpPr/>
                    <p:nvPr/>
                  </p:nvCxnSpPr>
                  <p:spPr>
                    <a:xfrm>
                      <a:off x="1000125" y="66675"/>
                      <a:ext cx="2466975" cy="9525"/>
                    </a:xfrm>
                    <a:prstGeom prst="straightConnector1">
                      <a:avLst/>
                    </a:prstGeom>
                    <a:ln>
                      <a:tailEnd type="arrow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" name="Прямая со стрелкой 28"/>
                    <p:cNvCxnSpPr/>
                    <p:nvPr/>
                  </p:nvCxnSpPr>
                  <p:spPr>
                    <a:xfrm>
                      <a:off x="1000125" y="66675"/>
                      <a:ext cx="0" cy="95250"/>
                    </a:xfrm>
                    <a:prstGeom prst="straightConnector1">
                      <a:avLst/>
                    </a:prstGeom>
                    <a:ln>
                      <a:tailEnd type="arrow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" name="Прямая со стрелкой 29"/>
                    <p:cNvCxnSpPr/>
                    <p:nvPr/>
                  </p:nvCxnSpPr>
                  <p:spPr>
                    <a:xfrm>
                      <a:off x="2657475" y="76200"/>
                      <a:ext cx="0" cy="95250"/>
                    </a:xfrm>
                    <a:prstGeom prst="straightConnector1">
                      <a:avLst/>
                    </a:prstGeom>
                    <a:ln>
                      <a:tailEnd type="arrow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7" name="Группа 16"/>
                  <p:cNvGrpSpPr/>
                  <p:nvPr/>
                </p:nvGrpSpPr>
                <p:grpSpPr>
                  <a:xfrm>
                    <a:off x="259364" y="4791075"/>
                    <a:ext cx="4807936" cy="819150"/>
                    <a:chOff x="-140686" y="0"/>
                    <a:chExt cx="4807936" cy="819150"/>
                  </a:xfrm>
                </p:grpSpPr>
                <p:sp>
                  <p:nvSpPr>
                    <p:cNvPr id="18" name="Поле 37"/>
                    <p:cNvSpPr txBox="1"/>
                    <p:nvPr/>
                  </p:nvSpPr>
                  <p:spPr>
                    <a:xfrm>
                      <a:off x="1752600" y="133350"/>
                      <a:ext cx="1314450" cy="685800"/>
                    </a:xfrm>
                    <a:prstGeom prst="rect">
                      <a:avLst/>
                    </a:prstGeom>
                    <a:solidFill>
                      <a:sysClr val="window" lastClr="FFFFFF"/>
                    </a:solidFill>
                    <a:ln w="6350">
                      <a:solidFill>
                        <a:prstClr val="black"/>
                      </a:solidFill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ШКОЛА НАДОМНОГО ОБУЧЕНИЯ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19" name="Поле 38"/>
                    <p:cNvSpPr txBox="1"/>
                    <p:nvPr/>
                  </p:nvSpPr>
                  <p:spPr>
                    <a:xfrm>
                      <a:off x="-140686" y="104775"/>
                      <a:ext cx="1569437" cy="347663"/>
                    </a:xfrm>
                    <a:prstGeom prst="rect">
                      <a:avLst/>
                    </a:prstGeom>
                    <a:solidFill>
                      <a:sysClr val="window" lastClr="FFFFFF"/>
                    </a:solidFill>
                    <a:ln w="6350">
                      <a:solidFill>
                        <a:prstClr val="black"/>
                      </a:solidFill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ГИБКИЕ КЛАССЫ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20" name="Поле 39"/>
                    <p:cNvSpPr txBox="1"/>
                    <p:nvPr/>
                  </p:nvSpPr>
                  <p:spPr>
                    <a:xfrm>
                      <a:off x="3333750" y="133350"/>
                      <a:ext cx="1333500" cy="638175"/>
                    </a:xfrm>
                    <a:prstGeom prst="rect">
                      <a:avLst/>
                    </a:prstGeom>
                    <a:solidFill>
                      <a:sysClr val="window" lastClr="FFFFFF"/>
                    </a:solidFill>
                    <a:ln w="6350">
                      <a:solidFill>
                        <a:prstClr val="black"/>
                      </a:solidFill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ШКОЛА ДИСТАНТНОГО ОБУЧЕНИЯ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p:txBody>
                </p:sp>
                <p:cxnSp>
                  <p:nvCxnSpPr>
                    <p:cNvPr id="21" name="Прямая соединительная линия 20"/>
                    <p:cNvCxnSpPr/>
                    <p:nvPr/>
                  </p:nvCxnSpPr>
                  <p:spPr>
                    <a:xfrm>
                      <a:off x="600075" y="0"/>
                      <a:ext cx="3429000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" name="Прямая со стрелкой 21"/>
                    <p:cNvCxnSpPr/>
                    <p:nvPr/>
                  </p:nvCxnSpPr>
                  <p:spPr>
                    <a:xfrm>
                      <a:off x="2400300" y="0"/>
                      <a:ext cx="0" cy="133350"/>
                    </a:xfrm>
                    <a:prstGeom prst="straightConnector1">
                      <a:avLst/>
                    </a:prstGeom>
                    <a:ln>
                      <a:tailEnd type="arrow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" name="Прямая со стрелкой 22"/>
                    <p:cNvCxnSpPr/>
                    <p:nvPr/>
                  </p:nvCxnSpPr>
                  <p:spPr>
                    <a:xfrm>
                      <a:off x="600075" y="0"/>
                      <a:ext cx="0" cy="104775"/>
                    </a:xfrm>
                    <a:prstGeom prst="straightConnector1">
                      <a:avLst/>
                    </a:prstGeom>
                    <a:ln>
                      <a:tailEnd type="arrow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" name="Прямая со стрелкой 23"/>
                    <p:cNvCxnSpPr/>
                    <p:nvPr/>
                  </p:nvCxnSpPr>
                  <p:spPr>
                    <a:xfrm>
                      <a:off x="4029075" y="0"/>
                      <a:ext cx="0" cy="133350"/>
                    </a:xfrm>
                    <a:prstGeom prst="straightConnector1">
                      <a:avLst/>
                    </a:prstGeom>
                    <a:ln>
                      <a:tailEnd type="arrow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11" name="Поле 62"/>
                <p:cNvSpPr txBox="1"/>
                <p:nvPr/>
              </p:nvSpPr>
              <p:spPr>
                <a:xfrm>
                  <a:off x="3467100" y="3505200"/>
                  <a:ext cx="2286000" cy="476250"/>
                </a:xfrm>
                <a:prstGeom prst="rect">
                  <a:avLst/>
                </a:prstGeom>
                <a:solidFill>
                  <a:sysClr val="window" lastClr="FFFFFF"/>
                </a:solidFill>
                <a:ln w="6350">
                  <a:solidFill>
                    <a:prstClr val="black"/>
                  </a:solidFill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1100">
                      <a:effectLst/>
                      <a:latin typeface="Times New Roman"/>
                      <a:ea typeface="Calibri"/>
                      <a:cs typeface="Times New Roman"/>
                    </a:rPr>
                    <a:t>СПЕЦШКОЛА ДЛЯ ДЕТЕЙ С НАРУШЕНИЕМ ОСАНКИ </a:t>
                  </a:r>
                  <a:endParaRPr lang="ru-RU" sz="110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  <p:cxnSp>
              <p:nvCxnSpPr>
                <p:cNvPr id="12" name="Прямая со стрелкой 11"/>
                <p:cNvCxnSpPr/>
                <p:nvPr/>
              </p:nvCxnSpPr>
              <p:spPr>
                <a:xfrm>
                  <a:off x="3200400" y="419100"/>
                  <a:ext cx="923925" cy="600075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Прямая со стрелкой 12"/>
                <p:cNvCxnSpPr/>
                <p:nvPr/>
              </p:nvCxnSpPr>
              <p:spPr>
                <a:xfrm>
                  <a:off x="4381500" y="1447800"/>
                  <a:ext cx="0" cy="2047875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Прямая со стрелкой 13"/>
                <p:cNvCxnSpPr/>
                <p:nvPr/>
              </p:nvCxnSpPr>
              <p:spPr>
                <a:xfrm>
                  <a:off x="4800600" y="1447800"/>
                  <a:ext cx="1400175" cy="43815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</p:spTree>
    <p:extLst>
      <p:ext uri="{BB962C8B-B14F-4D97-AF65-F5344CB8AC3E}">
        <p14:creationId xmlns:p14="http://schemas.microsoft.com/office/powerpoint/2010/main" val="465944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836712"/>
            <a:ext cx="8327896" cy="418795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М.В.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Ипполитова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и Л.А. Данилова отмечают, что содержание обучения в общеобразовательной школе и школе для детей с нарушениями функций опорно-двигательного аппарата имеет ряд общих черт: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обучение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является цензовым, т.е. обеспечивает школьникам образование в объеме соответствующих ступеней общеобразовательной школы;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учебных планах и программах реализуется принцип последовательности изучения предметов;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содержание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обучения строится в соответствии с принципом единства системы образования;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построение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программ соответствует основным дидактическим принципам.</a:t>
            </a: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9552" y="0"/>
            <a:ext cx="8183880" cy="949856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2800" dirty="0" smtClean="0"/>
              <a:t>Обучение детей с ДЦП в специальных (коррекционных) школах VI вида</a:t>
            </a:r>
            <a:endParaRPr lang="ru-RU" sz="2800" dirty="0"/>
          </a:p>
        </p:txBody>
      </p:sp>
      <p:pic>
        <p:nvPicPr>
          <p:cNvPr id="8194" name="Picture 2" descr="C:\Users\Admin\Desktop\38e799ce9a5d71f261c2506909092fa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97152"/>
            <a:ext cx="3071257" cy="1726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Admin\Desktop\1258fa9ac017474603436f41c2e21339_X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797152"/>
            <a:ext cx="2617375" cy="1727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Admin\Desktop\1b070582-5994-4aee-bc17-0148b4e8ea2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789720"/>
            <a:ext cx="2457746" cy="170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00811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7"/>
            <a:ext cx="9144000" cy="817485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Проблемы в </a:t>
            </a:r>
            <a:r>
              <a:rPr lang="ru-RU" sz="2400" dirty="0"/>
              <a:t>системе </a:t>
            </a:r>
            <a:r>
              <a:rPr lang="ru-RU" sz="2400" dirty="0" smtClean="0"/>
              <a:t>помощи детям </a:t>
            </a:r>
            <a:r>
              <a:rPr lang="ru-RU" sz="2400" dirty="0"/>
              <a:t>с нарушением опорно-двигательного аппарата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08720"/>
            <a:ext cx="8363272" cy="5058888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системе помощи детям с нарушением опорно-двигательного аппарата обнаруживается целый ряд проблем, препятствующих их социальной адаптации и интеграции в современное общество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недостаток дифференцированной психолого-педагогической и медико-социальной помощи;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почти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полное отсутствие подготовки и повышения квалификации специалистов для работы с детьми, имеющими различные нарушения опорно-двигательного аппарата;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необходимость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совершенствования методов лечебной, психологической и коррекционно-педагогической работы с этими детьми на научной основе;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трудности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жизнеустройства, реализации предоставляемых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государством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льгот (жилищных, материальных, по вопросам образования и трудоустройства), медицинской, психологической и др. видов помощи;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низкая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обеспеченность средствами передвижения, протезного снабжения, профессионального обучения трудового устройства, развития возможного надомного труда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Решение этих проблем частично осуществляется в организации комплексных психолого-педагогических медико-социальных (ППМС) и реабилитационных центров для детей с нарушениями опорно-двигательного аппарата. Для осуществления работы этих центров крайне необходимым является совершенствование ранней диагностики детей с двигательной патологией.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43152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988840"/>
            <a:ext cx="6912768" cy="879285"/>
          </a:xfrm>
        </p:spPr>
        <p:txBody>
          <a:bodyPr/>
          <a:lstStyle/>
          <a:p>
            <a:r>
              <a:rPr lang="ru-RU" dirty="0" smtClean="0"/>
              <a:t>Надомное </a:t>
            </a:r>
            <a:r>
              <a:rPr lang="ru-RU" dirty="0"/>
              <a:t>образование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38347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 статистическим данным в Российской Федерации проживает около 11 миллионов инвалидов. Постоянную работу имеют только 13-15% из них. Причем инвалиды, освоившие программы высшего профессионального интегрированного образования, имеют занятость, превышающую 60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%.</a:t>
            </a:r>
          </a:p>
          <a:p>
            <a:pPr marL="0" indent="0" algn="ctr"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Одной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из форм организации педагогической помощи является надомное образование детей с тяжелыми нарушениями опорно двигательного аппарата.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90665" y="4365104"/>
            <a:ext cx="2088232" cy="175432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одной стороны, надомное обучение включает данную категорию детей в образовательное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пространство.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88024" y="4221088"/>
            <a:ext cx="3335153" cy="230832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другой – имеет ряд недостатков: сокращенная общеобразовательная программа, нерегулярность домашних уроков, изоляция ученика от общества сверстников, отсутствие возможности профориентации</a:t>
            </a:r>
            <a:r>
              <a:rPr lang="ru-RU" dirty="0"/>
              <a:t>.</a:t>
            </a:r>
          </a:p>
        </p:txBody>
      </p:sp>
      <p:sp>
        <p:nvSpPr>
          <p:cNvPr id="6" name="Крест 5"/>
          <p:cNvSpPr/>
          <p:nvPr/>
        </p:nvSpPr>
        <p:spPr>
          <a:xfrm>
            <a:off x="2782753" y="3933056"/>
            <a:ext cx="504056" cy="504056"/>
          </a:xfrm>
          <a:prstGeom prst="plu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998400" y="3933056"/>
            <a:ext cx="805848" cy="2880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358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73536" cy="1051560"/>
          </a:xfrm>
        </p:spPr>
        <p:txBody>
          <a:bodyPr>
            <a:noAutofit/>
          </a:bodyPr>
          <a:lstStyle/>
          <a:p>
            <a:pPr algn="ctr"/>
            <a:r>
              <a:rPr lang="ru-RU" sz="2000" dirty="0"/>
              <a:t>Система поэтапной медицинской и педагогической реабилитации детей с церебральным параличом в нашей стране  (Левченко, Приходько</a:t>
            </a:r>
            <a:r>
              <a:rPr lang="ru-RU" sz="2000" dirty="0" smtClean="0"/>
              <a:t>)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183880" cy="418795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нашей стране для предотвращения роста детской инвалидности вследствие ДЦП большую роль играет создание поэтапной системы помощи, при которой возможна </a:t>
            </a:r>
            <a:r>
              <a:rPr lang="ru-RU" sz="1800" u="sng" dirty="0">
                <a:latin typeface="Times New Roman" pitchFamily="18" charset="0"/>
                <a:cs typeface="Times New Roman" pitchFamily="18" charset="0"/>
              </a:rPr>
              <a:t>ранняя диагностика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1800" u="sng" dirty="0">
                <a:latin typeface="Times New Roman" pitchFamily="18" charset="0"/>
                <a:cs typeface="Times New Roman" pitchFamily="18" charset="0"/>
              </a:rPr>
              <a:t>раннее начало систематической лечебно-педагогической работы с детьми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страдающими церебральным параличом. </a:t>
            </a:r>
          </a:p>
        </p:txBody>
      </p:sp>
      <p:pic>
        <p:nvPicPr>
          <p:cNvPr id="1026" name="Picture 2" descr="C:\Users\Admin\Desktop\0006-003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924944"/>
            <a:ext cx="4187601" cy="3137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dmin\Desktop\maxresdefaultyu-790x48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137" y="2924944"/>
            <a:ext cx="4165327" cy="3144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7441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183880" cy="1051560"/>
          </a:xfrm>
        </p:spPr>
        <p:txBody>
          <a:bodyPr>
            <a:noAutofit/>
          </a:bodyPr>
          <a:lstStyle/>
          <a:p>
            <a:pPr algn="ctr"/>
            <a:r>
              <a:rPr lang="ru-RU" sz="2000" dirty="0"/>
              <a:t>В нашей стране создана сеть специализированных учреждений Министерства здравоохранения, просвещения и социальной защиты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84784"/>
            <a:ext cx="8183880" cy="4968552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родильные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дома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неонатальные центры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специализированные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неврологические стационары и отделения многопрофильных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больниц;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поликлиники;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неврологические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отделения и психоневрологические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больницы;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специализированные санатории;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ясли-сады;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школы-интернаты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для детей с нарушениями опорно-двигательного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аппарата;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дома ребенка;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интернаты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(Министерства социальной защиты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различные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реабилитационные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центры.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8564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4886" y="332656"/>
            <a:ext cx="8183880" cy="145848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этих учреждениях в течение длительного времени 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осуществляется не только восстановительное лечение, но и квалифицированная помощь логопедов, дефектологов, психологов, воспитателей по коррекции нарушений познавательной деятельности и речи.</a:t>
            </a:r>
          </a:p>
        </p:txBody>
      </p:sp>
      <p:pic>
        <p:nvPicPr>
          <p:cNvPr id="2051" name="Picture 3" descr="C:\Users\Admin\Desktop\25528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00808"/>
            <a:ext cx="7806516" cy="4767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3067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-243408"/>
            <a:ext cx="4392488" cy="691520"/>
          </a:xfrm>
        </p:spPr>
        <p:txBody>
          <a:bodyPr>
            <a:normAutofit/>
          </a:bodyPr>
          <a:lstStyle/>
          <a:p>
            <a:r>
              <a:rPr lang="ru-RU" sz="3200" dirty="0"/>
              <a:t>Родильные дома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496944" cy="352839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Этот этап можно рассматривать как профилактический, поскольку от своевременной и рациональной помощи новорожденным зависит степень тяжести неврологических расстройств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отдаленный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период.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родильных домах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имеются: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палаты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для выхаживания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детей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обслуживающий персонал проходит специальную подготовку по лечебному  уходу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интенсивной терапии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новорожденных;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лаборатории определяют различные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биохимические и иммунологические показатели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крови и спинно-мозговой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жидкости;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применяют ранние нейрохирургические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вмешательства. </a:t>
            </a:r>
          </a:p>
          <a:p>
            <a:pPr marL="0" indent="0"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Admin\Desktop\noracin-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96"/>
          <a:stretch/>
        </p:blipFill>
        <p:spPr bwMode="auto">
          <a:xfrm>
            <a:off x="107504" y="3679371"/>
            <a:ext cx="4608512" cy="3072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dmin\Desktop\864_i_galB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92"/>
          <a:stretch/>
        </p:blipFill>
        <p:spPr bwMode="auto">
          <a:xfrm>
            <a:off x="4828930" y="3679371"/>
            <a:ext cx="4228391" cy="3075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923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0886"/>
            <a:ext cx="8183880" cy="718904"/>
          </a:xfrm>
        </p:spPr>
        <p:txBody>
          <a:bodyPr>
            <a:noAutofit/>
          </a:bodyPr>
          <a:lstStyle/>
          <a:p>
            <a:pPr algn="ctr"/>
            <a:r>
              <a:rPr lang="ru-RU" sz="2000" dirty="0"/>
              <a:t>Психоневрологические стационары и отделения для новорожденных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584831"/>
            <a:ext cx="4896544" cy="2262216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специально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разработанные комплексы лечебной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гимнастики;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массаж;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физиотерапию;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ортопедические мероприятия;</a:t>
            </a:r>
          </a:p>
          <a:p>
            <a:pPr algn="just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едикаментозную терапию.</a:t>
            </a:r>
          </a:p>
        </p:txBody>
      </p:sp>
      <p:pic>
        <p:nvPicPr>
          <p:cNvPr id="4098" name="Picture 2" descr="C:\Users\Admin\Desktop\2NOV_29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6584" y="2032104"/>
            <a:ext cx="3869088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2204864"/>
            <a:ext cx="451703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Восстановительное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лечение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направлено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максимальную компенсацию нарушенных функций и предупреждение развития тяжелых изменений в нервной системе, лежащих в основе церебральных параличей.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Включает в себя мероприятия: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9552" y="692696"/>
            <a:ext cx="820891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стационарах проводится комплексное обследование с целью выявления основных неврологических синдромов и сопутствующих расстройств, важных как для ранней дифференциальной диагностики различных форм патологии нервной системы, так и для проведения лечебных мероприятий.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4344409" y="5085184"/>
            <a:ext cx="2742935" cy="14401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182880" tIns="91440">
            <a:normAutofit fontScale="85000" lnSpcReduction="10000"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стимулируют своевременное становление возрастных двигательных, речевых и психических навыков.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3131840" y="5250832"/>
            <a:ext cx="1184239" cy="648072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5056584" y="2041976"/>
            <a:ext cx="1204664" cy="14401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182880" tIns="91440"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Ребенок пребывает вместе с мамой 1,5-3 мес.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7087344" y="4624392"/>
            <a:ext cx="2056656" cy="223360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182880" tIns="91440">
            <a:normAutofit fontScale="92500" lnSpcReduction="20000"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ctr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Дети более старшего возраста периодически лечатся в неврологических отделениях многопрофильных больниц или специализированных реабилитационных центрах. </a:t>
            </a:r>
          </a:p>
        </p:txBody>
      </p:sp>
    </p:spTree>
    <p:extLst>
      <p:ext uri="{BB962C8B-B14F-4D97-AF65-F5344CB8AC3E}">
        <p14:creationId xmlns:p14="http://schemas.microsoft.com/office/powerpoint/2010/main" val="3125788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15343" y="-171400"/>
            <a:ext cx="3816424" cy="619512"/>
          </a:xfrm>
        </p:spPr>
        <p:txBody>
          <a:bodyPr>
            <a:normAutofit fontScale="90000"/>
          </a:bodyPr>
          <a:lstStyle/>
          <a:p>
            <a:r>
              <a:rPr lang="ru-RU" dirty="0"/>
              <a:t>Поликлиника</a:t>
            </a:r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251520" y="404664"/>
            <a:ext cx="8568952" cy="1656184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После выписки из стационара ребенок с церебральным параличом или угрозой его развития продолжает лечение </a:t>
            </a:r>
            <a:r>
              <a:rPr lang="ru-RU" sz="1800" u="sng" dirty="0">
                <a:latin typeface="Times New Roman" pitchFamily="18" charset="0"/>
                <a:cs typeface="Times New Roman" pitchFamily="18" charset="0"/>
              </a:rPr>
              <a:t>в амбулаторных условиях под наблюдением детского невропатолога. </a:t>
            </a:r>
            <a:endParaRPr lang="ru-RU" sz="18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1800" u="sng" dirty="0">
                <a:latin typeface="Times New Roman" pitchFamily="18" charset="0"/>
                <a:cs typeface="Times New Roman" pitchFamily="18" charset="0"/>
              </a:rPr>
              <a:t>Амбулаторное лечение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проводится на базе детской поликлиники врачами (невропатологом, педиатром, ортопедом), которые руководят лечением ребенка дома.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Admin\Desktop\5c57fae281bbd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46"/>
          <a:stretch/>
        </p:blipFill>
        <p:spPr bwMode="auto">
          <a:xfrm>
            <a:off x="323528" y="1938183"/>
            <a:ext cx="4427984" cy="3345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4644008" y="1772815"/>
            <a:ext cx="4176464" cy="3857749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just"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Во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многих районных поликлиниках функционируют отделения восстановительного лечения, где работают врачи и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методисты:</a:t>
            </a:r>
          </a:p>
          <a:p>
            <a:pPr algn="just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ЛФК;</a:t>
            </a:r>
          </a:p>
          <a:p>
            <a:pPr algn="just"/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огопеды;</a:t>
            </a:r>
          </a:p>
          <a:p>
            <a:pPr algn="just"/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ефектологи;</a:t>
            </a:r>
          </a:p>
          <a:p>
            <a:pPr algn="just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кабинеты физиотерапии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рефлексотерапии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В этих отделениях матерей обучают основным приемам абилитации и реабилитации функций. </a:t>
            </a: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C:\Users\Admin\Desktop\vlcsnap-2015-07-30-10h17m10s88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16"/>
          <a:stretch/>
        </p:blipFill>
        <p:spPr bwMode="auto">
          <a:xfrm>
            <a:off x="5693636" y="5306164"/>
            <a:ext cx="1628303" cy="1159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Admin\Desktop\received_1801770220130627 (1).jpe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6" r="10864"/>
          <a:stretch/>
        </p:blipFill>
        <p:spPr bwMode="auto">
          <a:xfrm>
            <a:off x="4139952" y="5313871"/>
            <a:ext cx="1540431" cy="1159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Admin\Desktop\04-13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5942" y="5283693"/>
            <a:ext cx="1666874" cy="1204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Объект 2"/>
          <p:cNvSpPr txBox="1">
            <a:spLocks/>
          </p:cNvSpPr>
          <p:nvPr/>
        </p:nvSpPr>
        <p:spPr>
          <a:xfrm>
            <a:off x="323528" y="5304541"/>
            <a:ext cx="3744416" cy="14401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182880" tIns="91440">
            <a:normAutofit fontScale="70000" lnSpcReduction="20000"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Комплексное лечение в амбулаторных условиях является достаточно эффективным при легких формах ДЦП, при выраженных нарушениях оно должно сочетаться с лечением в стационаре (в неврологических отделениях или психоневрологических больницах) или санатории.</a:t>
            </a:r>
          </a:p>
        </p:txBody>
      </p:sp>
    </p:spTree>
    <p:extLst>
      <p:ext uri="{BB962C8B-B14F-4D97-AF65-F5344CB8AC3E}">
        <p14:creationId xmlns:p14="http://schemas.microsoft.com/office/powerpoint/2010/main" val="35582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-243408"/>
            <a:ext cx="7525464" cy="661824"/>
          </a:xfrm>
        </p:spPr>
        <p:txBody>
          <a:bodyPr>
            <a:normAutofit fontScale="90000"/>
          </a:bodyPr>
          <a:lstStyle/>
          <a:p>
            <a:r>
              <a:rPr lang="ru-RU" dirty="0"/>
              <a:t>Санаторно-курортное лечение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4"/>
            <a:ext cx="8183880" cy="187220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Важную роль в комплексе реабилитационных мероприятий при детских церебральных параличах играет санаторно-курортное лечение (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2-4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мес.). Санатории оснащены диагностическим оборудованием, лечебной аппаратурой, их штаты укомплектованы специалистами различного профиля.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Наряду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общепринятыми методами коррекции, широко используются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климато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бальнео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и грязелечение. </a:t>
            </a:r>
          </a:p>
        </p:txBody>
      </p:sp>
      <p:pic>
        <p:nvPicPr>
          <p:cNvPr id="1026" name="Picture 2" descr="C:\Users\Admin\Desktop\hjgjllljj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634" y="2268288"/>
            <a:ext cx="4917437" cy="4265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5436096" y="2060848"/>
            <a:ext cx="3312368" cy="2087288"/>
          </a:xfrm>
          <a:prstGeom prst="rect">
            <a:avLst/>
          </a:prstGeom>
        </p:spPr>
        <p:txBody>
          <a:bodyPr vert="horz" lIns="182880" tIns="91440">
            <a:normAutofit fontScale="85000" lnSpcReduction="20000"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родители по каким-либо причинам не могут обеспечить лечение больных детей в домашних условиях, государство берет их под временную или постоянную опеку, помещая в 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специализированные дома ребенка или интернаты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027" name="Picture 3" descr="C:\Users\Admin\Desktop\paralich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9211" y="4140547"/>
            <a:ext cx="3584137" cy="2390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835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451</TotalTime>
  <Words>2136</Words>
  <Application>Microsoft Office PowerPoint</Application>
  <PresentationFormat>Экран (4:3)</PresentationFormat>
  <Paragraphs>168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Аспект</vt:lpstr>
      <vt:lpstr>Система учреждений для оказания системной поэтапной помощи, образования и коррекции развития детей с нарушениями опорно-двигательного аппарата</vt:lpstr>
      <vt:lpstr>Система коррекционной помощи детям с двигательной патологией</vt:lpstr>
      <vt:lpstr>Система поэтапной медицинской и педагогической реабилитации детей с церебральным параличом в нашей стране  (Левченко, Приходько)</vt:lpstr>
      <vt:lpstr>В нашей стране создана сеть специализированных учреждений Министерства здравоохранения, просвещения и социальной защиты</vt:lpstr>
      <vt:lpstr>Презентация PowerPoint</vt:lpstr>
      <vt:lpstr>Родильные дома</vt:lpstr>
      <vt:lpstr>Психоневрологические стационары и отделения для новорожденных</vt:lpstr>
      <vt:lpstr>Поликлиника</vt:lpstr>
      <vt:lpstr>Санаторно-курортное лечение </vt:lpstr>
      <vt:lpstr>Специализированные дома ребенка и интернаты</vt:lpstr>
      <vt:lpstr>ДОУ компенсирующего вида</vt:lpstr>
      <vt:lpstr>Обучение детей с ДЦП в специальных (коррекционных) школах VI вида</vt:lpstr>
      <vt:lpstr>Обучение детей с ДЦП в специальных (коррекционных) школах VI вида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Проблемы в системе помощи детям с нарушением опорно-двигательного аппарата</vt:lpstr>
      <vt:lpstr>Надомное образование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учреждений для оказания системной поэтапной помощи, образования и коррекции развития детей с нарушениями опорно-двигательного аппарата</dc:title>
  <dc:creator>Admin</dc:creator>
  <cp:lastModifiedBy>Admin</cp:lastModifiedBy>
  <cp:revision>92</cp:revision>
  <dcterms:created xsi:type="dcterms:W3CDTF">2020-04-25T08:52:34Z</dcterms:created>
  <dcterms:modified xsi:type="dcterms:W3CDTF">2023-01-03T09:36:11Z</dcterms:modified>
</cp:coreProperties>
</file>