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1"/>
  </p:notesMasterIdLst>
  <p:sldIdLst>
    <p:sldId id="332" r:id="rId2"/>
    <p:sldId id="322" r:id="rId3"/>
    <p:sldId id="323" r:id="rId4"/>
    <p:sldId id="325" r:id="rId5"/>
    <p:sldId id="333" r:id="rId6"/>
    <p:sldId id="334" r:id="rId7"/>
    <p:sldId id="327" r:id="rId8"/>
    <p:sldId id="335" r:id="rId9"/>
    <p:sldId id="329" r:id="rId10"/>
  </p:sldIdLst>
  <p:sldSz cx="12192000" cy="6858000"/>
  <p:notesSz cx="6858000" cy="9144000"/>
  <p:embeddedFontLst>
    <p:embeddedFont>
      <p:font typeface="KyivType Sans Medium" panose="020B0604020202020204" charset="-52"/>
      <p:regular r:id="rId12"/>
    </p:embeddedFont>
    <p:embeddedFont>
      <p:font typeface="Calibri Light" panose="020B0604020202020204" charset="0"/>
      <p:regular r:id="rId13"/>
      <p:italic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KyivType Sans Heavy" panose="020B0604020202020204" charset="-52"/>
      <p:bold r:id="rId19"/>
    </p:embeddedFont>
    <p:embeddedFont>
      <p:font typeface="Arial Unicode MS" panose="020B0604020202020204" pitchFamily="34" charset="-128"/>
      <p:regular r:id="rId20"/>
    </p:embeddedFont>
  </p:embeddedFontLst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E5D"/>
    <a:srgbClr val="293DF4"/>
    <a:srgbClr val="FF00FF"/>
    <a:srgbClr val="9789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405"/>
  </p:normalViewPr>
  <p:slideViewPr>
    <p:cSldViewPr snapToGrid="0" snapToObjects="1">
      <p:cViewPr>
        <p:scale>
          <a:sx n="100" d="100"/>
          <a:sy n="100" d="100"/>
        </p:scale>
        <p:origin x="-294" y="-3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D87E6F76-8540-4E06-A304-0E0C8F168E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0CBBD566-0E6A-4BEB-8A10-B1066FCE76A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9B0FD15-85C4-44BE-BE72-96CFC45279E3}" type="datetimeFigureOut">
              <a:rPr lang="ru-RU"/>
              <a:pPr>
                <a:defRPr/>
              </a:pPr>
              <a:t>20.11.2022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xmlns="" id="{2408B4E9-9E08-416E-9DBB-31AA1F58885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xmlns="" id="{12FFFAF8-3365-4D9D-9A59-6574DCF009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26CA1CF-1828-4AD4-96E7-B7E03FCB907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0F5AA51-D13A-439C-AB3E-7C80C120EE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89B5C42-149E-42C7-B6C0-EF2864EBCE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8322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15BA4B5-4E36-4F5D-BA9D-00CE4AA48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A083F-CBCE-4151-84F1-F68EB80A3F7C}" type="datetimeFigureOut">
              <a:rPr lang="ru-RU"/>
              <a:pPr>
                <a:defRPr/>
              </a:pPr>
              <a:t>20.11.2022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62C02A4-EEBF-4722-BF1F-ABAF7CCB7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2FC1EDB-72C0-43BD-943F-23E818232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A4103-BEB4-4CD4-873F-A6A7C4CB04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480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1C4B4BD-2937-40F2-B8EB-06F97B1D6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E7F8B-2442-4AFC-A6D3-B723CCE6BA73}" type="datetimeFigureOut">
              <a:rPr lang="ru-RU"/>
              <a:pPr>
                <a:defRPr/>
              </a:pPr>
              <a:t>20.11.2022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32ACDB5-A6E1-4178-8247-1D43AE1B7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8A877FF-3B5B-4135-8040-901177308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D227C-F957-4E6F-80E6-5E3F72CCC3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08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9C53387-AB1C-41DA-9D18-5EF04B821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1FCF1-25CD-4225-8B77-8FEDF4ABE325}" type="datetimeFigureOut">
              <a:rPr lang="ru-RU"/>
              <a:pPr>
                <a:defRPr/>
              </a:pPr>
              <a:t>20.11.2022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FC5C35E-4888-4FC1-BEB9-D0F5F16E0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A864F7A-C3C0-4734-8A2D-6AE70064B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98027-0C96-4F94-BDCD-8E7E2E6C07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276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84C0DF1-3338-446E-891A-10BD25000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65B79-6690-4F8C-9B80-82DFE6F99E90}" type="datetimeFigureOut">
              <a:rPr lang="ru-RU"/>
              <a:pPr>
                <a:defRPr/>
              </a:pPr>
              <a:t>20.11.2022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AC56D3D-F3BE-4DFD-A3EA-42D0B386D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4EBF8AF-6040-47C7-B885-7EDAA7C30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2FDD2-4DBF-43E2-97E4-DDC902C6D7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372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C21FEC4-A25B-445D-948F-64F20698D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536BA-153D-4673-906B-42F6EE297799}" type="datetimeFigureOut">
              <a:rPr lang="ru-RU"/>
              <a:pPr>
                <a:defRPr/>
              </a:pPr>
              <a:t>20.11.2022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E5ED163-6313-457A-A89A-DBEE48A9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3BAC972-044A-407F-8ACA-27CEB5D33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6AFFB-175A-4F6E-B729-E1E32C7482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116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D875D2EF-DB53-4BEE-947B-1DCABEC16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5939F-F447-4859-895B-7CD379D81A0B}" type="datetimeFigureOut">
              <a:rPr lang="ru-RU"/>
              <a:pPr>
                <a:defRPr/>
              </a:pPr>
              <a:t>20.11.2022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A5C6D1EF-57F9-4184-8F38-0C34BA537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ACA1E3F8-86B9-4381-AE9A-F9B967132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080D9-3368-496F-B9B1-B7DC316008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322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xmlns="" id="{C98DB2A1-B860-499B-A9D3-327431A62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D7486-02C4-46EE-9756-E897201AB6E3}" type="datetimeFigureOut">
              <a:rPr lang="ru-RU"/>
              <a:pPr>
                <a:defRPr/>
              </a:pPr>
              <a:t>20.11.2022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xmlns="" id="{78E3DFA7-2664-4CC1-9C5D-2AE8163C6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xmlns="" id="{5CEBFFA1-0715-423D-B657-9E3D6D216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C5051-C1A1-4FF1-AD64-91773D064C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304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xmlns="" id="{AA9250C6-BC9F-4C7C-9A38-A846E317E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BE144-A518-46D4-A3D3-5B26AC5A70FC}" type="datetimeFigureOut">
              <a:rPr lang="ru-RU"/>
              <a:pPr>
                <a:defRPr/>
              </a:pPr>
              <a:t>20.11.2022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xmlns="" id="{68FE42DD-6754-480C-9271-287D21188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D97A4645-6761-419A-807F-253961375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7AF17-04B7-470F-AAC4-389DD9D49A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56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xmlns="" id="{C397D5F4-E8F1-45F8-AEE4-B1F69EB95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83DF9-1B82-47D1-A315-3B91E2813040}" type="datetimeFigureOut">
              <a:rPr lang="ru-RU"/>
              <a:pPr>
                <a:defRPr/>
              </a:pPr>
              <a:t>20.11.2022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xmlns="" id="{F0D3602C-FAB3-4557-8A8E-3D5F11D12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xmlns="" id="{9E018709-17AA-4064-92D4-706608EBD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F2884-6AB9-4798-936F-2B0A65303D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895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40F8EF8B-33A0-4B98-874B-95BA7DD53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67B48-A092-46D9-8EA5-AFE73504FE0E}" type="datetimeFigureOut">
              <a:rPr lang="ru-RU"/>
              <a:pPr>
                <a:defRPr/>
              </a:pPr>
              <a:t>20.11.2022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176B246B-12EE-41E4-AE7B-0EF0DDEC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282EAC51-7782-4E9D-988A-4B6DE1A24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C7780-06D1-427D-80C7-A604DBC653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907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ED943F8A-D445-4D07-BEC0-305E24BBE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91647-C8AD-48AE-BFC4-A28E9BB6F421}" type="datetimeFigureOut">
              <a:rPr lang="ru-RU"/>
              <a:pPr>
                <a:defRPr/>
              </a:pPr>
              <a:t>20.11.2022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D4217D56-4004-43E4-87D8-F52DAD005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E0BBB2E6-319E-4E6D-945D-F47E2C4CA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E76B5-54B0-4960-BDA8-9299F5A95D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885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xmlns="" id="{39DAEE72-CEFD-4E80-A46F-3358C333B3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xmlns="" id="{693E1B86-B81D-4544-AA6F-562C56D7C1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5121151-B8A8-4EF2-AF50-3FE757BF5B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323B16D-E927-4C77-B2E9-E87E4CA9289D}" type="datetimeFigureOut">
              <a:rPr lang="ru-RU"/>
              <a:pPr>
                <a:defRPr/>
              </a:pPr>
              <a:t>20.11.2022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662D88E-BD9E-44F2-B408-F59F88C7D4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0C0FBD2-6663-42A2-B83F-D9E2D1B7E5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EF9D80C-D0B1-4F1D-B1F9-F1B97B9980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E9472D1-0321-474C-B9AB-194B8EC67AC4}"/>
              </a:ext>
            </a:extLst>
          </p:cNvPr>
          <p:cNvSpPr txBox="1"/>
          <p:nvPr/>
        </p:nvSpPr>
        <p:spPr>
          <a:xfrm>
            <a:off x="3299306" y="1522198"/>
            <a:ext cx="45752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KyivType Sans Medium" panose="00000600000000000000" pitchFamily="50" charset="-52"/>
              </a:rPr>
              <a:t>АНОО «ФИЗТЕХ – ЛИЦЕЙ» ИМ. Л.П. </a:t>
            </a:r>
            <a:r>
              <a:rPr lang="ru-RU" sz="1400" b="1" dirty="0" err="1" smtClean="0">
                <a:solidFill>
                  <a:schemeClr val="bg1"/>
                </a:solidFill>
                <a:latin typeface="KyivType Sans Medium" panose="00000600000000000000" pitchFamily="50" charset="-52"/>
              </a:rPr>
              <a:t>Капицы</a:t>
            </a:r>
            <a:endParaRPr lang="ru-RU" sz="1400" b="1" dirty="0">
              <a:solidFill>
                <a:schemeClr val="bg1"/>
              </a:solidFill>
              <a:latin typeface="KyivType Sans Medium" panose="00000600000000000000" pitchFamily="50" charset="-5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183BA78-B383-4846-99A4-40A7F9B77339}"/>
              </a:ext>
            </a:extLst>
          </p:cNvPr>
          <p:cNvSpPr txBox="1"/>
          <p:nvPr/>
        </p:nvSpPr>
        <p:spPr>
          <a:xfrm>
            <a:off x="3299306" y="2045417"/>
            <a:ext cx="67489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KyivType Sans Heavy" panose="00000900000000000000" pitchFamily="50" charset="-52"/>
              </a:rPr>
              <a:t>ПОДГОТОВКА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KyivType Sans Heavy" panose="00000900000000000000" pitchFamily="50" charset="-52"/>
              </a:rPr>
              <a:t>К СОЧИНЕНИЮ-РАССУЖДЕНИЮ</a:t>
            </a:r>
            <a:endParaRPr lang="ru-RU" sz="2800" dirty="0">
              <a:solidFill>
                <a:schemeClr val="bg1"/>
              </a:solidFill>
              <a:latin typeface="KyivType Sans Heavy" panose="00000900000000000000" pitchFamily="50" charset="-52"/>
            </a:endParaRPr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xmlns="" id="{13B95FCF-060F-4BED-94B3-9A3D4ABF1839}"/>
              </a:ext>
            </a:extLst>
          </p:cNvPr>
          <p:cNvGrpSpPr/>
          <p:nvPr/>
        </p:nvGrpSpPr>
        <p:grpSpPr>
          <a:xfrm rot="16200000">
            <a:off x="11179962" y="6063752"/>
            <a:ext cx="1123399" cy="609870"/>
            <a:chOff x="2134722" y="1799378"/>
            <a:chExt cx="687121" cy="373024"/>
          </a:xfrm>
        </p:grpSpPr>
        <p:cxnSp>
          <p:nvCxnSpPr>
            <p:cNvPr id="17" name="Прямая соединительная линия 16">
              <a:extLst>
                <a:ext uri="{FF2B5EF4-FFF2-40B4-BE49-F238E27FC236}">
                  <a16:creationId xmlns:a16="http://schemas.microsoft.com/office/drawing/2014/main" xmlns="" id="{4C31F697-6AFB-44ED-8355-BD7758533AEE}"/>
                </a:ext>
              </a:extLst>
            </p:cNvPr>
            <p:cNvCxnSpPr/>
            <p:nvPr/>
          </p:nvCxnSpPr>
          <p:spPr>
            <a:xfrm>
              <a:off x="2134722" y="1986686"/>
              <a:ext cx="67537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xmlns="" id="{7DF8EB41-A9EF-4708-938C-A7DC708F6D3A}"/>
                </a:ext>
              </a:extLst>
            </p:cNvPr>
            <p:cNvCxnSpPr/>
            <p:nvPr/>
          </p:nvCxnSpPr>
          <p:spPr>
            <a:xfrm flipH="1" flipV="1">
              <a:off x="2630257" y="1799378"/>
              <a:ext cx="191586" cy="1915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>
              <a:extLst>
                <a:ext uri="{FF2B5EF4-FFF2-40B4-BE49-F238E27FC236}">
                  <a16:creationId xmlns:a16="http://schemas.microsoft.com/office/drawing/2014/main" xmlns="" id="{CDEBD25D-3DD4-4488-AEC8-1A116B2AC8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30255" y="1980816"/>
              <a:ext cx="191586" cy="1915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Арка 17">
            <a:extLst>
              <a:ext uri="{FF2B5EF4-FFF2-40B4-BE49-F238E27FC236}">
                <a16:creationId xmlns:a16="http://schemas.microsoft.com/office/drawing/2014/main" xmlns="" id="{C66A924E-91C5-4892-B9F5-558DACD8783D}"/>
              </a:ext>
            </a:extLst>
          </p:cNvPr>
          <p:cNvSpPr/>
          <p:nvPr/>
        </p:nvSpPr>
        <p:spPr>
          <a:xfrm>
            <a:off x="9625008" y="452465"/>
            <a:ext cx="1643458" cy="1643458"/>
          </a:xfrm>
          <a:prstGeom prst="blockArc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xmlns="" id="{CCF634F4-7F6A-4568-9ECD-62C48BFE21E1}"/>
              </a:ext>
            </a:extLst>
          </p:cNvPr>
          <p:cNvGrpSpPr/>
          <p:nvPr/>
        </p:nvGrpSpPr>
        <p:grpSpPr>
          <a:xfrm rot="2700000">
            <a:off x="252778" y="287612"/>
            <a:ext cx="871348" cy="473037"/>
            <a:chOff x="2134722" y="1799378"/>
            <a:chExt cx="687121" cy="373024"/>
          </a:xfrm>
        </p:grpSpPr>
        <p:cxnSp>
          <p:nvCxnSpPr>
            <p:cNvPr id="21" name="Прямая соединительная линия 20">
              <a:extLst>
                <a:ext uri="{FF2B5EF4-FFF2-40B4-BE49-F238E27FC236}">
                  <a16:creationId xmlns:a16="http://schemas.microsoft.com/office/drawing/2014/main" xmlns="" id="{AB613FC0-F45E-4828-B3C2-9A8DC54A4179}"/>
                </a:ext>
              </a:extLst>
            </p:cNvPr>
            <p:cNvCxnSpPr/>
            <p:nvPr/>
          </p:nvCxnSpPr>
          <p:spPr>
            <a:xfrm>
              <a:off x="2134722" y="1986686"/>
              <a:ext cx="67537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>
              <a:extLst>
                <a:ext uri="{FF2B5EF4-FFF2-40B4-BE49-F238E27FC236}">
                  <a16:creationId xmlns:a16="http://schemas.microsoft.com/office/drawing/2014/main" xmlns="" id="{99F2D6C2-C5C3-45C2-B111-A70CF2112180}"/>
                </a:ext>
              </a:extLst>
            </p:cNvPr>
            <p:cNvCxnSpPr/>
            <p:nvPr/>
          </p:nvCxnSpPr>
          <p:spPr>
            <a:xfrm flipH="1" flipV="1">
              <a:off x="2630257" y="1799378"/>
              <a:ext cx="191586" cy="1915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>
              <a:extLst>
                <a:ext uri="{FF2B5EF4-FFF2-40B4-BE49-F238E27FC236}">
                  <a16:creationId xmlns:a16="http://schemas.microsoft.com/office/drawing/2014/main" xmlns="" id="{3F8F4390-07DD-433F-8006-3083EAFAF9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30255" y="1980816"/>
              <a:ext cx="191586" cy="1915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AB3BEA9F-74AD-4CE7-925A-B024CE301E7D}"/>
              </a:ext>
            </a:extLst>
          </p:cNvPr>
          <p:cNvSpPr txBox="1"/>
          <p:nvPr/>
        </p:nvSpPr>
        <p:spPr>
          <a:xfrm>
            <a:off x="3451706" y="3540963"/>
            <a:ext cx="59137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KyivType Sans Heavy" panose="00000900000000000000" pitchFamily="50" charset="-52"/>
              </a:rPr>
              <a:t>Как написать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KyivType Sans Heavy" panose="00000900000000000000" pitchFamily="50" charset="-52"/>
              </a:rPr>
              <a:t>сочинение - рассуждение </a:t>
            </a:r>
            <a:r>
              <a:rPr lang="ru-RU" sz="2400" dirty="0" smtClean="0">
                <a:solidFill>
                  <a:schemeClr val="bg1"/>
                </a:solidFill>
                <a:latin typeface="KyivType Sans Heavy" panose="00000900000000000000" pitchFamily="50" charset="-52"/>
              </a:rPr>
              <a:t>15.2 ОГЭ</a:t>
            </a:r>
            <a:endParaRPr lang="ru-RU" sz="2400" dirty="0">
              <a:solidFill>
                <a:schemeClr val="bg1"/>
              </a:solidFill>
              <a:latin typeface="KyivType Sans Heavy" panose="00000900000000000000" pitchFamily="50" charset="-52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F1B21EB-ADF6-436A-8087-0C82CB036A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79954" y="5307148"/>
            <a:ext cx="1491721" cy="1491721"/>
          </a:xfrm>
          <a:prstGeom prst="rect">
            <a:avLst/>
          </a:prstGeom>
        </p:spPr>
      </p:pic>
      <p:sp>
        <p:nvSpPr>
          <p:cNvPr id="2" name="AutoShape 2" descr="https://anoo.ftl.name/images/fl-logo-min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1674432"/>
            <a:ext cx="1104900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480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183BA78-B383-4846-99A4-40A7F9B77339}"/>
              </a:ext>
            </a:extLst>
          </p:cNvPr>
          <p:cNvSpPr txBox="1"/>
          <p:nvPr/>
        </p:nvSpPr>
        <p:spPr>
          <a:xfrm>
            <a:off x="1477499" y="1338569"/>
            <a:ext cx="784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KyivType Sans Heavy" panose="00000900000000000000" pitchFamily="50" charset="-52"/>
              </a:rPr>
              <a:t>РАБОТА С УПРАЖНЕНИЕМ 60 СТР.166</a:t>
            </a:r>
            <a:endParaRPr lang="ru-RU" sz="2800" dirty="0">
              <a:latin typeface="KyivType Sans Heavy" panose="00000900000000000000" pitchFamily="50" charset="-52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5CFA607-FFC8-4977-AB51-FC845B83C634}"/>
              </a:ext>
            </a:extLst>
          </p:cNvPr>
          <p:cNvSpPr txBox="1"/>
          <p:nvPr/>
        </p:nvSpPr>
        <p:spPr>
          <a:xfrm>
            <a:off x="1667999" y="2045732"/>
            <a:ext cx="80848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Прочитайте текст и восстановите последовательность абзацев.</a:t>
            </a:r>
          </a:p>
          <a:p>
            <a:endParaRPr lang="ru-RU" sz="2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Сформулируйте </a:t>
            </a:r>
            <a:r>
              <a:rPr lang="ru-RU" sz="24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микротему</a:t>
            </a: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каждого абзаца и составьте простой план текста.</a:t>
            </a:r>
          </a:p>
          <a:p>
            <a:endParaRPr lang="ru-RU" sz="2400" dirty="0">
              <a:latin typeface="KyivType Sans Medium" panose="00000600000000000000" pitchFamily="50" charset="-52"/>
            </a:endParaRPr>
          </a:p>
          <a:p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Послушайте текст, проверьте свои предположения и составленный план.</a:t>
            </a:r>
            <a:endParaRPr lang="ru-RU" sz="2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xmlns="" id="{C8B95BEE-DFCF-40B1-B13A-160E43EF38B8}"/>
              </a:ext>
            </a:extLst>
          </p:cNvPr>
          <p:cNvGrpSpPr/>
          <p:nvPr/>
        </p:nvGrpSpPr>
        <p:grpSpPr>
          <a:xfrm>
            <a:off x="361708" y="351221"/>
            <a:ext cx="675372" cy="390258"/>
            <a:chOff x="2153286" y="1799378"/>
            <a:chExt cx="675372" cy="390258"/>
          </a:xfrm>
        </p:grpSpPr>
        <p:cxnSp>
          <p:nvCxnSpPr>
            <p:cNvPr id="27" name="Прямая соединительная линия 26">
              <a:extLst>
                <a:ext uri="{FF2B5EF4-FFF2-40B4-BE49-F238E27FC236}">
                  <a16:creationId xmlns:a16="http://schemas.microsoft.com/office/drawing/2014/main" xmlns="" id="{8DBFEE1B-FAD5-4785-9E3B-5329244047C0}"/>
                </a:ext>
              </a:extLst>
            </p:cNvPr>
            <p:cNvCxnSpPr/>
            <p:nvPr/>
          </p:nvCxnSpPr>
          <p:spPr>
            <a:xfrm>
              <a:off x="2153286" y="1993317"/>
              <a:ext cx="675372" cy="0"/>
            </a:xfrm>
            <a:prstGeom prst="line">
              <a:avLst/>
            </a:prstGeom>
            <a:ln w="28575">
              <a:solidFill>
                <a:srgbClr val="293D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xmlns="" id="{116ABA84-9B91-4724-A844-6CD10C6031B7}"/>
                </a:ext>
              </a:extLst>
            </p:cNvPr>
            <p:cNvCxnSpPr/>
            <p:nvPr/>
          </p:nvCxnSpPr>
          <p:spPr>
            <a:xfrm flipH="1" flipV="1">
              <a:off x="2627605" y="1799378"/>
              <a:ext cx="191586" cy="191586"/>
            </a:xfrm>
            <a:prstGeom prst="line">
              <a:avLst/>
            </a:prstGeom>
            <a:ln w="28575">
              <a:solidFill>
                <a:srgbClr val="293D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>
              <a:extLst>
                <a:ext uri="{FF2B5EF4-FFF2-40B4-BE49-F238E27FC236}">
                  <a16:creationId xmlns:a16="http://schemas.microsoft.com/office/drawing/2014/main" xmlns="" id="{7BC4176F-C3AC-474A-8131-820DF2AA10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27605" y="1998050"/>
              <a:ext cx="191586" cy="191586"/>
            </a:xfrm>
            <a:prstGeom prst="line">
              <a:avLst/>
            </a:prstGeom>
            <a:ln w="28575">
              <a:solidFill>
                <a:srgbClr val="293D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D9A500C0-0417-4B60-B4B3-048C31C64F05}"/>
              </a:ext>
            </a:extLst>
          </p:cNvPr>
          <p:cNvGrpSpPr/>
          <p:nvPr/>
        </p:nvGrpSpPr>
        <p:grpSpPr>
          <a:xfrm>
            <a:off x="9752845" y="1338568"/>
            <a:ext cx="1321030" cy="1418885"/>
            <a:chOff x="8545421" y="1418146"/>
            <a:chExt cx="1434651" cy="1540922"/>
          </a:xfrm>
          <a:gradFill>
            <a:gsLst>
              <a:gs pos="0">
                <a:srgbClr val="293DF4"/>
              </a:gs>
              <a:gs pos="100000">
                <a:srgbClr val="00FE5D"/>
              </a:gs>
            </a:gsLst>
            <a:lin ang="0" scaled="0"/>
          </a:gradFill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xmlns="" id="{FF9A5CD6-765E-48F3-9ACA-8E642A13ADA7}"/>
                </a:ext>
              </a:extLst>
            </p:cNvPr>
            <p:cNvSpPr/>
            <p:nvPr/>
          </p:nvSpPr>
          <p:spPr>
            <a:xfrm>
              <a:off x="9209611" y="1418146"/>
              <a:ext cx="770461" cy="7704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Хорда 7">
              <a:extLst>
                <a:ext uri="{FF2B5EF4-FFF2-40B4-BE49-F238E27FC236}">
                  <a16:creationId xmlns:a16="http://schemas.microsoft.com/office/drawing/2014/main" xmlns="" id="{40FE03EF-F754-42FE-925A-9D884273C890}"/>
                </a:ext>
              </a:extLst>
            </p:cNvPr>
            <p:cNvSpPr/>
            <p:nvPr/>
          </p:nvSpPr>
          <p:spPr>
            <a:xfrm rot="10800000">
              <a:off x="9209611" y="2188607"/>
              <a:ext cx="770461" cy="770461"/>
            </a:xfrm>
            <a:prstGeom prst="chord">
              <a:avLst>
                <a:gd name="adj1" fmla="val 7775"/>
                <a:gd name="adj2" fmla="val 1080863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Равнобедренный треугольник 9">
              <a:extLst>
                <a:ext uri="{FF2B5EF4-FFF2-40B4-BE49-F238E27FC236}">
                  <a16:creationId xmlns:a16="http://schemas.microsoft.com/office/drawing/2014/main" xmlns="" id="{BE5045CC-0FF1-4214-BD99-445DEEE5945E}"/>
                </a:ext>
              </a:extLst>
            </p:cNvPr>
            <p:cNvSpPr/>
            <p:nvPr/>
          </p:nvSpPr>
          <p:spPr>
            <a:xfrm rot="5400000">
              <a:off x="8492286" y="1471281"/>
              <a:ext cx="770460" cy="66419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8427" y="6509784"/>
            <a:ext cx="2901454" cy="239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2-6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63552" y="46259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91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183BA78-B383-4846-99A4-40A7F9B77339}"/>
              </a:ext>
            </a:extLst>
          </p:cNvPr>
          <p:cNvSpPr txBox="1"/>
          <p:nvPr/>
        </p:nvSpPr>
        <p:spPr>
          <a:xfrm>
            <a:off x="1477499" y="1338569"/>
            <a:ext cx="66928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KyivType Sans Heavy" panose="00000900000000000000" pitchFamily="50" charset="-52"/>
              </a:rPr>
              <a:t>ФОРМУЛИРОВКА ЗАДАНИЯ 15.2</a:t>
            </a:r>
            <a:endParaRPr lang="ru-RU" sz="2800" dirty="0">
              <a:latin typeface="KyivType Sans Heavy" panose="00000900000000000000" pitchFamily="50" charset="-52"/>
            </a:endParaRP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xmlns="" id="{C8B95BEE-DFCF-40B1-B13A-160E43EF38B8}"/>
              </a:ext>
            </a:extLst>
          </p:cNvPr>
          <p:cNvGrpSpPr/>
          <p:nvPr/>
        </p:nvGrpSpPr>
        <p:grpSpPr>
          <a:xfrm>
            <a:off x="361708" y="351221"/>
            <a:ext cx="675372" cy="390258"/>
            <a:chOff x="2153286" y="1799378"/>
            <a:chExt cx="675372" cy="390258"/>
          </a:xfrm>
        </p:grpSpPr>
        <p:cxnSp>
          <p:nvCxnSpPr>
            <p:cNvPr id="27" name="Прямая соединительная линия 26">
              <a:extLst>
                <a:ext uri="{FF2B5EF4-FFF2-40B4-BE49-F238E27FC236}">
                  <a16:creationId xmlns:a16="http://schemas.microsoft.com/office/drawing/2014/main" xmlns="" id="{8DBFEE1B-FAD5-4785-9E3B-5329244047C0}"/>
                </a:ext>
              </a:extLst>
            </p:cNvPr>
            <p:cNvCxnSpPr/>
            <p:nvPr/>
          </p:nvCxnSpPr>
          <p:spPr>
            <a:xfrm>
              <a:off x="2153286" y="1993317"/>
              <a:ext cx="675372" cy="0"/>
            </a:xfrm>
            <a:prstGeom prst="line">
              <a:avLst/>
            </a:prstGeom>
            <a:ln w="28575">
              <a:solidFill>
                <a:srgbClr val="00FE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xmlns="" id="{116ABA84-9B91-4724-A844-6CD10C6031B7}"/>
                </a:ext>
              </a:extLst>
            </p:cNvPr>
            <p:cNvCxnSpPr/>
            <p:nvPr/>
          </p:nvCxnSpPr>
          <p:spPr>
            <a:xfrm flipH="1" flipV="1">
              <a:off x="2627605" y="1799378"/>
              <a:ext cx="191586" cy="191586"/>
            </a:xfrm>
            <a:prstGeom prst="line">
              <a:avLst/>
            </a:prstGeom>
            <a:ln w="28575">
              <a:solidFill>
                <a:srgbClr val="00FE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>
              <a:extLst>
                <a:ext uri="{FF2B5EF4-FFF2-40B4-BE49-F238E27FC236}">
                  <a16:creationId xmlns:a16="http://schemas.microsoft.com/office/drawing/2014/main" xmlns="" id="{7BC4176F-C3AC-474A-8131-820DF2AA10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27605" y="1998050"/>
              <a:ext cx="191586" cy="191586"/>
            </a:xfrm>
            <a:prstGeom prst="line">
              <a:avLst/>
            </a:prstGeom>
            <a:ln w="28575">
              <a:solidFill>
                <a:srgbClr val="00FE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xmlns="" id="{A1390896-A66F-4258-BB8E-359AE31F35A6}"/>
              </a:ext>
            </a:extLst>
          </p:cNvPr>
          <p:cNvGrpSpPr/>
          <p:nvPr/>
        </p:nvGrpSpPr>
        <p:grpSpPr>
          <a:xfrm rot="5400000">
            <a:off x="9738856" y="1372887"/>
            <a:ext cx="1703995" cy="1635360"/>
            <a:chOff x="6299997" y="2533474"/>
            <a:chExt cx="1485983" cy="1426130"/>
          </a:xfrm>
          <a:gradFill>
            <a:gsLst>
              <a:gs pos="100000">
                <a:srgbClr val="FF00FF"/>
              </a:gs>
              <a:gs pos="0">
                <a:srgbClr val="9789F8"/>
              </a:gs>
            </a:gsLst>
            <a:lin ang="0" scaled="0"/>
          </a:gradFill>
        </p:grpSpPr>
        <p:sp>
          <p:nvSpPr>
            <p:cNvPr id="3" name="Параллелограмм 2">
              <a:extLst>
                <a:ext uri="{FF2B5EF4-FFF2-40B4-BE49-F238E27FC236}">
                  <a16:creationId xmlns:a16="http://schemas.microsoft.com/office/drawing/2014/main" xmlns="" id="{065C87DA-1871-4FB5-AA8D-EB78ACE616A2}"/>
                </a:ext>
              </a:extLst>
            </p:cNvPr>
            <p:cNvSpPr/>
            <p:nvPr/>
          </p:nvSpPr>
          <p:spPr>
            <a:xfrm>
              <a:off x="6299997" y="3389152"/>
              <a:ext cx="894959" cy="570452"/>
            </a:xfrm>
            <a:prstGeom prst="parallelogram">
              <a:avLst>
                <a:gd name="adj" fmla="val 651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" name="Арка 4">
              <a:extLst>
                <a:ext uri="{FF2B5EF4-FFF2-40B4-BE49-F238E27FC236}">
                  <a16:creationId xmlns:a16="http://schemas.microsoft.com/office/drawing/2014/main" xmlns="" id="{770BB3DC-40E4-49A0-AD2D-495FC6E2B309}"/>
                </a:ext>
              </a:extLst>
            </p:cNvPr>
            <p:cNvSpPr/>
            <p:nvPr/>
          </p:nvSpPr>
          <p:spPr>
            <a:xfrm rot="10800000">
              <a:off x="6645478" y="2818700"/>
              <a:ext cx="570452" cy="570452"/>
            </a:xfrm>
            <a:prstGeom prst="blockArc">
              <a:avLst>
                <a:gd name="adj1" fmla="val 10800000"/>
                <a:gd name="adj2" fmla="val 298094"/>
                <a:gd name="adj3" fmla="val 233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6" name="Арка 15">
              <a:extLst>
                <a:ext uri="{FF2B5EF4-FFF2-40B4-BE49-F238E27FC236}">
                  <a16:creationId xmlns:a16="http://schemas.microsoft.com/office/drawing/2014/main" xmlns="" id="{BA08C47D-6244-485E-9E12-2D16C6CD8BF7}"/>
                </a:ext>
              </a:extLst>
            </p:cNvPr>
            <p:cNvSpPr/>
            <p:nvPr/>
          </p:nvSpPr>
          <p:spPr>
            <a:xfrm rot="10800000">
              <a:off x="6645478" y="2533474"/>
              <a:ext cx="570452" cy="570452"/>
            </a:xfrm>
            <a:prstGeom prst="blockArc">
              <a:avLst>
                <a:gd name="adj1" fmla="val 10800000"/>
                <a:gd name="adj2" fmla="val 21450672"/>
                <a:gd name="adj3" fmla="val 234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" name="Прямоугольный треугольник 5">
              <a:extLst>
                <a:ext uri="{FF2B5EF4-FFF2-40B4-BE49-F238E27FC236}">
                  <a16:creationId xmlns:a16="http://schemas.microsoft.com/office/drawing/2014/main" xmlns="" id="{9A499426-3D65-43F9-94D4-AEDF37824E28}"/>
                </a:ext>
              </a:extLst>
            </p:cNvPr>
            <p:cNvSpPr/>
            <p:nvPr/>
          </p:nvSpPr>
          <p:spPr>
            <a:xfrm>
              <a:off x="7215528" y="2818700"/>
              <a:ext cx="570452" cy="57045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1A4572D-B897-4F67-8855-24DAFD9610DA}"/>
              </a:ext>
            </a:extLst>
          </p:cNvPr>
          <p:cNvSpPr txBox="1"/>
          <p:nvPr/>
        </p:nvSpPr>
        <p:spPr>
          <a:xfrm>
            <a:off x="1697097" y="2060027"/>
            <a:ext cx="797130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7675" algn="just"/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Напишите </a:t>
            </a:r>
            <a:r>
              <a:rPr lang="ru-RU" sz="24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сочинение-рассуждение</a:t>
            </a:r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 Объясните, </a:t>
            </a:r>
            <a:r>
              <a:rPr lang="ru-RU" sz="24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как Вы понимаете смысл </a:t>
            </a:r>
            <a:r>
              <a:rPr lang="ru-RU" sz="2400" u="sng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афоризма текста Ф. Искандера</a:t>
            </a: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: </a:t>
            </a: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«Мать – короткий праздник на Земле». </a:t>
            </a:r>
          </a:p>
          <a:p>
            <a:pPr indent="447675" algn="just"/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Приведите в сочинении </a:t>
            </a:r>
            <a:r>
              <a:rPr lang="ru-RU" sz="2400" b="1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два </a:t>
            </a:r>
            <a:r>
              <a:rPr lang="ru-RU" sz="24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аргумента из прочитанного текста,</a:t>
            </a:r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подтверждающие Ваши рассуждения. Приводя примеры, </a:t>
            </a:r>
            <a:r>
              <a:rPr lang="ru-RU" sz="24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указывайте номера нужных предложений</a:t>
            </a:r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или </a:t>
            </a:r>
            <a:r>
              <a:rPr lang="ru-RU" sz="24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применяйте цитирование.</a:t>
            </a:r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Объём сочинения должен составлять </a:t>
            </a:r>
            <a:r>
              <a:rPr lang="ru-RU" sz="24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не менее 70 слов</a:t>
            </a:r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</a:p>
          <a:p>
            <a:pPr indent="447675" algn="just"/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Сочинение </a:t>
            </a:r>
            <a:r>
              <a:rPr lang="ru-RU" sz="24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пишите аккуратно, разборчивым почерком</a:t>
            </a:r>
            <a:r>
              <a:rPr lang="ru-RU" sz="2400" u="sng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  <a:endParaRPr lang="ru-RU" sz="2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8427" y="6509784"/>
            <a:ext cx="2901454" cy="239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600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183BA78-B383-4846-99A4-40A7F9B77339}"/>
              </a:ext>
            </a:extLst>
          </p:cNvPr>
          <p:cNvSpPr txBox="1"/>
          <p:nvPr/>
        </p:nvSpPr>
        <p:spPr>
          <a:xfrm>
            <a:off x="1477499" y="1481444"/>
            <a:ext cx="53864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KyivType Sans Heavy" panose="00000900000000000000" pitchFamily="50" charset="-52"/>
              </a:rPr>
              <a:t>ВАРИАНТЫ ВСТУПЛЕНИЯ</a:t>
            </a:r>
            <a:endParaRPr lang="ru-RU" sz="2800" dirty="0">
              <a:latin typeface="KyivType Sans Heavy" panose="00000900000000000000" pitchFamily="50" charset="-52"/>
            </a:endParaRP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xmlns="" id="{C8B95BEE-DFCF-40B1-B13A-160E43EF38B8}"/>
              </a:ext>
            </a:extLst>
          </p:cNvPr>
          <p:cNvGrpSpPr/>
          <p:nvPr/>
        </p:nvGrpSpPr>
        <p:grpSpPr>
          <a:xfrm>
            <a:off x="361708" y="351221"/>
            <a:ext cx="675372" cy="390258"/>
            <a:chOff x="2153286" y="1799378"/>
            <a:chExt cx="675372" cy="390258"/>
          </a:xfrm>
        </p:grpSpPr>
        <p:cxnSp>
          <p:nvCxnSpPr>
            <p:cNvPr id="27" name="Прямая соединительная линия 26">
              <a:extLst>
                <a:ext uri="{FF2B5EF4-FFF2-40B4-BE49-F238E27FC236}">
                  <a16:creationId xmlns:a16="http://schemas.microsoft.com/office/drawing/2014/main" xmlns="" id="{8DBFEE1B-FAD5-4785-9E3B-5329244047C0}"/>
                </a:ext>
              </a:extLst>
            </p:cNvPr>
            <p:cNvCxnSpPr/>
            <p:nvPr/>
          </p:nvCxnSpPr>
          <p:spPr>
            <a:xfrm>
              <a:off x="2153286" y="1993317"/>
              <a:ext cx="675372" cy="0"/>
            </a:xfrm>
            <a:prstGeom prst="line">
              <a:avLst/>
            </a:prstGeom>
            <a:ln w="28575">
              <a:solidFill>
                <a:srgbClr val="293D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xmlns="" id="{116ABA84-9B91-4724-A844-6CD10C6031B7}"/>
                </a:ext>
              </a:extLst>
            </p:cNvPr>
            <p:cNvCxnSpPr/>
            <p:nvPr/>
          </p:nvCxnSpPr>
          <p:spPr>
            <a:xfrm flipH="1" flipV="1">
              <a:off x="2627605" y="1799378"/>
              <a:ext cx="191586" cy="191586"/>
            </a:xfrm>
            <a:prstGeom prst="line">
              <a:avLst/>
            </a:prstGeom>
            <a:ln w="28575">
              <a:solidFill>
                <a:srgbClr val="293D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>
              <a:extLst>
                <a:ext uri="{FF2B5EF4-FFF2-40B4-BE49-F238E27FC236}">
                  <a16:creationId xmlns:a16="http://schemas.microsoft.com/office/drawing/2014/main" xmlns="" id="{7BC4176F-C3AC-474A-8131-820DF2AA10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27605" y="1998050"/>
              <a:ext cx="191586" cy="191586"/>
            </a:xfrm>
            <a:prstGeom prst="line">
              <a:avLst/>
            </a:prstGeom>
            <a:ln w="28575">
              <a:solidFill>
                <a:srgbClr val="293D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B80C341B-75F2-49EE-BD11-678553F1BE0D}"/>
              </a:ext>
            </a:extLst>
          </p:cNvPr>
          <p:cNvSpPr txBox="1"/>
          <p:nvPr/>
        </p:nvSpPr>
        <p:spPr>
          <a:xfrm>
            <a:off x="1315572" y="2143496"/>
            <a:ext cx="317070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solidFill>
                  <a:srgbClr val="00FE5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Вариант 1.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</a:t>
            </a:r>
            <a:endParaRPr lang="ru-RU" sz="20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just"/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Я 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считаю, что мысль </a:t>
            </a:r>
            <a:r>
              <a:rPr lang="ru-RU" sz="20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Ф.Искандера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выраженная в выделенном фрагменте текста, заключается в том, что</a:t>
            </a: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...</a:t>
            </a:r>
            <a:endParaRPr lang="ru-RU" sz="2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xmlns="" id="{54883227-2BCB-4605-89FE-C937969443AF}"/>
              </a:ext>
            </a:extLst>
          </p:cNvPr>
          <p:cNvGrpSpPr/>
          <p:nvPr/>
        </p:nvGrpSpPr>
        <p:grpSpPr>
          <a:xfrm rot="5400000">
            <a:off x="9532229" y="1579061"/>
            <a:ext cx="1782138" cy="1301154"/>
            <a:chOff x="9404916" y="1524706"/>
            <a:chExt cx="1568126" cy="1144902"/>
          </a:xfrm>
        </p:grpSpPr>
        <p:sp>
          <p:nvSpPr>
            <p:cNvPr id="34" name="Прямоугольник: усеченные противолежащие углы 33">
              <a:extLst>
                <a:ext uri="{FF2B5EF4-FFF2-40B4-BE49-F238E27FC236}">
                  <a16:creationId xmlns:a16="http://schemas.microsoft.com/office/drawing/2014/main" xmlns="" id="{CE0044F3-F10A-4983-AC15-ADD21B3CEDEC}"/>
                </a:ext>
              </a:extLst>
            </p:cNvPr>
            <p:cNvSpPr/>
            <p:nvPr/>
          </p:nvSpPr>
          <p:spPr>
            <a:xfrm flipH="1">
              <a:off x="9724547" y="1524706"/>
              <a:ext cx="1248495" cy="479958"/>
            </a:xfrm>
            <a:prstGeom prst="snip2DiagRect">
              <a:avLst>
                <a:gd name="adj1" fmla="val 0"/>
                <a:gd name="adj2" fmla="val 50000"/>
              </a:avLst>
            </a:prstGeom>
            <a:noFill/>
            <a:ln w="28575">
              <a:solidFill>
                <a:srgbClr val="293D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noFill/>
              </a:endParaRPr>
            </a:p>
          </p:txBody>
        </p:sp>
        <p:sp>
          <p:nvSpPr>
            <p:cNvPr id="35" name="Овал 34">
              <a:extLst>
                <a:ext uri="{FF2B5EF4-FFF2-40B4-BE49-F238E27FC236}">
                  <a16:creationId xmlns:a16="http://schemas.microsoft.com/office/drawing/2014/main" xmlns="" id="{407E6762-F69C-4E1E-80EA-9F7759F60626}"/>
                </a:ext>
              </a:extLst>
            </p:cNvPr>
            <p:cNvSpPr/>
            <p:nvPr/>
          </p:nvSpPr>
          <p:spPr>
            <a:xfrm>
              <a:off x="9404916" y="1764685"/>
              <a:ext cx="239979" cy="239979"/>
            </a:xfrm>
            <a:prstGeom prst="ellipse">
              <a:avLst/>
            </a:prstGeom>
            <a:noFill/>
            <a:ln w="2857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noFill/>
              </a:endParaRPr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FFCCEAF9-B57A-4791-B4D8-88A22764EB62}"/>
                </a:ext>
              </a:extLst>
            </p:cNvPr>
            <p:cNvSpPr/>
            <p:nvPr/>
          </p:nvSpPr>
          <p:spPr>
            <a:xfrm>
              <a:off x="9724546" y="2079482"/>
              <a:ext cx="257654" cy="257654"/>
            </a:xfrm>
            <a:prstGeom prst="rect">
              <a:avLst/>
            </a:prstGeom>
            <a:noFill/>
            <a:ln w="28575">
              <a:solidFill>
                <a:srgbClr val="00FE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noFill/>
              </a:endParaRPr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3E7D705F-6ECA-4104-94D5-9F737A21D95F}"/>
                </a:ext>
              </a:extLst>
            </p:cNvPr>
            <p:cNvSpPr/>
            <p:nvPr/>
          </p:nvSpPr>
          <p:spPr>
            <a:xfrm>
              <a:off x="9724546" y="2411954"/>
              <a:ext cx="257654" cy="257654"/>
            </a:xfrm>
            <a:prstGeom prst="rect">
              <a:avLst/>
            </a:prstGeom>
            <a:noFill/>
            <a:ln w="28575">
              <a:solidFill>
                <a:srgbClr val="00FE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noFill/>
              </a:endParaRPr>
            </a:p>
          </p:txBody>
        </p:sp>
      </p:grpSp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8427" y="6509784"/>
            <a:ext cx="2901454" cy="239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72023" y="2598319"/>
            <a:ext cx="299085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FE5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Вариант 2.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</a:t>
            </a:r>
            <a:endParaRPr lang="ru-RU" sz="20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just"/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Размышления 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автора начинаются словами: "Мать – короткий праздник на Земле". По моему мнению, речь идет о том…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165372" y="3125089"/>
            <a:ext cx="326707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FE5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Вариант 3.</a:t>
            </a:r>
            <a:r>
              <a:rPr lang="ru-RU" sz="2000" dirty="0">
                <a:solidFill>
                  <a:srgbClr val="00FE5D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</a:t>
            </a:r>
            <a:endParaRPr lang="ru-RU" sz="2000" dirty="0" smtClean="0">
              <a:solidFill>
                <a:srgbClr val="00FE5D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just"/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Ключевой 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фразой, на мой взгляд, текста </a:t>
            </a:r>
            <a:r>
              <a:rPr lang="ru-RU" sz="20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Ф.Искандера</a:t>
            </a: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является первое предложение, в котором автор подчеркивает...  Этим он хотел донести до читателя мысль о том, что …</a:t>
            </a:r>
          </a:p>
        </p:txBody>
      </p:sp>
    </p:spTree>
    <p:extLst>
      <p:ext uri="{BB962C8B-B14F-4D97-AF65-F5344CB8AC3E}">
        <p14:creationId xmlns:p14="http://schemas.microsoft.com/office/powerpoint/2010/main" val="163529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183BA78-B383-4846-99A4-40A7F9B77339}"/>
              </a:ext>
            </a:extLst>
          </p:cNvPr>
          <p:cNvSpPr txBox="1"/>
          <p:nvPr/>
        </p:nvSpPr>
        <p:spPr>
          <a:xfrm>
            <a:off x="1477499" y="1481444"/>
            <a:ext cx="67569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KyivType Sans Heavy" panose="00000900000000000000" pitchFamily="50" charset="-52"/>
              </a:rPr>
              <a:t>КАК ПИСАТЬ ОСНОВНУЮ ЧАСТЬ</a:t>
            </a:r>
            <a:endParaRPr lang="ru-RU" sz="2800" dirty="0">
              <a:latin typeface="KyivType Sans Heavy" panose="00000900000000000000" pitchFamily="50" charset="-52"/>
            </a:endParaRP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xmlns="" id="{C8B95BEE-DFCF-40B1-B13A-160E43EF38B8}"/>
              </a:ext>
            </a:extLst>
          </p:cNvPr>
          <p:cNvGrpSpPr/>
          <p:nvPr/>
        </p:nvGrpSpPr>
        <p:grpSpPr>
          <a:xfrm>
            <a:off x="361708" y="351221"/>
            <a:ext cx="675372" cy="390258"/>
            <a:chOff x="2153286" y="1799378"/>
            <a:chExt cx="675372" cy="390258"/>
          </a:xfrm>
        </p:grpSpPr>
        <p:cxnSp>
          <p:nvCxnSpPr>
            <p:cNvPr id="27" name="Прямая соединительная линия 26">
              <a:extLst>
                <a:ext uri="{FF2B5EF4-FFF2-40B4-BE49-F238E27FC236}">
                  <a16:creationId xmlns:a16="http://schemas.microsoft.com/office/drawing/2014/main" xmlns="" id="{8DBFEE1B-FAD5-4785-9E3B-5329244047C0}"/>
                </a:ext>
              </a:extLst>
            </p:cNvPr>
            <p:cNvCxnSpPr/>
            <p:nvPr/>
          </p:nvCxnSpPr>
          <p:spPr>
            <a:xfrm>
              <a:off x="2153286" y="1993317"/>
              <a:ext cx="675372" cy="0"/>
            </a:xfrm>
            <a:prstGeom prst="line">
              <a:avLst/>
            </a:prstGeom>
            <a:ln w="28575">
              <a:solidFill>
                <a:srgbClr val="293D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xmlns="" id="{116ABA84-9B91-4724-A844-6CD10C6031B7}"/>
                </a:ext>
              </a:extLst>
            </p:cNvPr>
            <p:cNvCxnSpPr/>
            <p:nvPr/>
          </p:nvCxnSpPr>
          <p:spPr>
            <a:xfrm flipH="1" flipV="1">
              <a:off x="2627605" y="1799378"/>
              <a:ext cx="191586" cy="191586"/>
            </a:xfrm>
            <a:prstGeom prst="line">
              <a:avLst/>
            </a:prstGeom>
            <a:ln w="28575">
              <a:solidFill>
                <a:srgbClr val="293D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>
              <a:extLst>
                <a:ext uri="{FF2B5EF4-FFF2-40B4-BE49-F238E27FC236}">
                  <a16:creationId xmlns:a16="http://schemas.microsoft.com/office/drawing/2014/main" xmlns="" id="{7BC4176F-C3AC-474A-8131-820DF2AA10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27605" y="1998050"/>
              <a:ext cx="191586" cy="191586"/>
            </a:xfrm>
            <a:prstGeom prst="line">
              <a:avLst/>
            </a:prstGeom>
            <a:ln w="28575">
              <a:solidFill>
                <a:srgbClr val="293D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xmlns="" id="{54883227-2BCB-4605-89FE-C937969443AF}"/>
              </a:ext>
            </a:extLst>
          </p:cNvPr>
          <p:cNvGrpSpPr/>
          <p:nvPr/>
        </p:nvGrpSpPr>
        <p:grpSpPr>
          <a:xfrm rot="5400000">
            <a:off x="9532229" y="1579061"/>
            <a:ext cx="1782138" cy="1301154"/>
            <a:chOff x="9404916" y="1524706"/>
            <a:chExt cx="1568126" cy="1144902"/>
          </a:xfrm>
        </p:grpSpPr>
        <p:sp>
          <p:nvSpPr>
            <p:cNvPr id="34" name="Прямоугольник: усеченные противолежащие углы 33">
              <a:extLst>
                <a:ext uri="{FF2B5EF4-FFF2-40B4-BE49-F238E27FC236}">
                  <a16:creationId xmlns:a16="http://schemas.microsoft.com/office/drawing/2014/main" xmlns="" id="{CE0044F3-F10A-4983-AC15-ADD21B3CEDEC}"/>
                </a:ext>
              </a:extLst>
            </p:cNvPr>
            <p:cNvSpPr/>
            <p:nvPr/>
          </p:nvSpPr>
          <p:spPr>
            <a:xfrm flipH="1">
              <a:off x="9724547" y="1524706"/>
              <a:ext cx="1248495" cy="479958"/>
            </a:xfrm>
            <a:prstGeom prst="snip2DiagRect">
              <a:avLst>
                <a:gd name="adj1" fmla="val 0"/>
                <a:gd name="adj2" fmla="val 50000"/>
              </a:avLst>
            </a:prstGeom>
            <a:noFill/>
            <a:ln w="28575">
              <a:solidFill>
                <a:srgbClr val="293D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noFill/>
              </a:endParaRPr>
            </a:p>
          </p:txBody>
        </p:sp>
        <p:sp>
          <p:nvSpPr>
            <p:cNvPr id="35" name="Овал 34">
              <a:extLst>
                <a:ext uri="{FF2B5EF4-FFF2-40B4-BE49-F238E27FC236}">
                  <a16:creationId xmlns:a16="http://schemas.microsoft.com/office/drawing/2014/main" xmlns="" id="{407E6762-F69C-4E1E-80EA-9F7759F60626}"/>
                </a:ext>
              </a:extLst>
            </p:cNvPr>
            <p:cNvSpPr/>
            <p:nvPr/>
          </p:nvSpPr>
          <p:spPr>
            <a:xfrm>
              <a:off x="9404916" y="1764685"/>
              <a:ext cx="239979" cy="239979"/>
            </a:xfrm>
            <a:prstGeom prst="ellipse">
              <a:avLst/>
            </a:prstGeom>
            <a:noFill/>
            <a:ln w="2857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noFill/>
              </a:endParaRPr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FFCCEAF9-B57A-4791-B4D8-88A22764EB62}"/>
                </a:ext>
              </a:extLst>
            </p:cNvPr>
            <p:cNvSpPr/>
            <p:nvPr/>
          </p:nvSpPr>
          <p:spPr>
            <a:xfrm>
              <a:off x="9724546" y="2079482"/>
              <a:ext cx="257654" cy="257654"/>
            </a:xfrm>
            <a:prstGeom prst="rect">
              <a:avLst/>
            </a:prstGeom>
            <a:noFill/>
            <a:ln w="28575">
              <a:solidFill>
                <a:srgbClr val="00FE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noFill/>
              </a:endParaRPr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3E7D705F-6ECA-4104-94D5-9F737A21D95F}"/>
                </a:ext>
              </a:extLst>
            </p:cNvPr>
            <p:cNvSpPr/>
            <p:nvPr/>
          </p:nvSpPr>
          <p:spPr>
            <a:xfrm>
              <a:off x="9724546" y="2411954"/>
              <a:ext cx="257654" cy="257654"/>
            </a:xfrm>
            <a:prstGeom prst="rect">
              <a:avLst/>
            </a:prstGeom>
            <a:noFill/>
            <a:ln w="28575">
              <a:solidFill>
                <a:srgbClr val="00FE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noFill/>
              </a:endParaRPr>
            </a:p>
          </p:txBody>
        </p:sp>
      </p:grpSp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8427" y="6509784"/>
            <a:ext cx="2901454" cy="239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7499" y="2151211"/>
            <a:ext cx="2923051" cy="2246769"/>
          </a:xfrm>
          <a:prstGeom prst="rect">
            <a:avLst/>
          </a:prstGeom>
          <a:ln>
            <a:solidFill>
              <a:srgbClr val="00FE5D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 основной части следует избегать:</a:t>
            </a:r>
          </a:p>
          <a:p>
            <a:pPr algn="just"/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•</a:t>
            </a:r>
            <a:r>
              <a:rPr lang="ru-RU" sz="20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пересказа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</a:t>
            </a: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текста;</a:t>
            </a:r>
            <a:endParaRPr lang="ru-RU" sz="2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indent="180975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изложения 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сведений, </a:t>
            </a:r>
            <a:r>
              <a:rPr lang="ru-RU" sz="20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не имеющих прямого отношения к теме. </a:t>
            </a:r>
            <a:endParaRPr lang="ru-RU" sz="2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33924" y="2711747"/>
            <a:ext cx="2990851" cy="2554545"/>
          </a:xfrm>
          <a:prstGeom prst="rect">
            <a:avLst/>
          </a:prstGeom>
          <a:ln>
            <a:solidFill>
              <a:srgbClr val="00FE5D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 основной части необходимо продемонстрировать умение </a:t>
            </a:r>
            <a:r>
              <a:rPr lang="ru-RU" sz="20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логично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 </a:t>
            </a:r>
            <a:endParaRPr lang="ru-RU" sz="20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just"/>
            <a:r>
              <a:rPr lang="ru-RU" sz="2000" u="sng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аргументировано</a:t>
            </a:r>
            <a:r>
              <a:rPr lang="ru-RU" sz="20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 </a:t>
            </a:r>
            <a:endParaRPr lang="ru-RU" sz="20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just"/>
            <a:r>
              <a:rPr lang="ru-RU" sz="2000" u="sng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стилистически </a:t>
            </a:r>
            <a:r>
              <a:rPr lang="ru-RU" sz="20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грамотно 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излагать свои мысли.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041440" y="3989019"/>
            <a:ext cx="3131385" cy="1631216"/>
          </a:xfrm>
          <a:prstGeom prst="rect">
            <a:avLst/>
          </a:prstGeom>
          <a:ln>
            <a:solidFill>
              <a:srgbClr val="00FE5D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 основной части вы должны доказать </a:t>
            </a:r>
            <a:endParaRPr lang="ru-RU" sz="20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just"/>
            <a:r>
              <a:rPr lang="ru-RU" sz="2000" u="sng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справедливость </a:t>
            </a:r>
            <a:r>
              <a:rPr lang="ru-RU" sz="20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выраженной в тезисе мысли.</a:t>
            </a:r>
            <a:endParaRPr lang="ru-RU" sz="2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3362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183BA78-B383-4846-99A4-40A7F9B77339}"/>
              </a:ext>
            </a:extLst>
          </p:cNvPr>
          <p:cNvSpPr txBox="1"/>
          <p:nvPr/>
        </p:nvSpPr>
        <p:spPr>
          <a:xfrm>
            <a:off x="1477499" y="1481444"/>
            <a:ext cx="6579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KyivType Sans Heavy" panose="00000900000000000000" pitchFamily="50" charset="-52"/>
              </a:rPr>
              <a:t>О ЧЁМ ПИСАТЬ В ЗАКЛЮЧЕНИИ</a:t>
            </a:r>
            <a:endParaRPr lang="ru-RU" sz="2800" dirty="0">
              <a:latin typeface="KyivType Sans Heavy" panose="00000900000000000000" pitchFamily="50" charset="-52"/>
            </a:endParaRP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xmlns="" id="{C8B95BEE-DFCF-40B1-B13A-160E43EF38B8}"/>
              </a:ext>
            </a:extLst>
          </p:cNvPr>
          <p:cNvGrpSpPr/>
          <p:nvPr/>
        </p:nvGrpSpPr>
        <p:grpSpPr>
          <a:xfrm>
            <a:off x="361708" y="351221"/>
            <a:ext cx="675372" cy="390258"/>
            <a:chOff x="2153286" y="1799378"/>
            <a:chExt cx="675372" cy="390258"/>
          </a:xfrm>
        </p:grpSpPr>
        <p:cxnSp>
          <p:nvCxnSpPr>
            <p:cNvPr id="27" name="Прямая соединительная линия 26">
              <a:extLst>
                <a:ext uri="{FF2B5EF4-FFF2-40B4-BE49-F238E27FC236}">
                  <a16:creationId xmlns:a16="http://schemas.microsoft.com/office/drawing/2014/main" xmlns="" id="{8DBFEE1B-FAD5-4785-9E3B-5329244047C0}"/>
                </a:ext>
              </a:extLst>
            </p:cNvPr>
            <p:cNvCxnSpPr/>
            <p:nvPr/>
          </p:nvCxnSpPr>
          <p:spPr>
            <a:xfrm>
              <a:off x="2153286" y="1993317"/>
              <a:ext cx="675372" cy="0"/>
            </a:xfrm>
            <a:prstGeom prst="line">
              <a:avLst/>
            </a:prstGeom>
            <a:ln w="28575">
              <a:solidFill>
                <a:srgbClr val="293D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xmlns="" id="{116ABA84-9B91-4724-A844-6CD10C6031B7}"/>
                </a:ext>
              </a:extLst>
            </p:cNvPr>
            <p:cNvCxnSpPr/>
            <p:nvPr/>
          </p:nvCxnSpPr>
          <p:spPr>
            <a:xfrm flipH="1" flipV="1">
              <a:off x="2627605" y="1799378"/>
              <a:ext cx="191586" cy="191586"/>
            </a:xfrm>
            <a:prstGeom prst="line">
              <a:avLst/>
            </a:prstGeom>
            <a:ln w="28575">
              <a:solidFill>
                <a:srgbClr val="293D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>
              <a:extLst>
                <a:ext uri="{FF2B5EF4-FFF2-40B4-BE49-F238E27FC236}">
                  <a16:creationId xmlns:a16="http://schemas.microsoft.com/office/drawing/2014/main" xmlns="" id="{7BC4176F-C3AC-474A-8131-820DF2AA10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27605" y="1998050"/>
              <a:ext cx="191586" cy="191586"/>
            </a:xfrm>
            <a:prstGeom prst="line">
              <a:avLst/>
            </a:prstGeom>
            <a:ln w="28575">
              <a:solidFill>
                <a:srgbClr val="293D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xmlns="" id="{54883227-2BCB-4605-89FE-C937969443AF}"/>
              </a:ext>
            </a:extLst>
          </p:cNvPr>
          <p:cNvGrpSpPr/>
          <p:nvPr/>
        </p:nvGrpSpPr>
        <p:grpSpPr>
          <a:xfrm rot="5400000">
            <a:off x="9532229" y="1579061"/>
            <a:ext cx="1782138" cy="1301154"/>
            <a:chOff x="9404916" y="1524706"/>
            <a:chExt cx="1568126" cy="1144902"/>
          </a:xfrm>
        </p:grpSpPr>
        <p:sp>
          <p:nvSpPr>
            <p:cNvPr id="34" name="Прямоугольник: усеченные противолежащие углы 33">
              <a:extLst>
                <a:ext uri="{FF2B5EF4-FFF2-40B4-BE49-F238E27FC236}">
                  <a16:creationId xmlns:a16="http://schemas.microsoft.com/office/drawing/2014/main" xmlns="" id="{CE0044F3-F10A-4983-AC15-ADD21B3CEDEC}"/>
                </a:ext>
              </a:extLst>
            </p:cNvPr>
            <p:cNvSpPr/>
            <p:nvPr/>
          </p:nvSpPr>
          <p:spPr>
            <a:xfrm flipH="1">
              <a:off x="9724547" y="1524706"/>
              <a:ext cx="1248495" cy="479958"/>
            </a:xfrm>
            <a:prstGeom prst="snip2DiagRect">
              <a:avLst>
                <a:gd name="adj1" fmla="val 0"/>
                <a:gd name="adj2" fmla="val 50000"/>
              </a:avLst>
            </a:prstGeom>
            <a:noFill/>
            <a:ln w="28575">
              <a:solidFill>
                <a:srgbClr val="293D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noFill/>
              </a:endParaRPr>
            </a:p>
          </p:txBody>
        </p:sp>
        <p:sp>
          <p:nvSpPr>
            <p:cNvPr id="35" name="Овал 34">
              <a:extLst>
                <a:ext uri="{FF2B5EF4-FFF2-40B4-BE49-F238E27FC236}">
                  <a16:creationId xmlns:a16="http://schemas.microsoft.com/office/drawing/2014/main" xmlns="" id="{407E6762-F69C-4E1E-80EA-9F7759F60626}"/>
                </a:ext>
              </a:extLst>
            </p:cNvPr>
            <p:cNvSpPr/>
            <p:nvPr/>
          </p:nvSpPr>
          <p:spPr>
            <a:xfrm>
              <a:off x="9404916" y="1764685"/>
              <a:ext cx="239979" cy="239979"/>
            </a:xfrm>
            <a:prstGeom prst="ellipse">
              <a:avLst/>
            </a:prstGeom>
            <a:noFill/>
            <a:ln w="2857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noFill/>
              </a:endParaRPr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FFCCEAF9-B57A-4791-B4D8-88A22764EB62}"/>
                </a:ext>
              </a:extLst>
            </p:cNvPr>
            <p:cNvSpPr/>
            <p:nvPr/>
          </p:nvSpPr>
          <p:spPr>
            <a:xfrm>
              <a:off x="9724546" y="2079482"/>
              <a:ext cx="257654" cy="257654"/>
            </a:xfrm>
            <a:prstGeom prst="rect">
              <a:avLst/>
            </a:prstGeom>
            <a:noFill/>
            <a:ln w="28575">
              <a:solidFill>
                <a:srgbClr val="00FE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noFill/>
              </a:endParaRPr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3E7D705F-6ECA-4104-94D5-9F737A21D95F}"/>
                </a:ext>
              </a:extLst>
            </p:cNvPr>
            <p:cNvSpPr/>
            <p:nvPr/>
          </p:nvSpPr>
          <p:spPr>
            <a:xfrm>
              <a:off x="9724546" y="2411954"/>
              <a:ext cx="257654" cy="257654"/>
            </a:xfrm>
            <a:prstGeom prst="rect">
              <a:avLst/>
            </a:prstGeom>
            <a:noFill/>
            <a:ln w="28575">
              <a:solidFill>
                <a:srgbClr val="00FE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noFill/>
              </a:endParaRPr>
            </a:p>
          </p:txBody>
        </p:sp>
      </p:grpSp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8427" y="6509784"/>
            <a:ext cx="2901454" cy="239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44784" y="2214859"/>
            <a:ext cx="79466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Задача </a:t>
            </a:r>
            <a:r>
              <a:rPr lang="ru-RU" sz="20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ЗАКЛЮЧЕНИЯ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— подвести </a:t>
            </a:r>
            <a:r>
              <a:rPr lang="ru-RU" sz="20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итог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 </a:t>
            </a:r>
            <a:r>
              <a:rPr lang="ru-RU" sz="20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обобщить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сказанное, </a:t>
            </a:r>
            <a:r>
              <a:rPr lang="ru-RU" sz="20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завершить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работу, еще раз обратив внимание на самое главное. 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E2FF65F-3D65-46CD-B71C-440340365136}"/>
              </a:ext>
            </a:extLst>
          </p:cNvPr>
          <p:cNvSpPr txBox="1"/>
          <p:nvPr/>
        </p:nvSpPr>
        <p:spPr>
          <a:xfrm>
            <a:off x="1711208" y="3820306"/>
            <a:ext cx="781379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Вывод должен быть:</a:t>
            </a:r>
          </a:p>
          <a:p>
            <a:pPr lvl="0"/>
            <a:endParaRPr lang="ru-RU" sz="2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342900" lvl="0" indent="-342900">
              <a:buClr>
                <a:srgbClr val="9789F8"/>
              </a:buClr>
              <a:buFont typeface="Wingdings" panose="05000000000000000000" pitchFamily="2" charset="2"/>
              <a:buChar char="§"/>
            </a:pPr>
            <a:r>
              <a:rPr lang="ru-RU" sz="2000" u="sng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коротким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но </a:t>
            </a:r>
            <a:r>
              <a:rPr lang="ru-RU" sz="20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ёмким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по содержанию</a:t>
            </a: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;</a:t>
            </a:r>
          </a:p>
          <a:p>
            <a:pPr lvl="0">
              <a:buClr>
                <a:srgbClr val="9789F8"/>
              </a:buClr>
            </a:pPr>
            <a:endParaRPr lang="ru-RU" sz="20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342900" lvl="0" indent="-342900">
              <a:buClr>
                <a:srgbClr val="9789F8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логически </a:t>
            </a:r>
            <a:r>
              <a:rPr lang="ru-RU" sz="20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связан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с предыдущим изложением;</a:t>
            </a:r>
          </a:p>
          <a:p>
            <a:pPr marL="342900" indent="-342900">
              <a:buClr>
                <a:srgbClr val="9789F8"/>
              </a:buClr>
              <a:buFont typeface="Wingdings" panose="05000000000000000000" pitchFamily="2" charset="2"/>
              <a:buChar char="§"/>
            </a:pPr>
            <a:endParaRPr lang="ru-RU" sz="2000" dirty="0">
              <a:latin typeface="KyivType Sans Medium" panose="00000600000000000000" pitchFamily="50" charset="-52"/>
            </a:endParaRPr>
          </a:p>
          <a:p>
            <a:pPr marL="342900" lvl="0" indent="-342900">
              <a:buClr>
                <a:srgbClr val="9789F8"/>
              </a:buClr>
              <a:buFont typeface="Wingdings" panose="05000000000000000000" pitchFamily="2" charset="2"/>
              <a:buChar char="§"/>
            </a:pPr>
            <a:r>
              <a:rPr lang="ru-RU" sz="20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не должен противоречить</a:t>
            </a:r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по смыслу тезису и </a:t>
            </a:r>
            <a:r>
              <a:rPr lang="ru-RU" sz="2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аргументам</a:t>
            </a:r>
            <a:endParaRPr lang="ru-RU" sz="2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721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183BA78-B383-4846-99A4-40A7F9B77339}"/>
              </a:ext>
            </a:extLst>
          </p:cNvPr>
          <p:cNvSpPr txBox="1"/>
          <p:nvPr/>
        </p:nvSpPr>
        <p:spPr>
          <a:xfrm>
            <a:off x="1477499" y="1481444"/>
            <a:ext cx="55210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KyivType Sans Heavy" panose="00000900000000000000" pitchFamily="50" charset="-52"/>
              </a:rPr>
              <a:t>ВАРИАНТЫ ЗАКЛЮЧЕНИЯ</a:t>
            </a:r>
            <a:endParaRPr lang="ru-RU" sz="2800" dirty="0">
              <a:latin typeface="KyivType Sans Heavy" panose="00000900000000000000" pitchFamily="50" charset="-52"/>
            </a:endParaRP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xmlns="" id="{C8B95BEE-DFCF-40B1-B13A-160E43EF38B8}"/>
              </a:ext>
            </a:extLst>
          </p:cNvPr>
          <p:cNvGrpSpPr/>
          <p:nvPr/>
        </p:nvGrpSpPr>
        <p:grpSpPr>
          <a:xfrm>
            <a:off x="361708" y="351221"/>
            <a:ext cx="675372" cy="390258"/>
            <a:chOff x="2153286" y="1799378"/>
            <a:chExt cx="675372" cy="390258"/>
          </a:xfrm>
        </p:grpSpPr>
        <p:cxnSp>
          <p:nvCxnSpPr>
            <p:cNvPr id="27" name="Прямая соединительная линия 26">
              <a:extLst>
                <a:ext uri="{FF2B5EF4-FFF2-40B4-BE49-F238E27FC236}">
                  <a16:creationId xmlns:a16="http://schemas.microsoft.com/office/drawing/2014/main" xmlns="" id="{8DBFEE1B-FAD5-4785-9E3B-5329244047C0}"/>
                </a:ext>
              </a:extLst>
            </p:cNvPr>
            <p:cNvCxnSpPr/>
            <p:nvPr/>
          </p:nvCxnSpPr>
          <p:spPr>
            <a:xfrm>
              <a:off x="2153286" y="1993317"/>
              <a:ext cx="675372" cy="0"/>
            </a:xfrm>
            <a:prstGeom prst="line">
              <a:avLst/>
            </a:prstGeom>
            <a:ln w="28575">
              <a:solidFill>
                <a:srgbClr val="00FE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xmlns="" id="{116ABA84-9B91-4724-A844-6CD10C6031B7}"/>
                </a:ext>
              </a:extLst>
            </p:cNvPr>
            <p:cNvCxnSpPr/>
            <p:nvPr/>
          </p:nvCxnSpPr>
          <p:spPr>
            <a:xfrm flipH="1" flipV="1">
              <a:off x="2627605" y="1799378"/>
              <a:ext cx="191586" cy="191586"/>
            </a:xfrm>
            <a:prstGeom prst="line">
              <a:avLst/>
            </a:prstGeom>
            <a:ln w="28575">
              <a:solidFill>
                <a:srgbClr val="00FE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>
              <a:extLst>
                <a:ext uri="{FF2B5EF4-FFF2-40B4-BE49-F238E27FC236}">
                  <a16:creationId xmlns:a16="http://schemas.microsoft.com/office/drawing/2014/main" xmlns="" id="{7BC4176F-C3AC-474A-8131-820DF2AA10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27605" y="1998050"/>
              <a:ext cx="191586" cy="191586"/>
            </a:xfrm>
            <a:prstGeom prst="line">
              <a:avLst/>
            </a:prstGeom>
            <a:ln w="28575">
              <a:solidFill>
                <a:srgbClr val="00FE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xmlns="" id="{027B4F71-7EE3-4380-8703-3D4D953AD394}"/>
              </a:ext>
            </a:extLst>
          </p:cNvPr>
          <p:cNvGrpSpPr/>
          <p:nvPr/>
        </p:nvGrpSpPr>
        <p:grpSpPr>
          <a:xfrm rot="5400000">
            <a:off x="9422663" y="1661436"/>
            <a:ext cx="2010748" cy="1310632"/>
            <a:chOff x="8931002" y="1384565"/>
            <a:chExt cx="1912392" cy="1246521"/>
          </a:xfrm>
        </p:grpSpPr>
        <p:grpSp>
          <p:nvGrpSpPr>
            <p:cNvPr id="36" name="Группа 35">
              <a:extLst>
                <a:ext uri="{FF2B5EF4-FFF2-40B4-BE49-F238E27FC236}">
                  <a16:creationId xmlns:a16="http://schemas.microsoft.com/office/drawing/2014/main" xmlns="" id="{F42CD6CD-F5AB-4957-89A1-D0940E5EC675}"/>
                </a:ext>
              </a:extLst>
            </p:cNvPr>
            <p:cNvGrpSpPr/>
            <p:nvPr/>
          </p:nvGrpSpPr>
          <p:grpSpPr>
            <a:xfrm>
              <a:off x="8931002" y="1384565"/>
              <a:ext cx="1155199" cy="661168"/>
              <a:chOff x="8315325" y="942975"/>
              <a:chExt cx="1854994" cy="1061689"/>
            </a:xfrm>
          </p:grpSpPr>
          <p:sp>
            <p:nvSpPr>
              <p:cNvPr id="4" name="Овал 3">
                <a:extLst>
                  <a:ext uri="{FF2B5EF4-FFF2-40B4-BE49-F238E27FC236}">
                    <a16:creationId xmlns:a16="http://schemas.microsoft.com/office/drawing/2014/main" xmlns="" id="{CF667990-4171-4D70-B79E-AB47463E534F}"/>
                  </a:ext>
                </a:extLst>
              </p:cNvPr>
              <p:cNvSpPr/>
              <p:nvPr/>
            </p:nvSpPr>
            <p:spPr>
              <a:xfrm>
                <a:off x="8315325" y="942975"/>
                <a:ext cx="1061689" cy="1061689"/>
              </a:xfrm>
              <a:prstGeom prst="ellipse">
                <a:avLst/>
              </a:prstGeom>
              <a:noFill/>
              <a:ln w="28575">
                <a:solidFill>
                  <a:srgbClr val="293D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2" name="Прямая соединительная линия 21">
                <a:extLst>
                  <a:ext uri="{FF2B5EF4-FFF2-40B4-BE49-F238E27FC236}">
                    <a16:creationId xmlns:a16="http://schemas.microsoft.com/office/drawing/2014/main" xmlns="" id="{D29973BE-7B23-41F4-AEE8-196ED25EEDE6}"/>
                  </a:ext>
                </a:extLst>
              </p:cNvPr>
              <p:cNvCxnSpPr/>
              <p:nvPr/>
            </p:nvCxnSpPr>
            <p:spPr>
              <a:xfrm>
                <a:off x="8846170" y="942975"/>
                <a:ext cx="1324149" cy="0"/>
              </a:xfrm>
              <a:prstGeom prst="line">
                <a:avLst/>
              </a:prstGeom>
              <a:ln w="28575">
                <a:solidFill>
                  <a:srgbClr val="293D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>
                <a:extLst>
                  <a:ext uri="{FF2B5EF4-FFF2-40B4-BE49-F238E27FC236}">
                    <a16:creationId xmlns:a16="http://schemas.microsoft.com/office/drawing/2014/main" xmlns="" id="{3C791FAD-1672-438D-9082-3D5EC36DE9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58313" y="1367651"/>
                <a:ext cx="812006" cy="0"/>
              </a:xfrm>
              <a:prstGeom prst="line">
                <a:avLst/>
              </a:prstGeom>
              <a:ln w="28575">
                <a:solidFill>
                  <a:srgbClr val="293D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>
                <a:extLst>
                  <a:ext uri="{FF2B5EF4-FFF2-40B4-BE49-F238E27FC236}">
                    <a16:creationId xmlns:a16="http://schemas.microsoft.com/office/drawing/2014/main" xmlns="" id="{F69EAF31-E737-4372-B997-BBF860FEB0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58313" y="1579989"/>
                <a:ext cx="812006" cy="0"/>
              </a:xfrm>
              <a:prstGeom prst="line">
                <a:avLst/>
              </a:prstGeom>
              <a:ln w="28575">
                <a:solidFill>
                  <a:srgbClr val="293D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>
                <a:extLst>
                  <a:ext uri="{FF2B5EF4-FFF2-40B4-BE49-F238E27FC236}">
                    <a16:creationId xmlns:a16="http://schemas.microsoft.com/office/drawing/2014/main" xmlns="" id="{50865A49-47F2-4FA1-9694-FFE38C01CF0F}"/>
                  </a:ext>
                </a:extLst>
              </p:cNvPr>
              <p:cNvCxnSpPr/>
              <p:nvPr/>
            </p:nvCxnSpPr>
            <p:spPr>
              <a:xfrm>
                <a:off x="8846170" y="2004664"/>
                <a:ext cx="1324149" cy="0"/>
              </a:xfrm>
              <a:prstGeom prst="line">
                <a:avLst/>
              </a:prstGeom>
              <a:ln w="28575">
                <a:solidFill>
                  <a:srgbClr val="293D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>
                <a:extLst>
                  <a:ext uri="{FF2B5EF4-FFF2-40B4-BE49-F238E27FC236}">
                    <a16:creationId xmlns:a16="http://schemas.microsoft.com/office/drawing/2014/main" xmlns="" id="{EC6B05C9-CE2F-446F-8543-45D6272030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65444" y="1792327"/>
                <a:ext cx="904875" cy="0"/>
              </a:xfrm>
              <a:prstGeom prst="line">
                <a:avLst/>
              </a:prstGeom>
              <a:ln w="28575">
                <a:solidFill>
                  <a:srgbClr val="293D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>
                <a:extLst>
                  <a:ext uri="{FF2B5EF4-FFF2-40B4-BE49-F238E27FC236}">
                    <a16:creationId xmlns:a16="http://schemas.microsoft.com/office/drawing/2014/main" xmlns="" id="{9D2BE0EA-DF7F-45D7-B441-C5553F14B8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65444" y="1155313"/>
                <a:ext cx="904875" cy="0"/>
              </a:xfrm>
              <a:prstGeom prst="line">
                <a:avLst/>
              </a:prstGeom>
              <a:ln w="28575">
                <a:solidFill>
                  <a:srgbClr val="293D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890EA3EC-6524-47BC-B35A-B23B2FAA7690}"/>
                </a:ext>
              </a:extLst>
            </p:cNvPr>
            <p:cNvSpPr/>
            <p:nvPr/>
          </p:nvSpPr>
          <p:spPr>
            <a:xfrm>
              <a:off x="10182226" y="1384565"/>
              <a:ext cx="661168" cy="661168"/>
            </a:xfrm>
            <a:prstGeom prst="rect">
              <a:avLst/>
            </a:prstGeom>
            <a:gradFill>
              <a:gsLst>
                <a:gs pos="100000">
                  <a:srgbClr val="FF00FF"/>
                </a:gs>
                <a:gs pos="0">
                  <a:srgbClr val="9789F8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xmlns="" id="{9FFE9409-1E4E-4FDC-93A2-EEED5529FDF4}"/>
                </a:ext>
              </a:extLst>
            </p:cNvPr>
            <p:cNvGrpSpPr/>
            <p:nvPr/>
          </p:nvGrpSpPr>
          <p:grpSpPr>
            <a:xfrm rot="13500000">
              <a:off x="10050525" y="2232148"/>
              <a:ext cx="563489" cy="234387"/>
              <a:chOff x="2332258" y="1820834"/>
              <a:chExt cx="563489" cy="234387"/>
            </a:xfrm>
          </p:grpSpPr>
          <p:cxnSp>
            <p:nvCxnSpPr>
              <p:cNvPr id="39" name="Прямая соединительная линия 38">
                <a:extLst>
                  <a:ext uri="{FF2B5EF4-FFF2-40B4-BE49-F238E27FC236}">
                    <a16:creationId xmlns:a16="http://schemas.microsoft.com/office/drawing/2014/main" xmlns="" id="{AC71A8E9-4646-4413-BEAF-0654039A58B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2580459" y="1745118"/>
                <a:ext cx="0" cy="496401"/>
              </a:xfrm>
              <a:prstGeom prst="line">
                <a:avLst/>
              </a:prstGeom>
              <a:ln w="114300">
                <a:solidFill>
                  <a:srgbClr val="FF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>
                <a:extLst>
                  <a:ext uri="{FF2B5EF4-FFF2-40B4-BE49-F238E27FC236}">
                    <a16:creationId xmlns:a16="http://schemas.microsoft.com/office/drawing/2014/main" xmlns="" id="{36D663C8-B94D-4891-AF46-F1BAB136F2CC}"/>
                  </a:ext>
                </a:extLst>
              </p:cNvPr>
              <p:cNvCxnSpPr/>
              <p:nvPr/>
            </p:nvCxnSpPr>
            <p:spPr>
              <a:xfrm flipH="1" flipV="1">
                <a:off x="2632389" y="1820834"/>
                <a:ext cx="191586" cy="191586"/>
              </a:xfrm>
              <a:prstGeom prst="line">
                <a:avLst/>
              </a:prstGeom>
              <a:ln w="114300">
                <a:solidFill>
                  <a:srgbClr val="FF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>
                <a:extLst>
                  <a:ext uri="{FF2B5EF4-FFF2-40B4-BE49-F238E27FC236}">
                    <a16:creationId xmlns:a16="http://schemas.microsoft.com/office/drawing/2014/main" xmlns="" id="{017DFEB3-6511-4334-96AC-D0980FE7CBE2}"/>
                  </a:ext>
                </a:extLst>
              </p:cNvPr>
              <p:cNvCxnSpPr>
                <a:cxnSpLocks/>
              </p:cNvCxnSpPr>
              <p:nvPr/>
            </p:nvCxnSpPr>
            <p:spPr>
              <a:xfrm rot="8100000">
                <a:off x="2590433" y="2055221"/>
                <a:ext cx="305314" cy="0"/>
              </a:xfrm>
              <a:prstGeom prst="line">
                <a:avLst/>
              </a:prstGeom>
              <a:ln w="114300">
                <a:solidFill>
                  <a:srgbClr val="FF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CE2FF65F-3D65-46CD-B71C-440340365136}"/>
              </a:ext>
            </a:extLst>
          </p:cNvPr>
          <p:cNvSpPr txBox="1"/>
          <p:nvPr/>
        </p:nvSpPr>
        <p:spPr>
          <a:xfrm>
            <a:off x="1606086" y="2373571"/>
            <a:ext cx="6147264" cy="1508105"/>
          </a:xfrm>
          <a:prstGeom prst="rect">
            <a:avLst/>
          </a:prstGeom>
          <a:noFill/>
          <a:ln>
            <a:solidFill>
              <a:srgbClr val="00FE5D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9789F8"/>
              </a:buClr>
              <a:buFont typeface="Wingdings" panose="05000000000000000000" pitchFamily="2" charset="2"/>
              <a:buChar char="§"/>
            </a:pPr>
            <a:r>
              <a:rPr lang="ru-RU" sz="24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Образец 1.</a:t>
            </a:r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endParaRPr lang="ru-RU" sz="24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Clr>
                <a:srgbClr val="9789F8"/>
              </a:buClr>
            </a:pPr>
            <a:r>
              <a:rPr lang="ru-RU" sz="2400" u="sng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Таким </a:t>
            </a:r>
            <a:r>
              <a:rPr lang="ru-RU" sz="24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образом</a:t>
            </a:r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Ф. Искандер поднимает очень серьёзную проблему важности …</a:t>
            </a:r>
          </a:p>
          <a:p>
            <a:pPr marL="342900" indent="-342900">
              <a:buClr>
                <a:srgbClr val="9789F8"/>
              </a:buClr>
              <a:buFont typeface="Wingdings" panose="05000000000000000000" pitchFamily="2" charset="2"/>
              <a:buChar char="§"/>
            </a:pPr>
            <a:endParaRPr lang="ru-RU" sz="2000" dirty="0">
              <a:latin typeface="KyivType Sans Medium" panose="00000600000000000000" pitchFamily="50" charset="-52"/>
            </a:endParaRPr>
          </a:p>
        </p:txBody>
      </p:sp>
      <p:sp>
        <p:nvSpPr>
          <p:cNvPr id="2" name="AutoShape 2" descr="https://x-lines.ru/letters/i/cyrillicfancy/0620/f830ec/20/0/4nepb8qou5ejhebn4n1pbggo19ekfwri4n115wr54ncpbjso1zej1eo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x-lines.ru/letters/i/cyrillicfancy/0620/f830ec/20/0/4nepb8qou5ejhebn4n1pbggo19ekfwri4n115wr54ncpbjso1zej1eo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8427" y="6509784"/>
            <a:ext cx="2901454" cy="239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CE2FF65F-3D65-46CD-B71C-440340365136}"/>
              </a:ext>
            </a:extLst>
          </p:cNvPr>
          <p:cNvSpPr txBox="1"/>
          <p:nvPr/>
        </p:nvSpPr>
        <p:spPr>
          <a:xfrm>
            <a:off x="2706550" y="4247384"/>
            <a:ext cx="7959699" cy="1877437"/>
          </a:xfrm>
          <a:prstGeom prst="rect">
            <a:avLst/>
          </a:prstGeom>
          <a:noFill/>
          <a:ln>
            <a:solidFill>
              <a:srgbClr val="00FE5D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9789F8"/>
              </a:buClr>
              <a:buFont typeface="Wingdings" panose="05000000000000000000" pitchFamily="2" charset="2"/>
              <a:buChar char="§"/>
            </a:pPr>
            <a:r>
              <a:rPr lang="ru-RU" sz="24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Образец </a:t>
            </a:r>
            <a:r>
              <a:rPr lang="ru-RU" sz="24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2.</a:t>
            </a:r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</a:t>
            </a:r>
            <a:endParaRPr lang="ru-RU" sz="24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Clr>
                <a:srgbClr val="9789F8"/>
              </a:buClr>
            </a:pPr>
            <a:r>
              <a:rPr lang="ru-RU" sz="2400" u="sng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Итак</a:t>
            </a:r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автор текста убеждает нас в том, что главное в отношении к маме – ...  </a:t>
            </a:r>
            <a:endParaRPr lang="ru-RU" sz="24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Clr>
                <a:srgbClr val="9789F8"/>
              </a:buClr>
            </a:pP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Надо </a:t>
            </a:r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быть … и поступать так, чтобы они не страдали.</a:t>
            </a:r>
          </a:p>
          <a:p>
            <a:pPr marL="342900" indent="-342900">
              <a:buClr>
                <a:srgbClr val="9789F8"/>
              </a:buClr>
              <a:buFont typeface="Wingdings" panose="05000000000000000000" pitchFamily="2" charset="2"/>
              <a:buChar char="§"/>
            </a:pPr>
            <a:endParaRPr lang="ru-RU" sz="2000" dirty="0">
              <a:latin typeface="KyivType Sans Medium" panose="000006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8853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183BA78-B383-4846-99A4-40A7F9B77339}"/>
              </a:ext>
            </a:extLst>
          </p:cNvPr>
          <p:cNvSpPr txBox="1"/>
          <p:nvPr/>
        </p:nvSpPr>
        <p:spPr>
          <a:xfrm>
            <a:off x="1477499" y="1481444"/>
            <a:ext cx="47099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KyivType Sans Heavy" panose="00000900000000000000" pitchFamily="50" charset="-52"/>
              </a:rPr>
              <a:t>ДОМАШНЕЕ ЗАДАНИЕ</a:t>
            </a:r>
            <a:endParaRPr lang="ru-RU" sz="2800" dirty="0">
              <a:latin typeface="KyivType Sans Heavy" panose="00000900000000000000" pitchFamily="50" charset="-52"/>
            </a:endParaRP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xmlns="" id="{C8B95BEE-DFCF-40B1-B13A-160E43EF38B8}"/>
              </a:ext>
            </a:extLst>
          </p:cNvPr>
          <p:cNvGrpSpPr/>
          <p:nvPr/>
        </p:nvGrpSpPr>
        <p:grpSpPr>
          <a:xfrm>
            <a:off x="361708" y="351221"/>
            <a:ext cx="675372" cy="390258"/>
            <a:chOff x="2153286" y="1799378"/>
            <a:chExt cx="675372" cy="390258"/>
          </a:xfrm>
        </p:grpSpPr>
        <p:cxnSp>
          <p:nvCxnSpPr>
            <p:cNvPr id="27" name="Прямая соединительная линия 26">
              <a:extLst>
                <a:ext uri="{FF2B5EF4-FFF2-40B4-BE49-F238E27FC236}">
                  <a16:creationId xmlns:a16="http://schemas.microsoft.com/office/drawing/2014/main" xmlns="" id="{8DBFEE1B-FAD5-4785-9E3B-5329244047C0}"/>
                </a:ext>
              </a:extLst>
            </p:cNvPr>
            <p:cNvCxnSpPr/>
            <p:nvPr/>
          </p:nvCxnSpPr>
          <p:spPr>
            <a:xfrm>
              <a:off x="2153286" y="1993317"/>
              <a:ext cx="675372" cy="0"/>
            </a:xfrm>
            <a:prstGeom prst="line">
              <a:avLst/>
            </a:prstGeom>
            <a:ln w="28575">
              <a:solidFill>
                <a:srgbClr val="00FE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xmlns="" id="{116ABA84-9B91-4724-A844-6CD10C6031B7}"/>
                </a:ext>
              </a:extLst>
            </p:cNvPr>
            <p:cNvCxnSpPr/>
            <p:nvPr/>
          </p:nvCxnSpPr>
          <p:spPr>
            <a:xfrm flipH="1" flipV="1">
              <a:off x="2627605" y="1799378"/>
              <a:ext cx="191586" cy="191586"/>
            </a:xfrm>
            <a:prstGeom prst="line">
              <a:avLst/>
            </a:prstGeom>
            <a:ln w="28575">
              <a:solidFill>
                <a:srgbClr val="00FE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>
              <a:extLst>
                <a:ext uri="{FF2B5EF4-FFF2-40B4-BE49-F238E27FC236}">
                  <a16:creationId xmlns:a16="http://schemas.microsoft.com/office/drawing/2014/main" xmlns="" id="{7BC4176F-C3AC-474A-8131-820DF2AA10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27605" y="1998050"/>
              <a:ext cx="191586" cy="191586"/>
            </a:xfrm>
            <a:prstGeom prst="line">
              <a:avLst/>
            </a:prstGeom>
            <a:ln w="28575">
              <a:solidFill>
                <a:srgbClr val="00FE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xmlns="" id="{027B4F71-7EE3-4380-8703-3D4D953AD394}"/>
              </a:ext>
            </a:extLst>
          </p:cNvPr>
          <p:cNvGrpSpPr/>
          <p:nvPr/>
        </p:nvGrpSpPr>
        <p:grpSpPr>
          <a:xfrm rot="5400000">
            <a:off x="9422663" y="1661436"/>
            <a:ext cx="2010748" cy="1310632"/>
            <a:chOff x="8931002" y="1384565"/>
            <a:chExt cx="1912392" cy="1246521"/>
          </a:xfrm>
        </p:grpSpPr>
        <p:grpSp>
          <p:nvGrpSpPr>
            <p:cNvPr id="36" name="Группа 35">
              <a:extLst>
                <a:ext uri="{FF2B5EF4-FFF2-40B4-BE49-F238E27FC236}">
                  <a16:creationId xmlns:a16="http://schemas.microsoft.com/office/drawing/2014/main" xmlns="" id="{F42CD6CD-F5AB-4957-89A1-D0940E5EC675}"/>
                </a:ext>
              </a:extLst>
            </p:cNvPr>
            <p:cNvGrpSpPr/>
            <p:nvPr/>
          </p:nvGrpSpPr>
          <p:grpSpPr>
            <a:xfrm>
              <a:off x="8931002" y="1384565"/>
              <a:ext cx="1155199" cy="661168"/>
              <a:chOff x="8315325" y="942975"/>
              <a:chExt cx="1854994" cy="1061689"/>
            </a:xfrm>
          </p:grpSpPr>
          <p:sp>
            <p:nvSpPr>
              <p:cNvPr id="4" name="Овал 3">
                <a:extLst>
                  <a:ext uri="{FF2B5EF4-FFF2-40B4-BE49-F238E27FC236}">
                    <a16:creationId xmlns:a16="http://schemas.microsoft.com/office/drawing/2014/main" xmlns="" id="{CF667990-4171-4D70-B79E-AB47463E534F}"/>
                  </a:ext>
                </a:extLst>
              </p:cNvPr>
              <p:cNvSpPr/>
              <p:nvPr/>
            </p:nvSpPr>
            <p:spPr>
              <a:xfrm>
                <a:off x="8315325" y="942975"/>
                <a:ext cx="1061689" cy="1061689"/>
              </a:xfrm>
              <a:prstGeom prst="ellipse">
                <a:avLst/>
              </a:prstGeom>
              <a:noFill/>
              <a:ln w="28575">
                <a:solidFill>
                  <a:srgbClr val="293D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2" name="Прямая соединительная линия 21">
                <a:extLst>
                  <a:ext uri="{FF2B5EF4-FFF2-40B4-BE49-F238E27FC236}">
                    <a16:creationId xmlns:a16="http://schemas.microsoft.com/office/drawing/2014/main" xmlns="" id="{D29973BE-7B23-41F4-AEE8-196ED25EEDE6}"/>
                  </a:ext>
                </a:extLst>
              </p:cNvPr>
              <p:cNvCxnSpPr/>
              <p:nvPr/>
            </p:nvCxnSpPr>
            <p:spPr>
              <a:xfrm>
                <a:off x="8846170" y="942975"/>
                <a:ext cx="1324149" cy="0"/>
              </a:xfrm>
              <a:prstGeom prst="line">
                <a:avLst/>
              </a:prstGeom>
              <a:ln w="28575">
                <a:solidFill>
                  <a:srgbClr val="293D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>
                <a:extLst>
                  <a:ext uri="{FF2B5EF4-FFF2-40B4-BE49-F238E27FC236}">
                    <a16:creationId xmlns:a16="http://schemas.microsoft.com/office/drawing/2014/main" xmlns="" id="{3C791FAD-1672-438D-9082-3D5EC36DE9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58313" y="1367651"/>
                <a:ext cx="812006" cy="0"/>
              </a:xfrm>
              <a:prstGeom prst="line">
                <a:avLst/>
              </a:prstGeom>
              <a:ln w="28575">
                <a:solidFill>
                  <a:srgbClr val="293D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>
                <a:extLst>
                  <a:ext uri="{FF2B5EF4-FFF2-40B4-BE49-F238E27FC236}">
                    <a16:creationId xmlns:a16="http://schemas.microsoft.com/office/drawing/2014/main" xmlns="" id="{F69EAF31-E737-4372-B997-BBF860FEB0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58313" y="1579989"/>
                <a:ext cx="812006" cy="0"/>
              </a:xfrm>
              <a:prstGeom prst="line">
                <a:avLst/>
              </a:prstGeom>
              <a:ln w="28575">
                <a:solidFill>
                  <a:srgbClr val="293D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>
                <a:extLst>
                  <a:ext uri="{FF2B5EF4-FFF2-40B4-BE49-F238E27FC236}">
                    <a16:creationId xmlns:a16="http://schemas.microsoft.com/office/drawing/2014/main" xmlns="" id="{50865A49-47F2-4FA1-9694-FFE38C01CF0F}"/>
                  </a:ext>
                </a:extLst>
              </p:cNvPr>
              <p:cNvCxnSpPr/>
              <p:nvPr/>
            </p:nvCxnSpPr>
            <p:spPr>
              <a:xfrm>
                <a:off x="8846170" y="2004664"/>
                <a:ext cx="1324149" cy="0"/>
              </a:xfrm>
              <a:prstGeom prst="line">
                <a:avLst/>
              </a:prstGeom>
              <a:ln w="28575">
                <a:solidFill>
                  <a:srgbClr val="293D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>
                <a:extLst>
                  <a:ext uri="{FF2B5EF4-FFF2-40B4-BE49-F238E27FC236}">
                    <a16:creationId xmlns:a16="http://schemas.microsoft.com/office/drawing/2014/main" xmlns="" id="{EC6B05C9-CE2F-446F-8543-45D6272030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65444" y="1792327"/>
                <a:ext cx="904875" cy="0"/>
              </a:xfrm>
              <a:prstGeom prst="line">
                <a:avLst/>
              </a:prstGeom>
              <a:ln w="28575">
                <a:solidFill>
                  <a:srgbClr val="293D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>
                <a:extLst>
                  <a:ext uri="{FF2B5EF4-FFF2-40B4-BE49-F238E27FC236}">
                    <a16:creationId xmlns:a16="http://schemas.microsoft.com/office/drawing/2014/main" xmlns="" id="{9D2BE0EA-DF7F-45D7-B441-C5553F14B8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65444" y="1155313"/>
                <a:ext cx="904875" cy="0"/>
              </a:xfrm>
              <a:prstGeom prst="line">
                <a:avLst/>
              </a:prstGeom>
              <a:ln w="28575">
                <a:solidFill>
                  <a:srgbClr val="293D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890EA3EC-6524-47BC-B35A-B23B2FAA7690}"/>
                </a:ext>
              </a:extLst>
            </p:cNvPr>
            <p:cNvSpPr/>
            <p:nvPr/>
          </p:nvSpPr>
          <p:spPr>
            <a:xfrm>
              <a:off x="10182226" y="1384565"/>
              <a:ext cx="661168" cy="661168"/>
            </a:xfrm>
            <a:prstGeom prst="rect">
              <a:avLst/>
            </a:prstGeom>
            <a:gradFill>
              <a:gsLst>
                <a:gs pos="100000">
                  <a:srgbClr val="FF00FF"/>
                </a:gs>
                <a:gs pos="0">
                  <a:srgbClr val="9789F8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xmlns="" id="{9FFE9409-1E4E-4FDC-93A2-EEED5529FDF4}"/>
                </a:ext>
              </a:extLst>
            </p:cNvPr>
            <p:cNvGrpSpPr/>
            <p:nvPr/>
          </p:nvGrpSpPr>
          <p:grpSpPr>
            <a:xfrm rot="13500000">
              <a:off x="10050525" y="2232148"/>
              <a:ext cx="563489" cy="234387"/>
              <a:chOff x="2332258" y="1820834"/>
              <a:chExt cx="563489" cy="234387"/>
            </a:xfrm>
          </p:grpSpPr>
          <p:cxnSp>
            <p:nvCxnSpPr>
              <p:cNvPr id="39" name="Прямая соединительная линия 38">
                <a:extLst>
                  <a:ext uri="{FF2B5EF4-FFF2-40B4-BE49-F238E27FC236}">
                    <a16:creationId xmlns:a16="http://schemas.microsoft.com/office/drawing/2014/main" xmlns="" id="{AC71A8E9-4646-4413-BEAF-0654039A58B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2580459" y="1745118"/>
                <a:ext cx="0" cy="496401"/>
              </a:xfrm>
              <a:prstGeom prst="line">
                <a:avLst/>
              </a:prstGeom>
              <a:ln w="114300">
                <a:solidFill>
                  <a:srgbClr val="FF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>
                <a:extLst>
                  <a:ext uri="{FF2B5EF4-FFF2-40B4-BE49-F238E27FC236}">
                    <a16:creationId xmlns:a16="http://schemas.microsoft.com/office/drawing/2014/main" xmlns="" id="{36D663C8-B94D-4891-AF46-F1BAB136F2CC}"/>
                  </a:ext>
                </a:extLst>
              </p:cNvPr>
              <p:cNvCxnSpPr/>
              <p:nvPr/>
            </p:nvCxnSpPr>
            <p:spPr>
              <a:xfrm flipH="1" flipV="1">
                <a:off x="2632389" y="1820834"/>
                <a:ext cx="191586" cy="191586"/>
              </a:xfrm>
              <a:prstGeom prst="line">
                <a:avLst/>
              </a:prstGeom>
              <a:ln w="114300">
                <a:solidFill>
                  <a:srgbClr val="FF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>
                <a:extLst>
                  <a:ext uri="{FF2B5EF4-FFF2-40B4-BE49-F238E27FC236}">
                    <a16:creationId xmlns:a16="http://schemas.microsoft.com/office/drawing/2014/main" xmlns="" id="{017DFEB3-6511-4334-96AC-D0980FE7CBE2}"/>
                  </a:ext>
                </a:extLst>
              </p:cNvPr>
              <p:cNvCxnSpPr>
                <a:cxnSpLocks/>
              </p:cNvCxnSpPr>
              <p:nvPr/>
            </p:nvCxnSpPr>
            <p:spPr>
              <a:xfrm rot="8100000">
                <a:off x="2590433" y="2055221"/>
                <a:ext cx="305314" cy="0"/>
              </a:xfrm>
              <a:prstGeom prst="line">
                <a:avLst/>
              </a:prstGeom>
              <a:ln w="114300">
                <a:solidFill>
                  <a:srgbClr val="FF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AutoShape 2" descr="https://x-lines.ru/letters/i/cyrillicfancy/0620/f830ec/20/0/4nepb8qou5ejhebn4n1pbggo19ekfwri4n115wr54ncpbjso1zej1eo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x-lines.ru/letters/i/cyrillicfancy/0620/f830ec/20/0/4nepb8qou5ejhebn4n1pbggo19ekfwri4n115wr54ncpbjso1zej1eo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8427" y="6509784"/>
            <a:ext cx="2901454" cy="239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01926" y="2683914"/>
            <a:ext cx="76665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Напишите </a:t>
            </a:r>
            <a:r>
              <a:rPr lang="ru-RU" sz="24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сочинение-рассуждение</a:t>
            </a:r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 </a:t>
            </a:r>
            <a:endParaRPr lang="ru-RU" sz="24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Объясните</a:t>
            </a:r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 </a:t>
            </a:r>
            <a:r>
              <a:rPr lang="ru-RU" sz="2400" u="sng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как Вы понимаете смысл афоризма текста Ф. Искандера</a:t>
            </a:r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: </a:t>
            </a:r>
            <a:r>
              <a:rPr lang="ru-RU" sz="24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«Мать – короткий праздник на Земле».</a:t>
            </a:r>
            <a:endParaRPr lang="ru-RU" sz="2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6410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183BA78-B383-4846-99A4-40A7F9B77339}"/>
              </a:ext>
            </a:extLst>
          </p:cNvPr>
          <p:cNvSpPr txBox="1"/>
          <p:nvPr/>
        </p:nvSpPr>
        <p:spPr>
          <a:xfrm>
            <a:off x="3388369" y="2605612"/>
            <a:ext cx="54152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KyivType Sans Heavy" panose="00000900000000000000" pitchFamily="50" charset="-52"/>
              </a:rPr>
              <a:t>СПАСИБО ЗА ВНИМАНИЕ!</a:t>
            </a: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KyivType Sans Heavy" panose="00000900000000000000" pitchFamily="50" charset="-52"/>
              </a:rPr>
              <a:t>УСПЕХОВ В УЧЕБЕ!</a:t>
            </a:r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xmlns="" id="{13B95FCF-060F-4BED-94B3-9A3D4ABF1839}"/>
              </a:ext>
            </a:extLst>
          </p:cNvPr>
          <p:cNvGrpSpPr/>
          <p:nvPr/>
        </p:nvGrpSpPr>
        <p:grpSpPr>
          <a:xfrm>
            <a:off x="361708" y="351221"/>
            <a:ext cx="675372" cy="390258"/>
            <a:chOff x="2153286" y="1799378"/>
            <a:chExt cx="675372" cy="390258"/>
          </a:xfrm>
        </p:grpSpPr>
        <p:cxnSp>
          <p:nvCxnSpPr>
            <p:cNvPr id="17" name="Прямая соединительная линия 16">
              <a:extLst>
                <a:ext uri="{FF2B5EF4-FFF2-40B4-BE49-F238E27FC236}">
                  <a16:creationId xmlns:a16="http://schemas.microsoft.com/office/drawing/2014/main" xmlns="" id="{4C31F697-6AFB-44ED-8355-BD7758533AEE}"/>
                </a:ext>
              </a:extLst>
            </p:cNvPr>
            <p:cNvCxnSpPr/>
            <p:nvPr/>
          </p:nvCxnSpPr>
          <p:spPr>
            <a:xfrm>
              <a:off x="2153286" y="1993317"/>
              <a:ext cx="67537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xmlns="" id="{7DF8EB41-A9EF-4708-938C-A7DC708F6D3A}"/>
                </a:ext>
              </a:extLst>
            </p:cNvPr>
            <p:cNvCxnSpPr/>
            <p:nvPr/>
          </p:nvCxnSpPr>
          <p:spPr>
            <a:xfrm flipH="1" flipV="1">
              <a:off x="2627605" y="1799378"/>
              <a:ext cx="191586" cy="1915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>
              <a:extLst>
                <a:ext uri="{FF2B5EF4-FFF2-40B4-BE49-F238E27FC236}">
                  <a16:creationId xmlns:a16="http://schemas.microsoft.com/office/drawing/2014/main" xmlns="" id="{CDEBD25D-3DD4-4488-AEC8-1A116B2AC8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27605" y="1998050"/>
              <a:ext cx="191586" cy="1915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Арка 1">
            <a:extLst>
              <a:ext uri="{FF2B5EF4-FFF2-40B4-BE49-F238E27FC236}">
                <a16:creationId xmlns:a16="http://schemas.microsoft.com/office/drawing/2014/main" xmlns="" id="{D904D32A-5138-4D30-9D0B-CA4F45E227F4}"/>
              </a:ext>
            </a:extLst>
          </p:cNvPr>
          <p:cNvSpPr/>
          <p:nvPr/>
        </p:nvSpPr>
        <p:spPr>
          <a:xfrm>
            <a:off x="361708" y="6049579"/>
            <a:ext cx="914400" cy="914400"/>
          </a:xfrm>
          <a:prstGeom prst="blockArc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Арка 15">
            <a:extLst>
              <a:ext uri="{FF2B5EF4-FFF2-40B4-BE49-F238E27FC236}">
                <a16:creationId xmlns:a16="http://schemas.microsoft.com/office/drawing/2014/main" xmlns="" id="{0767E0BB-C250-4D75-939E-BE2453C11737}"/>
              </a:ext>
            </a:extLst>
          </p:cNvPr>
          <p:cNvSpPr/>
          <p:nvPr/>
        </p:nvSpPr>
        <p:spPr>
          <a:xfrm>
            <a:off x="361708" y="5590025"/>
            <a:ext cx="914400" cy="914400"/>
          </a:xfrm>
          <a:prstGeom prst="blockArc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xmlns="" id="{040142CD-7921-4051-BE24-D7A2B9E5C2C0}"/>
              </a:ext>
            </a:extLst>
          </p:cNvPr>
          <p:cNvGrpSpPr/>
          <p:nvPr/>
        </p:nvGrpSpPr>
        <p:grpSpPr>
          <a:xfrm>
            <a:off x="10898782" y="351221"/>
            <a:ext cx="931509" cy="552590"/>
            <a:chOff x="9586559" y="741479"/>
            <a:chExt cx="2247900" cy="1333500"/>
          </a:xfrm>
          <a:gradFill>
            <a:gsLst>
              <a:gs pos="100000">
                <a:srgbClr val="FF00FF"/>
              </a:gs>
              <a:gs pos="0">
                <a:srgbClr val="293DF4"/>
              </a:gs>
            </a:gsLst>
            <a:lin ang="0" scaled="0"/>
          </a:gradFill>
        </p:grpSpPr>
        <p:sp>
          <p:nvSpPr>
            <p:cNvPr id="3" name="Прямоугольник: скругленные противолежащие углы 2">
              <a:extLst>
                <a:ext uri="{FF2B5EF4-FFF2-40B4-BE49-F238E27FC236}">
                  <a16:creationId xmlns:a16="http://schemas.microsoft.com/office/drawing/2014/main" xmlns="" id="{B1A1B749-C92B-46E5-A15F-DF1ED2D0F2A1}"/>
                </a:ext>
              </a:extLst>
            </p:cNvPr>
            <p:cNvSpPr/>
            <p:nvPr/>
          </p:nvSpPr>
          <p:spPr>
            <a:xfrm>
              <a:off x="9586559" y="741479"/>
              <a:ext cx="914400" cy="66675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: скругленные противолежащие углы 17">
              <a:extLst>
                <a:ext uri="{FF2B5EF4-FFF2-40B4-BE49-F238E27FC236}">
                  <a16:creationId xmlns:a16="http://schemas.microsoft.com/office/drawing/2014/main" xmlns="" id="{3E0A7507-8384-4500-8746-08A0BAC227D0}"/>
                </a:ext>
              </a:extLst>
            </p:cNvPr>
            <p:cNvSpPr/>
            <p:nvPr/>
          </p:nvSpPr>
          <p:spPr>
            <a:xfrm>
              <a:off x="9586559" y="1408229"/>
              <a:ext cx="914400" cy="66675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Часть круга 4">
              <a:extLst>
                <a:ext uri="{FF2B5EF4-FFF2-40B4-BE49-F238E27FC236}">
                  <a16:creationId xmlns:a16="http://schemas.microsoft.com/office/drawing/2014/main" xmlns="" id="{817538E6-F977-47BA-BFAC-380BC70882B1}"/>
                </a:ext>
              </a:extLst>
            </p:cNvPr>
            <p:cNvSpPr/>
            <p:nvPr/>
          </p:nvSpPr>
          <p:spPr>
            <a:xfrm>
              <a:off x="10500959" y="741479"/>
              <a:ext cx="1333500" cy="1333500"/>
            </a:xfrm>
            <a:prstGeom prst="pi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8427" y="6509784"/>
            <a:ext cx="2901454" cy="239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981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Новый Шаблон презентаций_КМЭПТ.pot[Compatibility Mode]" id="{8761158C-B706-4B67-8AF6-F325C54A10D1}" vid="{087C47FC-ABA4-49F7-B1BF-F19EABEA7B3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КМЭПТ Шаблон презентаций</Template>
  <TotalTime>271</TotalTime>
  <Words>135</Words>
  <Application>Microsoft Office PowerPoint</Application>
  <PresentationFormat>Произвольный</PresentationFormat>
  <Paragraphs>51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KyivType Sans Medium</vt:lpstr>
      <vt:lpstr>Calibri Light</vt:lpstr>
      <vt:lpstr>Calibri</vt:lpstr>
      <vt:lpstr>KyivType Sans Heavy</vt:lpstr>
      <vt:lpstr>Wingdings</vt:lpstr>
      <vt:lpstr>Arial Unicode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Дисциплина: название  дисциплины</dc:title>
  <dc:creator>Валерий Сарычев</dc:creator>
  <cp:lastModifiedBy>1</cp:lastModifiedBy>
  <cp:revision>24</cp:revision>
  <dcterms:created xsi:type="dcterms:W3CDTF">2021-11-22T05:24:17Z</dcterms:created>
  <dcterms:modified xsi:type="dcterms:W3CDTF">2022-11-20T09:57:39Z</dcterms:modified>
</cp:coreProperties>
</file>