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332" r:id="rId2"/>
    <p:sldId id="336" r:id="rId3"/>
    <p:sldId id="343" r:id="rId4"/>
    <p:sldId id="345" r:id="rId5"/>
    <p:sldId id="346" r:id="rId6"/>
    <p:sldId id="337" r:id="rId7"/>
    <p:sldId id="347" r:id="rId8"/>
    <p:sldId id="340" r:id="rId9"/>
    <p:sldId id="342" r:id="rId10"/>
  </p:sldIdLst>
  <p:sldSz cx="12192000" cy="6858000"/>
  <p:notesSz cx="6858000" cy="9144000"/>
  <p:embeddedFontLst>
    <p:embeddedFont>
      <p:font typeface="KyivType Sans Heavy" panose="020B0604020202020204" charset="-52"/>
      <p:bold r:id="rId12"/>
    </p:embeddedFont>
    <p:embeddedFont>
      <p:font typeface="KyivType Sans Medium" panose="020B0604020202020204" charset="-52"/>
      <p:regular r:id="rId13"/>
    </p:embeddedFont>
    <p:embeddedFont>
      <p:font typeface="Wingdings 2" panose="05020102010507070707" pitchFamily="18" charset="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B0604020202020204" charset="0"/>
      <p:regular r:id="rId19"/>
      <p:italic r:id="rId20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293DF4"/>
    <a:srgbClr val="00FE5D"/>
    <a:srgbClr val="978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5"/>
  </p:normalViewPr>
  <p:slideViewPr>
    <p:cSldViewPr snapToGrid="0" snapToObjects="1">
      <p:cViewPr>
        <p:scale>
          <a:sx n="100" d="100"/>
          <a:sy n="100" d="100"/>
        </p:scale>
        <p:origin x="-85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D87E6F76-8540-4E06-A304-0E0C8F168E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CBBD566-0E6A-4BEB-8A10-B1066FCE76A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B0FD15-85C4-44BE-BE72-96CFC45279E3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2408B4E9-9E08-416E-9DBB-31AA1F5888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12FFFAF8-3365-4D9D-9A59-6574DCF009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26CA1CF-1828-4AD4-96E7-B7E03FCB907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0F5AA51-D13A-439C-AB3E-7C80C120EE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89B5C42-149E-42C7-B6C0-EF2864EBC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322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5BA4B5-4E36-4F5D-BA9D-00CE4AA48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A083F-CBCE-4151-84F1-F68EB80A3F7C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2C02A4-EEBF-4722-BF1F-ABAF7CCB7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2FC1EDB-72C0-43BD-943F-23E818232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A4103-BEB4-4CD4-873F-A6A7C4CB0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8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1C4B4BD-2937-40F2-B8EB-06F97B1D6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E7F8B-2442-4AFC-A6D3-B723CCE6BA73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32ACDB5-A6E1-4178-8247-1D43AE1B7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8A877FF-3B5B-4135-8040-901177308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227C-F957-4E6F-80E6-5E3F72CCC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0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C53387-AB1C-41DA-9D18-5EF04B821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1FCF1-25CD-4225-8B77-8FEDF4ABE325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C5C35E-4888-4FC1-BEB9-D0F5F16E0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864F7A-C3C0-4734-8A2D-6AE70064B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98027-0C96-4F94-BDCD-8E7E2E6C0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27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84C0DF1-3338-446E-891A-10BD25000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65B79-6690-4F8C-9B80-82DFE6F99E90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C56D3D-F3BE-4DFD-A3EA-42D0B386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4EBF8AF-6040-47C7-B885-7EDAA7C30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2FDD2-4DBF-43E2-97E4-DDC902C6D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37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C21FEC4-A25B-445D-948F-64F20698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536BA-153D-4673-906B-42F6EE297799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E5ED163-6313-457A-A89A-DBEE48A9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3BAC972-044A-407F-8ACA-27CEB5D33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6AFFB-175A-4F6E-B729-E1E32C748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1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D875D2EF-DB53-4BEE-947B-1DCABEC16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5939F-F447-4859-895B-7CD379D81A0B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5C6D1EF-57F9-4184-8F38-0C34BA537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ACA1E3F8-86B9-4381-AE9A-F9B967132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080D9-3368-496F-B9B1-B7DC31600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22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C98DB2A1-B860-499B-A9D3-327431A62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D7486-02C4-46EE-9756-E897201AB6E3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78E3DFA7-2664-4CC1-9C5D-2AE8163C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5CEBFFA1-0715-423D-B657-9E3D6D21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C5051-C1A1-4FF1-AD64-91773D064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0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AA9250C6-BC9F-4C7C-9A38-A846E317E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E144-A518-46D4-A3D3-5B26AC5A70FC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68FE42DD-6754-480C-9271-287D21188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D97A4645-6761-419A-807F-25396137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7AF17-04B7-470F-AAC4-389DD9D49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67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C397D5F4-E8F1-45F8-AEE4-B1F69EB95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83DF9-1B82-47D1-A315-3B91E2813040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F0D3602C-FAB3-4557-8A8E-3D5F11D1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9E018709-17AA-4064-92D4-706608EB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F2884-6AB9-4798-936F-2B0A65303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9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0F8EF8B-33A0-4B98-874B-95BA7DD53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7B48-A092-46D9-8EA5-AFE73504FE0E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176B246B-12EE-41E4-AE7B-0EF0DDEC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82EAC51-7782-4E9D-988A-4B6DE1A24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C7780-06D1-427D-80C7-A604DBC65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907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ED943F8A-D445-4D07-BEC0-305E24BBE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1647-C8AD-48AE-BFC4-A28E9BB6F421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D4217D56-4004-43E4-87D8-F52DAD005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E0BBB2E6-319E-4E6D-945D-F47E2C4CA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76B5-54B0-4960-BDA8-9299F5A95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88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39DAEE72-CEFD-4E80-A46F-3358C333B3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693E1B86-B81D-4544-AA6F-562C56D7C1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5121151-B8A8-4EF2-AF50-3FE757BF5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23B16D-E927-4C77-B2E9-E87E4CA9289D}" type="datetimeFigureOut">
              <a:rPr lang="ru-RU"/>
              <a:pPr>
                <a:defRPr/>
              </a:pPr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662D88E-BD9E-44F2-B408-F59F88C7D4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0C0FBD2-6663-42A2-B83F-D9E2D1B7E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F9D80C-D0B1-4F1D-B1F9-F1B97B998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E9472D1-0321-474C-B9AB-194B8EC67AC4}"/>
              </a:ext>
            </a:extLst>
          </p:cNvPr>
          <p:cNvSpPr txBox="1"/>
          <p:nvPr/>
        </p:nvSpPr>
        <p:spPr>
          <a:xfrm>
            <a:off x="3299306" y="1636185"/>
            <a:ext cx="5833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KyivType Sans Medium" panose="00000600000000000000" pitchFamily="50" charset="-52"/>
              </a:rPr>
              <a:t>АНОО «ФИЗТЕХ – ЛИЦЕЙ» ИМ. Л.П. </a:t>
            </a:r>
            <a:r>
              <a:rPr lang="ru-RU" b="1" dirty="0" err="1" smtClean="0">
                <a:solidFill>
                  <a:schemeClr val="bg1"/>
                </a:solidFill>
                <a:latin typeface="KyivType Sans Medium" panose="00000600000000000000" pitchFamily="50" charset="-52"/>
              </a:rPr>
              <a:t>Капицы</a:t>
            </a:r>
            <a:endParaRPr lang="ru-RU" b="1" dirty="0">
              <a:solidFill>
                <a:schemeClr val="bg1"/>
              </a:solidFill>
              <a:latin typeface="KyivType Sans Medium" panose="00000600000000000000" pitchFamily="50" charset="-5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83BA78-B383-4846-99A4-40A7F9B77339}"/>
              </a:ext>
            </a:extLst>
          </p:cNvPr>
          <p:cNvSpPr txBox="1"/>
          <p:nvPr/>
        </p:nvSpPr>
        <p:spPr>
          <a:xfrm>
            <a:off x="3381375" y="2873843"/>
            <a:ext cx="6600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KyivType Sans Heavy" panose="00000900000000000000" pitchFamily="50" charset="-52"/>
              </a:rPr>
              <a:t>СЛОЖНОПОДЧИНЁННЫЕ ПРЕДЛОЖЕНИЯ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KyivType Sans Heavy" panose="00000900000000000000" pitchFamily="50" charset="-52"/>
              </a:rPr>
              <a:t>С ПРИДАТОЧНЫМИ ИЗЪЯСНИТЕЛЬНЫМИ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13B95FCF-060F-4BED-94B3-9A3D4ABF1839}"/>
              </a:ext>
            </a:extLst>
          </p:cNvPr>
          <p:cNvGrpSpPr/>
          <p:nvPr/>
        </p:nvGrpSpPr>
        <p:grpSpPr>
          <a:xfrm rot="16200000">
            <a:off x="11163371" y="6178868"/>
            <a:ext cx="1123399" cy="609870"/>
            <a:chOff x="2134722" y="1799378"/>
            <a:chExt cx="687121" cy="37302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4C31F697-6AFB-44ED-8355-BD7758533AEE}"/>
                </a:ext>
              </a:extLst>
            </p:cNvPr>
            <p:cNvCxnSpPr/>
            <p:nvPr/>
          </p:nvCxnSpPr>
          <p:spPr>
            <a:xfrm>
              <a:off x="2134722" y="1986686"/>
              <a:ext cx="67537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xmlns="" id="{7DF8EB41-A9EF-4708-938C-A7DC708F6D3A}"/>
                </a:ext>
              </a:extLst>
            </p:cNvPr>
            <p:cNvCxnSpPr/>
            <p:nvPr/>
          </p:nvCxnSpPr>
          <p:spPr>
            <a:xfrm flipH="1" flipV="1">
              <a:off x="2630257" y="1799378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xmlns="" id="{CDEBD25D-3DD4-4488-AEC8-1A116B2AC8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0255" y="1980816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Арка 17">
            <a:extLst>
              <a:ext uri="{FF2B5EF4-FFF2-40B4-BE49-F238E27FC236}">
                <a16:creationId xmlns:a16="http://schemas.microsoft.com/office/drawing/2014/main" xmlns="" id="{C66A924E-91C5-4892-B9F5-558DACD8783D}"/>
              </a:ext>
            </a:extLst>
          </p:cNvPr>
          <p:cNvSpPr/>
          <p:nvPr/>
        </p:nvSpPr>
        <p:spPr>
          <a:xfrm>
            <a:off x="9625008" y="452465"/>
            <a:ext cx="1643458" cy="1643458"/>
          </a:xfrm>
          <a:prstGeom prst="blockArc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xmlns="" id="{CCF634F4-7F6A-4568-9ECD-62C48BFE21E1}"/>
              </a:ext>
            </a:extLst>
          </p:cNvPr>
          <p:cNvGrpSpPr/>
          <p:nvPr/>
        </p:nvGrpSpPr>
        <p:grpSpPr>
          <a:xfrm rot="2700000">
            <a:off x="252778" y="287612"/>
            <a:ext cx="871348" cy="473037"/>
            <a:chOff x="2134722" y="1799378"/>
            <a:chExt cx="687121" cy="373024"/>
          </a:xfrm>
        </p:grpSpPr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xmlns="" id="{AB613FC0-F45E-4828-B3C2-9A8DC54A4179}"/>
                </a:ext>
              </a:extLst>
            </p:cNvPr>
            <p:cNvCxnSpPr/>
            <p:nvPr/>
          </p:nvCxnSpPr>
          <p:spPr>
            <a:xfrm>
              <a:off x="2134722" y="1986686"/>
              <a:ext cx="67537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xmlns="" id="{99F2D6C2-C5C3-45C2-B111-A70CF2112180}"/>
                </a:ext>
              </a:extLst>
            </p:cNvPr>
            <p:cNvCxnSpPr/>
            <p:nvPr/>
          </p:nvCxnSpPr>
          <p:spPr>
            <a:xfrm flipH="1" flipV="1">
              <a:off x="2630257" y="1799378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xmlns="" id="{3F8F4390-07DD-433F-8006-3083EAFAF9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30255" y="1980816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F1B21EB-ADF6-436A-8087-0C82CB036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60375" y="5369353"/>
            <a:ext cx="1491721" cy="1491721"/>
          </a:xfrm>
          <a:prstGeom prst="rect">
            <a:avLst/>
          </a:prstGeom>
        </p:spPr>
      </p:pic>
      <p:sp>
        <p:nvSpPr>
          <p:cNvPr id="2" name="AutoShape 2" descr="https://anoo.ftl.name/images/fl-logo-mi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260" y="1676087"/>
            <a:ext cx="1048064" cy="96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80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338569"/>
            <a:ext cx="6922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ОРФОГРАФИЧЕСКАЯ РАЗМИНКА</a:t>
            </a:r>
            <a:endParaRPr lang="ru-RU" sz="2800" dirty="0">
              <a:latin typeface="KyivType Sans Heavy" panose="00000900000000000000" pitchFamily="50" charset="-5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5CFA607-FFC8-4977-AB51-FC845B83C634}"/>
              </a:ext>
            </a:extLst>
          </p:cNvPr>
          <p:cNvSpPr txBox="1"/>
          <p:nvPr/>
        </p:nvSpPr>
        <p:spPr>
          <a:xfrm>
            <a:off x="1477499" y="2045731"/>
            <a:ext cx="8886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KyivType Sans Medium" panose="00000600000000000000" pitchFamily="50" charset="-52"/>
              </a:rPr>
              <a:t>Кодированный диктант на тему «Ь после шипящих на конце существительных</a:t>
            </a:r>
            <a:endParaRPr lang="ru-RU" sz="2400" dirty="0">
              <a:latin typeface="KyivType Sans Medium" panose="00000600000000000000" pitchFamily="50" charset="-52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D9A500C0-0417-4B60-B4B3-048C31C64F05}"/>
              </a:ext>
            </a:extLst>
          </p:cNvPr>
          <p:cNvGrpSpPr/>
          <p:nvPr/>
        </p:nvGrpSpPr>
        <p:grpSpPr>
          <a:xfrm>
            <a:off x="9752845" y="1338568"/>
            <a:ext cx="1321030" cy="1418885"/>
            <a:chOff x="8545421" y="1418146"/>
            <a:chExt cx="1434651" cy="1540922"/>
          </a:xfrm>
          <a:gradFill>
            <a:gsLst>
              <a:gs pos="0">
                <a:srgbClr val="293DF4"/>
              </a:gs>
              <a:gs pos="100000">
                <a:srgbClr val="00FE5D"/>
              </a:gs>
            </a:gsLst>
            <a:lin ang="0" scaled="0"/>
          </a:gradFill>
        </p:grpSpPr>
        <p:sp>
          <p:nvSpPr>
            <p:cNvPr id="4" name="Прямоугольник 3">
              <a:extLst>
                <a:ext uri="{FF2B5EF4-FFF2-40B4-BE49-F238E27FC236}">
                  <a16:creationId xmlns="" xmlns:a16="http://schemas.microsoft.com/office/drawing/2014/main" id="{FF9A5CD6-765E-48F3-9ACA-8E642A13ADA7}"/>
                </a:ext>
              </a:extLst>
            </p:cNvPr>
            <p:cNvSpPr/>
            <p:nvPr/>
          </p:nvSpPr>
          <p:spPr>
            <a:xfrm>
              <a:off x="9209611" y="1418146"/>
              <a:ext cx="770461" cy="7704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Хорда 7">
              <a:extLst>
                <a:ext uri="{FF2B5EF4-FFF2-40B4-BE49-F238E27FC236}">
                  <a16:creationId xmlns="" xmlns:a16="http://schemas.microsoft.com/office/drawing/2014/main" id="{40FE03EF-F754-42FE-925A-9D884273C890}"/>
                </a:ext>
              </a:extLst>
            </p:cNvPr>
            <p:cNvSpPr/>
            <p:nvPr/>
          </p:nvSpPr>
          <p:spPr>
            <a:xfrm rot="10800000">
              <a:off x="9209611" y="2188607"/>
              <a:ext cx="770461" cy="770461"/>
            </a:xfrm>
            <a:prstGeom prst="chord">
              <a:avLst>
                <a:gd name="adj1" fmla="val 7775"/>
                <a:gd name="adj2" fmla="val 1080863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>
              <a:extLst>
                <a:ext uri="{FF2B5EF4-FFF2-40B4-BE49-F238E27FC236}">
                  <a16:creationId xmlns="" xmlns:a16="http://schemas.microsoft.com/office/drawing/2014/main" id="{BE5045CC-0FF1-4214-BD99-445DEEE5945E}"/>
                </a:ext>
              </a:extLst>
            </p:cNvPr>
            <p:cNvSpPr/>
            <p:nvPr/>
          </p:nvSpPr>
          <p:spPr>
            <a:xfrm rot="5400000">
              <a:off x="8492286" y="1471281"/>
              <a:ext cx="770460" cy="6641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F83BB919-83AB-411D-AD2D-B23DDAF423D6}"/>
              </a:ext>
            </a:extLst>
          </p:cNvPr>
          <p:cNvSpPr txBox="1"/>
          <p:nvPr/>
        </p:nvSpPr>
        <p:spPr>
          <a:xfrm>
            <a:off x="1610849" y="2876727"/>
            <a:ext cx="480131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Вьющееся растение – </a:t>
            </a:r>
            <a:r>
              <a:rPr lang="ru-RU" sz="2400" dirty="0" smtClean="0"/>
              <a:t>		</a:t>
            </a:r>
            <a:endParaRPr lang="ru-RU" sz="2400" dirty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Накидка от дождя -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Кухонная утварь – 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Бывает звездной –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Доктор иначе –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Маленькое серое животное-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Озимая культура - 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Дамское украшение –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Слышится громкий -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/>
              <a:t>С любимым там рай</a:t>
            </a:r>
            <a:endParaRPr lang="ru-RU" sz="2400" dirty="0">
              <a:latin typeface="KyivType Sans Medium" panose="00000600000000000000" pitchFamily="50" charset="-52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339" y="6438900"/>
            <a:ext cx="293963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83BB919-83AB-411D-AD2D-B23DDAF423D6}"/>
              </a:ext>
            </a:extLst>
          </p:cNvPr>
          <p:cNvSpPr txBox="1"/>
          <p:nvPr/>
        </p:nvSpPr>
        <p:spPr>
          <a:xfrm>
            <a:off x="6412162" y="2895955"/>
            <a:ext cx="3131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ПЛЮЩ		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ПЛАЩ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НОЖ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НОЧЬ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ВРАЧ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МЫШЬ 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РОЖЬ 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БРОШЬ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ПЛАЧ </a:t>
            </a:r>
            <a:endParaRPr lang="ru-RU" sz="2400" dirty="0">
              <a:solidFill>
                <a:srgbClr val="293DF4"/>
              </a:solidFill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293DF4"/>
                </a:solidFill>
              </a:rPr>
              <a:t>ШАЛАШ</a:t>
            </a:r>
            <a:endParaRPr lang="ru-RU" sz="2400" dirty="0">
              <a:solidFill>
                <a:srgbClr val="293DF4"/>
              </a:solidFill>
              <a:latin typeface="KyivType Sans Medium" panose="000006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2820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155973" y="741479"/>
            <a:ext cx="728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ПРОВЕРКА ДОМАШНЕГО ЗАДАНИЯ</a:t>
            </a:r>
            <a:endParaRPr lang="ru-RU" sz="2800" dirty="0">
              <a:latin typeface="KyivType Sans Heavy" panose="00000900000000000000" pitchFamily="50" charset="-5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5CFA607-FFC8-4977-AB51-FC845B83C634}"/>
              </a:ext>
            </a:extLst>
          </p:cNvPr>
          <p:cNvSpPr txBox="1"/>
          <p:nvPr/>
        </p:nvSpPr>
        <p:spPr>
          <a:xfrm>
            <a:off x="1286999" y="1374524"/>
            <a:ext cx="510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KyivType Sans Medium" panose="00000600000000000000" pitchFamily="50" charset="-52"/>
              </a:rPr>
              <a:t>Упражнение №</a:t>
            </a:r>
            <a:r>
              <a:rPr lang="ru-RU" sz="2400" dirty="0" smtClean="0">
                <a:latin typeface="KyivType Sans Medium" panose="00000600000000000000" pitchFamily="50" charset="-52"/>
              </a:rPr>
              <a:t>19</a:t>
            </a:r>
            <a:endParaRPr lang="ru-RU" sz="2400" dirty="0">
              <a:latin typeface="KyivType Sans Medium" panose="00000600000000000000" pitchFamily="50" charset="-52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>
            <a:extLst>
              <a:ext uri="{FF2B5EF4-FFF2-40B4-BE49-F238E27FC236}">
                <a16:creationId xmlns="" xmlns:a16="http://schemas.microsoft.com/office/drawing/2014/main" id="{D9A500C0-0417-4B60-B4B3-048C31C64F05}"/>
              </a:ext>
            </a:extLst>
          </p:cNvPr>
          <p:cNvGrpSpPr/>
          <p:nvPr/>
        </p:nvGrpSpPr>
        <p:grpSpPr>
          <a:xfrm>
            <a:off x="9752845" y="1338568"/>
            <a:ext cx="1321030" cy="1418885"/>
            <a:chOff x="8545421" y="1418146"/>
            <a:chExt cx="1434651" cy="1540922"/>
          </a:xfrm>
          <a:gradFill>
            <a:gsLst>
              <a:gs pos="0">
                <a:srgbClr val="293DF4"/>
              </a:gs>
              <a:gs pos="100000">
                <a:srgbClr val="00FE5D"/>
              </a:gs>
            </a:gsLst>
            <a:lin ang="0" scaled="0"/>
          </a:gradFill>
        </p:grpSpPr>
        <p:sp>
          <p:nvSpPr>
            <p:cNvPr id="19" name="Прямоугольник 18">
              <a:extLst>
                <a:ext uri="{FF2B5EF4-FFF2-40B4-BE49-F238E27FC236}">
                  <a16:creationId xmlns="" xmlns:a16="http://schemas.microsoft.com/office/drawing/2014/main" id="{FF9A5CD6-765E-48F3-9ACA-8E642A13ADA7}"/>
                </a:ext>
              </a:extLst>
            </p:cNvPr>
            <p:cNvSpPr/>
            <p:nvPr/>
          </p:nvSpPr>
          <p:spPr>
            <a:xfrm>
              <a:off x="9209611" y="1418146"/>
              <a:ext cx="770461" cy="7704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Хорда 19">
              <a:extLst>
                <a:ext uri="{FF2B5EF4-FFF2-40B4-BE49-F238E27FC236}">
                  <a16:creationId xmlns="" xmlns:a16="http://schemas.microsoft.com/office/drawing/2014/main" id="{40FE03EF-F754-42FE-925A-9D884273C890}"/>
                </a:ext>
              </a:extLst>
            </p:cNvPr>
            <p:cNvSpPr/>
            <p:nvPr/>
          </p:nvSpPr>
          <p:spPr>
            <a:xfrm rot="10800000">
              <a:off x="9209611" y="2188607"/>
              <a:ext cx="770461" cy="770461"/>
            </a:xfrm>
            <a:prstGeom prst="chord">
              <a:avLst>
                <a:gd name="adj1" fmla="val 7775"/>
                <a:gd name="adj2" fmla="val 1080863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Равнобедренный треугольник 20">
              <a:extLst>
                <a:ext uri="{FF2B5EF4-FFF2-40B4-BE49-F238E27FC236}">
                  <a16:creationId xmlns="" xmlns:a16="http://schemas.microsoft.com/office/drawing/2014/main" id="{BE5045CC-0FF1-4214-BD99-445DEEE5945E}"/>
                </a:ext>
              </a:extLst>
            </p:cNvPr>
            <p:cNvSpPr/>
            <p:nvPr/>
          </p:nvSpPr>
          <p:spPr>
            <a:xfrm rot="5400000">
              <a:off x="8492286" y="1471281"/>
              <a:ext cx="770460" cy="6641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339" y="6438900"/>
            <a:ext cx="293963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2407461"/>
            <a:ext cx="38270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Впадала (1)</a:t>
            </a:r>
          </a:p>
          <a:p>
            <a:r>
              <a:rPr lang="ru-RU" sz="2400" dirty="0" smtClean="0"/>
              <a:t>Зачарованный (2)</a:t>
            </a:r>
          </a:p>
          <a:p>
            <a:r>
              <a:rPr lang="ru-RU" sz="2400" dirty="0" smtClean="0"/>
              <a:t>Схемы  предложений 1, 6, 7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488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338569"/>
            <a:ext cx="4188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РАБОТА С ТЕОРИЕЙ</a:t>
            </a:r>
            <a:endParaRPr lang="ru-RU" sz="2800" dirty="0">
              <a:latin typeface="KyivType Sans Heavy" panose="00000900000000000000" pitchFamily="50" charset="-5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5CFA607-FFC8-4977-AB51-FC845B83C634}"/>
              </a:ext>
            </a:extLst>
          </p:cNvPr>
          <p:cNvSpPr txBox="1"/>
          <p:nvPr/>
        </p:nvSpPr>
        <p:spPr>
          <a:xfrm>
            <a:off x="1477499" y="1861789"/>
            <a:ext cx="959637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293DF4"/>
                </a:solidFill>
                <a:latin typeface="KyivType Sans Medium" panose="00000600000000000000" pitchFamily="50" charset="-52"/>
              </a:rPr>
              <a:t>Вариант 1</a:t>
            </a:r>
            <a:r>
              <a:rPr lang="ru-RU" sz="2000" dirty="0" smtClean="0">
                <a:latin typeface="KyivType Sans Medium" panose="00000600000000000000" pitchFamily="50" charset="-52"/>
              </a:rPr>
              <a:t> – значения опорных слов, стр.219</a:t>
            </a:r>
          </a:p>
          <a:p>
            <a:pPr algn="just"/>
            <a:r>
              <a:rPr lang="ru-RU" sz="2000" dirty="0" smtClean="0">
                <a:solidFill>
                  <a:srgbClr val="293DF4"/>
                </a:solidFill>
                <a:latin typeface="KyivType Sans Medium" panose="00000600000000000000" pitchFamily="50" charset="-52"/>
              </a:rPr>
              <a:t>Вариант 2 </a:t>
            </a:r>
            <a:r>
              <a:rPr lang="ru-RU" sz="2000" dirty="0" smtClean="0">
                <a:latin typeface="KyivType Sans Medium" panose="00000600000000000000" pitchFamily="50" charset="-52"/>
              </a:rPr>
              <a:t>– признаки придаточных изъяснительных, стр. 220-221</a:t>
            </a:r>
          </a:p>
          <a:p>
            <a:pPr algn="just"/>
            <a:r>
              <a:rPr lang="ru-RU" sz="2000" dirty="0" smtClean="0">
                <a:solidFill>
                  <a:srgbClr val="293DF4"/>
                </a:solidFill>
                <a:latin typeface="KyivType Sans Medium" panose="00000600000000000000" pitchFamily="50" charset="-52"/>
              </a:rPr>
              <a:t>Вариант 3 </a:t>
            </a:r>
            <a:r>
              <a:rPr lang="ru-RU" sz="2000" dirty="0" smtClean="0">
                <a:latin typeface="KyivType Sans Medium" panose="00000600000000000000" pitchFamily="50" charset="-52"/>
              </a:rPr>
              <a:t>– определение придаточных изъяснительных, стр.221</a:t>
            </a:r>
          </a:p>
          <a:p>
            <a:pPr algn="just"/>
            <a:r>
              <a:rPr lang="ru-RU" sz="2000" dirty="0" smtClean="0">
                <a:solidFill>
                  <a:srgbClr val="293DF4"/>
                </a:solidFill>
                <a:latin typeface="KyivType Sans Medium" panose="00000600000000000000" pitchFamily="50" charset="-52"/>
              </a:rPr>
              <a:t>Вариант 4</a:t>
            </a:r>
            <a:r>
              <a:rPr lang="ru-RU" sz="2000" dirty="0" smtClean="0">
                <a:latin typeface="KyivType Sans Medium" panose="00000600000000000000" pitchFamily="50" charset="-52"/>
              </a:rPr>
              <a:t> – различие СПП с придаточными изъяснительными и определительными</a:t>
            </a:r>
          </a:p>
          <a:p>
            <a:endParaRPr lang="ru-RU" sz="2400" dirty="0">
              <a:latin typeface="KyivType Sans Medium" panose="00000600000000000000" pitchFamily="50" charset="-52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>
            <a:extLst>
              <a:ext uri="{FF2B5EF4-FFF2-40B4-BE49-F238E27FC236}">
                <a16:creationId xmlns="" xmlns:a16="http://schemas.microsoft.com/office/drawing/2014/main" id="{D9A500C0-0417-4B60-B4B3-048C31C64F05}"/>
              </a:ext>
            </a:extLst>
          </p:cNvPr>
          <p:cNvGrpSpPr/>
          <p:nvPr/>
        </p:nvGrpSpPr>
        <p:grpSpPr>
          <a:xfrm>
            <a:off x="9752845" y="1338568"/>
            <a:ext cx="1321030" cy="1418885"/>
            <a:chOff x="8545421" y="1418146"/>
            <a:chExt cx="1434651" cy="1540922"/>
          </a:xfrm>
          <a:gradFill>
            <a:gsLst>
              <a:gs pos="0">
                <a:srgbClr val="293DF4"/>
              </a:gs>
              <a:gs pos="100000">
                <a:srgbClr val="00FE5D"/>
              </a:gs>
            </a:gsLst>
            <a:lin ang="0" scaled="0"/>
          </a:gradFill>
        </p:grpSpPr>
        <p:sp>
          <p:nvSpPr>
            <p:cNvPr id="4" name="Прямоугольник 3">
              <a:extLst>
                <a:ext uri="{FF2B5EF4-FFF2-40B4-BE49-F238E27FC236}">
                  <a16:creationId xmlns="" xmlns:a16="http://schemas.microsoft.com/office/drawing/2014/main" id="{FF9A5CD6-765E-48F3-9ACA-8E642A13ADA7}"/>
                </a:ext>
              </a:extLst>
            </p:cNvPr>
            <p:cNvSpPr/>
            <p:nvPr/>
          </p:nvSpPr>
          <p:spPr>
            <a:xfrm>
              <a:off x="9209611" y="1418146"/>
              <a:ext cx="770461" cy="77046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Хорда 7">
              <a:extLst>
                <a:ext uri="{FF2B5EF4-FFF2-40B4-BE49-F238E27FC236}">
                  <a16:creationId xmlns="" xmlns:a16="http://schemas.microsoft.com/office/drawing/2014/main" id="{40FE03EF-F754-42FE-925A-9D884273C890}"/>
                </a:ext>
              </a:extLst>
            </p:cNvPr>
            <p:cNvSpPr/>
            <p:nvPr/>
          </p:nvSpPr>
          <p:spPr>
            <a:xfrm rot="10800000">
              <a:off x="9209611" y="2188607"/>
              <a:ext cx="770461" cy="770461"/>
            </a:xfrm>
            <a:prstGeom prst="chord">
              <a:avLst>
                <a:gd name="adj1" fmla="val 7775"/>
                <a:gd name="adj2" fmla="val 1080863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Равнобедренный треугольник 9">
              <a:extLst>
                <a:ext uri="{FF2B5EF4-FFF2-40B4-BE49-F238E27FC236}">
                  <a16:creationId xmlns="" xmlns:a16="http://schemas.microsoft.com/office/drawing/2014/main" id="{BE5045CC-0FF1-4214-BD99-445DEEE5945E}"/>
                </a:ext>
              </a:extLst>
            </p:cNvPr>
            <p:cNvSpPr/>
            <p:nvPr/>
          </p:nvSpPr>
          <p:spPr>
            <a:xfrm rot="5400000">
              <a:off x="8492286" y="1471281"/>
              <a:ext cx="770460" cy="66419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339" y="6438900"/>
            <a:ext cx="293963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5CFA607-FFC8-4977-AB51-FC845B83C634}"/>
              </a:ext>
            </a:extLst>
          </p:cNvPr>
          <p:cNvSpPr txBox="1"/>
          <p:nvPr/>
        </p:nvSpPr>
        <p:spPr>
          <a:xfrm>
            <a:off x="1571625" y="4024053"/>
            <a:ext cx="97155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KyivType Sans Medium" panose="00000600000000000000" pitchFamily="50" charset="-52"/>
              </a:rPr>
              <a:t>Каковы признаки придаточных изъяснительных? Какие значения имеют опорные слова в СПП с придаточными изъяснительными?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KyivType Sans Medium" panose="00000600000000000000" pitchFamily="50" charset="-52"/>
              </a:rPr>
              <a:t>Определение придаточных изъяснительных.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KyivType Sans Medium" panose="00000600000000000000" pitchFamily="50" charset="-52"/>
              </a:rPr>
              <a:t>Как </a:t>
            </a:r>
            <a:r>
              <a:rPr lang="ru-RU" sz="2000" dirty="0">
                <a:latin typeface="KyivType Sans Medium" panose="00000600000000000000" pitchFamily="50" charset="-52"/>
              </a:rPr>
              <a:t>различать СПП с придаточными изъяснительными и </a:t>
            </a:r>
            <a:r>
              <a:rPr lang="ru-RU" sz="2000" dirty="0" smtClean="0">
                <a:latin typeface="KyivType Sans Medium" panose="00000600000000000000" pitchFamily="50" charset="-52"/>
              </a:rPr>
              <a:t>определительными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KyivType Sans Medium" panose="00000600000000000000" pitchFamily="50" charset="-52"/>
              </a:rPr>
              <a:t>Могут </a:t>
            </a:r>
            <a:r>
              <a:rPr lang="ru-RU" sz="2000" dirty="0">
                <a:latin typeface="KyivType Sans Medium" panose="00000600000000000000" pitchFamily="50" charset="-52"/>
              </a:rPr>
              <a:t>ли использоваться союзы с придаточными изъяснительными? А в СПП с придаточными определительными</a:t>
            </a:r>
            <a:r>
              <a:rPr lang="ru-RU" sz="2000" dirty="0" smtClean="0">
                <a:latin typeface="KyivType Sans Medium" panose="00000600000000000000" pitchFamily="50" charset="-52"/>
              </a:rPr>
              <a:t>?</a:t>
            </a:r>
            <a:endParaRPr lang="ru-RU" sz="2000" dirty="0">
              <a:latin typeface="KyivType Sans Medium" panose="000006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7145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338569"/>
            <a:ext cx="2539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ЗАДАНИЕ 1.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A1390896-A66F-4258-BB8E-359AE31F35A6}"/>
              </a:ext>
            </a:extLst>
          </p:cNvPr>
          <p:cNvGrpSpPr/>
          <p:nvPr/>
        </p:nvGrpSpPr>
        <p:grpSpPr>
          <a:xfrm rot="5400000">
            <a:off x="9738856" y="1372887"/>
            <a:ext cx="1703995" cy="1635360"/>
            <a:chOff x="6299997" y="2533474"/>
            <a:chExt cx="1485983" cy="1426130"/>
          </a:xfrm>
          <a:gradFill>
            <a:gsLst>
              <a:gs pos="100000">
                <a:srgbClr val="FF00FF"/>
              </a:gs>
              <a:gs pos="0">
                <a:srgbClr val="9789F8"/>
              </a:gs>
            </a:gsLst>
            <a:lin ang="0" scaled="0"/>
          </a:gradFill>
        </p:grpSpPr>
        <p:sp>
          <p:nvSpPr>
            <p:cNvPr id="3" name="Параллелограмм 2">
              <a:extLst>
                <a:ext uri="{FF2B5EF4-FFF2-40B4-BE49-F238E27FC236}">
                  <a16:creationId xmlns="" xmlns:a16="http://schemas.microsoft.com/office/drawing/2014/main" id="{065C87DA-1871-4FB5-AA8D-EB78ACE616A2}"/>
                </a:ext>
              </a:extLst>
            </p:cNvPr>
            <p:cNvSpPr/>
            <p:nvPr/>
          </p:nvSpPr>
          <p:spPr>
            <a:xfrm>
              <a:off x="6299997" y="3389152"/>
              <a:ext cx="894959" cy="570452"/>
            </a:xfrm>
            <a:prstGeom prst="parallelogram">
              <a:avLst>
                <a:gd name="adj" fmla="val 651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Арка 4">
              <a:extLst>
                <a:ext uri="{FF2B5EF4-FFF2-40B4-BE49-F238E27FC236}">
                  <a16:creationId xmlns="" xmlns:a16="http://schemas.microsoft.com/office/drawing/2014/main" id="{770BB3DC-40E4-49A0-AD2D-495FC6E2B309}"/>
                </a:ext>
              </a:extLst>
            </p:cNvPr>
            <p:cNvSpPr/>
            <p:nvPr/>
          </p:nvSpPr>
          <p:spPr>
            <a:xfrm rot="10800000">
              <a:off x="6645478" y="2818700"/>
              <a:ext cx="570452" cy="570452"/>
            </a:xfrm>
            <a:prstGeom prst="blockArc">
              <a:avLst>
                <a:gd name="adj1" fmla="val 10800000"/>
                <a:gd name="adj2" fmla="val 298094"/>
                <a:gd name="adj3" fmla="val 2336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" name="Арка 15">
              <a:extLst>
                <a:ext uri="{FF2B5EF4-FFF2-40B4-BE49-F238E27FC236}">
                  <a16:creationId xmlns="" xmlns:a16="http://schemas.microsoft.com/office/drawing/2014/main" id="{BA08C47D-6244-485E-9E12-2D16C6CD8BF7}"/>
                </a:ext>
              </a:extLst>
            </p:cNvPr>
            <p:cNvSpPr/>
            <p:nvPr/>
          </p:nvSpPr>
          <p:spPr>
            <a:xfrm rot="10800000">
              <a:off x="6645478" y="2533474"/>
              <a:ext cx="570452" cy="570452"/>
            </a:xfrm>
            <a:prstGeom prst="blockArc">
              <a:avLst>
                <a:gd name="adj1" fmla="val 10800000"/>
                <a:gd name="adj2" fmla="val 21450672"/>
                <a:gd name="adj3" fmla="val 234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="" xmlns:a16="http://schemas.microsoft.com/office/drawing/2014/main" id="{9A499426-3D65-43F9-94D4-AEDF37824E28}"/>
                </a:ext>
              </a:extLst>
            </p:cNvPr>
            <p:cNvSpPr/>
            <p:nvPr/>
          </p:nvSpPr>
          <p:spPr>
            <a:xfrm>
              <a:off x="7215528" y="2818700"/>
              <a:ext cx="570452" cy="57045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644300A-C9F8-4CB4-AA6B-60B055291CF2}"/>
              </a:ext>
            </a:extLst>
          </p:cNvPr>
          <p:cNvSpPr txBox="1"/>
          <p:nvPr/>
        </p:nvSpPr>
        <p:spPr>
          <a:xfrm>
            <a:off x="1776258" y="2931634"/>
            <a:ext cx="84068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500" dirty="0">
                <a:latin typeface="+mn-lt"/>
              </a:rPr>
              <a:t>Древние римляне утверждали: </a:t>
            </a:r>
            <a:r>
              <a:rPr lang="ru-RU" sz="2500" dirty="0" smtClean="0">
                <a:latin typeface="+mn-lt"/>
              </a:rPr>
              <a:t>«Поэтом </a:t>
            </a:r>
            <a:r>
              <a:rPr lang="ru-RU" sz="2500" dirty="0">
                <a:latin typeface="+mn-lt"/>
              </a:rPr>
              <a:t>надо родиться, а оратором можно </a:t>
            </a:r>
            <a:r>
              <a:rPr lang="ru-RU" sz="2500" dirty="0" smtClean="0">
                <a:latin typeface="+mn-lt"/>
              </a:rPr>
              <a:t>сделаться». </a:t>
            </a:r>
            <a:endParaRPr lang="ru-RU" sz="2500" dirty="0">
              <a:latin typeface="+mn-lt"/>
            </a:endParaRP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500" dirty="0">
                <a:solidFill>
                  <a:srgbClr val="FF00FF"/>
                </a:solidFill>
              </a:rPr>
              <a:t>Древние римляне </a:t>
            </a:r>
            <a:r>
              <a:rPr lang="ru-RU" sz="2500" dirty="0" smtClean="0">
                <a:solidFill>
                  <a:srgbClr val="FF00FF"/>
                </a:solidFill>
              </a:rPr>
              <a:t>утверждали, что поэтом </a:t>
            </a:r>
            <a:r>
              <a:rPr lang="ru-RU" sz="2500" dirty="0">
                <a:solidFill>
                  <a:srgbClr val="FF00FF"/>
                </a:solidFill>
              </a:rPr>
              <a:t>надо родиться, а оратором можно </a:t>
            </a:r>
            <a:r>
              <a:rPr lang="ru-RU" sz="2500" dirty="0" smtClean="0">
                <a:solidFill>
                  <a:srgbClr val="FF00FF"/>
                </a:solidFill>
              </a:rPr>
              <a:t>сделаться. </a:t>
            </a:r>
            <a:endParaRPr lang="ru-RU" sz="2500" dirty="0">
              <a:solidFill>
                <a:srgbClr val="FF00FF"/>
              </a:solidFill>
              <a:latin typeface="+mn-lt"/>
            </a:endParaRP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500" dirty="0">
                <a:latin typeface="+mn-lt"/>
              </a:rPr>
              <a:t>Чайковский отмечал: </a:t>
            </a:r>
            <a:r>
              <a:rPr lang="ru-RU" sz="2500" dirty="0" smtClean="0">
                <a:latin typeface="+mn-lt"/>
              </a:rPr>
              <a:t>«Вдохновение </a:t>
            </a:r>
            <a:r>
              <a:rPr lang="ru-RU" sz="2500" dirty="0">
                <a:latin typeface="+mn-lt"/>
              </a:rPr>
              <a:t>– такая гостья, которая не любит посещать </a:t>
            </a:r>
            <a:r>
              <a:rPr lang="ru-RU" sz="2500" dirty="0" smtClean="0">
                <a:latin typeface="+mn-lt"/>
              </a:rPr>
              <a:t>ленивых».</a:t>
            </a: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500" dirty="0">
                <a:solidFill>
                  <a:srgbClr val="FF00FF"/>
                </a:solidFill>
              </a:rPr>
              <a:t>Чайковский </a:t>
            </a:r>
            <a:r>
              <a:rPr lang="ru-RU" sz="2500" dirty="0" smtClean="0">
                <a:solidFill>
                  <a:srgbClr val="FF00FF"/>
                </a:solidFill>
              </a:rPr>
              <a:t>отмечал, что вдохновение </a:t>
            </a:r>
            <a:r>
              <a:rPr lang="ru-RU" sz="2500" dirty="0">
                <a:solidFill>
                  <a:srgbClr val="FF00FF"/>
                </a:solidFill>
              </a:rPr>
              <a:t>– такая гостья, которая не любит посещать </a:t>
            </a:r>
            <a:r>
              <a:rPr lang="ru-RU" sz="2500" dirty="0" smtClean="0">
                <a:solidFill>
                  <a:srgbClr val="FF00FF"/>
                </a:solidFill>
              </a:rPr>
              <a:t>ленивых.</a:t>
            </a:r>
            <a:endParaRPr lang="ru-RU" sz="2500" dirty="0">
              <a:solidFill>
                <a:srgbClr val="FF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1A4572D-B897-4F67-8855-24DAFD9610DA}"/>
              </a:ext>
            </a:extLst>
          </p:cNvPr>
          <p:cNvSpPr txBox="1"/>
          <p:nvPr/>
        </p:nvSpPr>
        <p:spPr>
          <a:xfrm>
            <a:off x="1532092" y="1861789"/>
            <a:ext cx="8895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Перестройте  </a:t>
            </a:r>
            <a:r>
              <a:rPr lang="ru-RU" sz="2400" b="1" dirty="0"/>
              <a:t>предложения с прямой речью в предложения с косвенной </a:t>
            </a:r>
            <a:r>
              <a:rPr lang="ru-RU" sz="2400" b="1" dirty="0" smtClean="0"/>
              <a:t>речью.</a:t>
            </a:r>
            <a:endParaRPr lang="ru-RU" sz="2400" b="1" dirty="0"/>
          </a:p>
          <a:p>
            <a:endParaRPr lang="ru-RU" sz="2400" dirty="0">
              <a:latin typeface="KyivType Sans Medium" panose="00000600000000000000" pitchFamily="50" charset="-5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6438901"/>
            <a:ext cx="3028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49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216586"/>
            <a:ext cx="2486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ЗАДАНИЕ 2</a:t>
            </a:r>
            <a:endParaRPr lang="ru-RU" sz="2800" dirty="0">
              <a:latin typeface="KyivType Sans Heavy" panose="00000900000000000000" pitchFamily="50" charset="-52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A1390896-A66F-4258-BB8E-359AE31F35A6}"/>
              </a:ext>
            </a:extLst>
          </p:cNvPr>
          <p:cNvGrpSpPr/>
          <p:nvPr/>
        </p:nvGrpSpPr>
        <p:grpSpPr>
          <a:xfrm rot="5400000">
            <a:off x="9738856" y="1372887"/>
            <a:ext cx="1703995" cy="1635360"/>
            <a:chOff x="6299997" y="2533474"/>
            <a:chExt cx="1485983" cy="1426130"/>
          </a:xfrm>
          <a:gradFill>
            <a:gsLst>
              <a:gs pos="100000">
                <a:srgbClr val="FF00FF"/>
              </a:gs>
              <a:gs pos="0">
                <a:srgbClr val="9789F8"/>
              </a:gs>
            </a:gsLst>
            <a:lin ang="0" scaled="0"/>
          </a:gradFill>
        </p:grpSpPr>
        <p:sp>
          <p:nvSpPr>
            <p:cNvPr id="3" name="Параллелограмм 2">
              <a:extLst>
                <a:ext uri="{FF2B5EF4-FFF2-40B4-BE49-F238E27FC236}">
                  <a16:creationId xmlns="" xmlns:a16="http://schemas.microsoft.com/office/drawing/2014/main" id="{065C87DA-1871-4FB5-AA8D-EB78ACE616A2}"/>
                </a:ext>
              </a:extLst>
            </p:cNvPr>
            <p:cNvSpPr/>
            <p:nvPr/>
          </p:nvSpPr>
          <p:spPr>
            <a:xfrm>
              <a:off x="6299997" y="3389152"/>
              <a:ext cx="894959" cy="570452"/>
            </a:xfrm>
            <a:prstGeom prst="parallelogram">
              <a:avLst>
                <a:gd name="adj" fmla="val 651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Арка 4">
              <a:extLst>
                <a:ext uri="{FF2B5EF4-FFF2-40B4-BE49-F238E27FC236}">
                  <a16:creationId xmlns="" xmlns:a16="http://schemas.microsoft.com/office/drawing/2014/main" id="{770BB3DC-40E4-49A0-AD2D-495FC6E2B309}"/>
                </a:ext>
              </a:extLst>
            </p:cNvPr>
            <p:cNvSpPr/>
            <p:nvPr/>
          </p:nvSpPr>
          <p:spPr>
            <a:xfrm rot="10800000">
              <a:off x="6645478" y="2818700"/>
              <a:ext cx="570452" cy="570452"/>
            </a:xfrm>
            <a:prstGeom prst="blockArc">
              <a:avLst>
                <a:gd name="adj1" fmla="val 10800000"/>
                <a:gd name="adj2" fmla="val 298094"/>
                <a:gd name="adj3" fmla="val 2336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" name="Арка 15">
              <a:extLst>
                <a:ext uri="{FF2B5EF4-FFF2-40B4-BE49-F238E27FC236}">
                  <a16:creationId xmlns="" xmlns:a16="http://schemas.microsoft.com/office/drawing/2014/main" id="{BA08C47D-6244-485E-9E12-2D16C6CD8BF7}"/>
                </a:ext>
              </a:extLst>
            </p:cNvPr>
            <p:cNvSpPr/>
            <p:nvPr/>
          </p:nvSpPr>
          <p:spPr>
            <a:xfrm rot="10800000">
              <a:off x="6645478" y="2533474"/>
              <a:ext cx="570452" cy="570452"/>
            </a:xfrm>
            <a:prstGeom prst="blockArc">
              <a:avLst>
                <a:gd name="adj1" fmla="val 10800000"/>
                <a:gd name="adj2" fmla="val 21450672"/>
                <a:gd name="adj3" fmla="val 234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="" xmlns:a16="http://schemas.microsoft.com/office/drawing/2014/main" id="{9A499426-3D65-43F9-94D4-AEDF37824E28}"/>
                </a:ext>
              </a:extLst>
            </p:cNvPr>
            <p:cNvSpPr/>
            <p:nvPr/>
          </p:nvSpPr>
          <p:spPr>
            <a:xfrm>
              <a:off x="7215528" y="2818700"/>
              <a:ext cx="570452" cy="57045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644300A-C9F8-4CB4-AA6B-60B055291CF2}"/>
              </a:ext>
            </a:extLst>
          </p:cNvPr>
          <p:cNvSpPr txBox="1"/>
          <p:nvPr/>
        </p:nvSpPr>
        <p:spPr>
          <a:xfrm>
            <a:off x="1790698" y="2458064"/>
            <a:ext cx="863661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Матушка </a:t>
            </a:r>
            <a:r>
              <a:rPr lang="ru-RU" sz="2400" dirty="0">
                <a:latin typeface="+mn-lt"/>
              </a:rPr>
              <a:t>стала замечать, что Никита ходит скучный, и говорила об этом с Аркадием Ивановичем.</a:t>
            </a: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endParaRPr lang="ru-RU" sz="2400" dirty="0">
              <a:latin typeface="+mn-lt"/>
            </a:endParaRP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Каштанка </a:t>
            </a:r>
            <a:r>
              <a:rPr lang="ru-RU" sz="2400" dirty="0">
                <a:latin typeface="+mn-lt"/>
              </a:rPr>
              <a:t>помнила, что по дороге она вела себя крайне неприлично.</a:t>
            </a: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endParaRPr lang="ru-RU" sz="2400" dirty="0">
              <a:latin typeface="+mn-lt"/>
            </a:endParaRP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Он </a:t>
            </a:r>
            <a:r>
              <a:rPr lang="ru-RU" sz="2400" dirty="0">
                <a:latin typeface="+mn-lt"/>
              </a:rPr>
              <a:t>охотно соглашался со всем, что говорил капитан</a:t>
            </a:r>
            <a:r>
              <a:rPr lang="ru-RU" sz="2400" dirty="0" smtClean="0">
                <a:latin typeface="+mn-lt"/>
              </a:rPr>
              <a:t>.</a:t>
            </a:r>
          </a:p>
          <a:p>
            <a:pPr algn="just">
              <a:buClr>
                <a:srgbClr val="9789F8"/>
              </a:buClr>
            </a:pPr>
            <a:endParaRPr lang="ru-RU" sz="2400" dirty="0" smtClean="0">
              <a:latin typeface="+mn-lt"/>
            </a:endParaRPr>
          </a:p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Барыня </a:t>
            </a:r>
            <a:r>
              <a:rPr lang="ru-RU" sz="2400" dirty="0">
                <a:latin typeface="+mn-lt"/>
              </a:rPr>
              <a:t>разгневалась, расплакалась, велела отыскать Герасима во что бы то ни стало, уверяла, что она никогда не приказывала уничтожить собаку</a:t>
            </a:r>
            <a:r>
              <a:rPr lang="ru-RU" sz="2400" dirty="0" smtClean="0">
                <a:latin typeface="+mn-lt"/>
              </a:rPr>
              <a:t>.</a:t>
            </a:r>
            <a:endParaRPr lang="ru-RU" sz="2400" dirty="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1A4572D-B897-4F67-8855-24DAFD9610DA}"/>
              </a:ext>
            </a:extLst>
          </p:cNvPr>
          <p:cNvSpPr txBox="1"/>
          <p:nvPr/>
        </p:nvSpPr>
        <p:spPr>
          <a:xfrm>
            <a:off x="1591799" y="1901023"/>
            <a:ext cx="5614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KyivType Sans Medium" panose="00000600000000000000" pitchFamily="50" charset="-52"/>
              </a:rPr>
              <a:t>ЧТО – союз или союзное слово?</a:t>
            </a:r>
            <a:endParaRPr lang="ru-RU" sz="2400" b="1" dirty="0">
              <a:latin typeface="KyivType Sans Medium" panose="00000600000000000000" pitchFamily="50" charset="-5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6438901"/>
            <a:ext cx="3028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3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338569"/>
            <a:ext cx="2589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ЗАДАНИЕ 3.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00FE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A1390896-A66F-4258-BB8E-359AE31F35A6}"/>
              </a:ext>
            </a:extLst>
          </p:cNvPr>
          <p:cNvGrpSpPr/>
          <p:nvPr/>
        </p:nvGrpSpPr>
        <p:grpSpPr>
          <a:xfrm rot="5400000">
            <a:off x="9738856" y="1372887"/>
            <a:ext cx="1703995" cy="1635360"/>
            <a:chOff x="6299997" y="2533474"/>
            <a:chExt cx="1485983" cy="1426130"/>
          </a:xfrm>
          <a:gradFill>
            <a:gsLst>
              <a:gs pos="100000">
                <a:srgbClr val="FF00FF"/>
              </a:gs>
              <a:gs pos="0">
                <a:srgbClr val="9789F8"/>
              </a:gs>
            </a:gsLst>
            <a:lin ang="0" scaled="0"/>
          </a:gradFill>
        </p:grpSpPr>
        <p:sp>
          <p:nvSpPr>
            <p:cNvPr id="3" name="Параллелограмм 2">
              <a:extLst>
                <a:ext uri="{FF2B5EF4-FFF2-40B4-BE49-F238E27FC236}">
                  <a16:creationId xmlns="" xmlns:a16="http://schemas.microsoft.com/office/drawing/2014/main" id="{065C87DA-1871-4FB5-AA8D-EB78ACE616A2}"/>
                </a:ext>
              </a:extLst>
            </p:cNvPr>
            <p:cNvSpPr/>
            <p:nvPr/>
          </p:nvSpPr>
          <p:spPr>
            <a:xfrm>
              <a:off x="6299997" y="3389152"/>
              <a:ext cx="894959" cy="570452"/>
            </a:xfrm>
            <a:prstGeom prst="parallelogram">
              <a:avLst>
                <a:gd name="adj" fmla="val 651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Арка 4">
              <a:extLst>
                <a:ext uri="{FF2B5EF4-FFF2-40B4-BE49-F238E27FC236}">
                  <a16:creationId xmlns="" xmlns:a16="http://schemas.microsoft.com/office/drawing/2014/main" id="{770BB3DC-40E4-49A0-AD2D-495FC6E2B309}"/>
                </a:ext>
              </a:extLst>
            </p:cNvPr>
            <p:cNvSpPr/>
            <p:nvPr/>
          </p:nvSpPr>
          <p:spPr>
            <a:xfrm rot="10800000">
              <a:off x="6645478" y="2818700"/>
              <a:ext cx="570452" cy="570452"/>
            </a:xfrm>
            <a:prstGeom prst="blockArc">
              <a:avLst>
                <a:gd name="adj1" fmla="val 10800000"/>
                <a:gd name="adj2" fmla="val 298094"/>
                <a:gd name="adj3" fmla="val 2336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" name="Арка 15">
              <a:extLst>
                <a:ext uri="{FF2B5EF4-FFF2-40B4-BE49-F238E27FC236}">
                  <a16:creationId xmlns="" xmlns:a16="http://schemas.microsoft.com/office/drawing/2014/main" id="{BA08C47D-6244-485E-9E12-2D16C6CD8BF7}"/>
                </a:ext>
              </a:extLst>
            </p:cNvPr>
            <p:cNvSpPr/>
            <p:nvPr/>
          </p:nvSpPr>
          <p:spPr>
            <a:xfrm rot="10800000">
              <a:off x="6645478" y="2533474"/>
              <a:ext cx="570452" cy="570452"/>
            </a:xfrm>
            <a:prstGeom prst="blockArc">
              <a:avLst>
                <a:gd name="adj1" fmla="val 10800000"/>
                <a:gd name="adj2" fmla="val 21450672"/>
                <a:gd name="adj3" fmla="val 234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="" xmlns:a16="http://schemas.microsoft.com/office/drawing/2014/main" id="{9A499426-3D65-43F9-94D4-AEDF37824E28}"/>
                </a:ext>
              </a:extLst>
            </p:cNvPr>
            <p:cNvSpPr/>
            <p:nvPr/>
          </p:nvSpPr>
          <p:spPr>
            <a:xfrm>
              <a:off x="7215528" y="2818700"/>
              <a:ext cx="570452" cy="570452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644300A-C9F8-4CB4-AA6B-60B055291CF2}"/>
              </a:ext>
            </a:extLst>
          </p:cNvPr>
          <p:cNvSpPr txBox="1"/>
          <p:nvPr/>
        </p:nvSpPr>
        <p:spPr>
          <a:xfrm>
            <a:off x="1776258" y="2931634"/>
            <a:ext cx="84068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9789F8"/>
              </a:buClr>
              <a:buFont typeface="Wingdings" panose="05000000000000000000" pitchFamily="2" charset="2"/>
              <a:buChar char="§"/>
            </a:pPr>
            <a:endParaRPr lang="ru-RU" sz="2500" dirty="0">
              <a:solidFill>
                <a:srgbClr val="FF00FF"/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C1A4572D-B897-4F67-8855-24DAFD9610DA}"/>
              </a:ext>
            </a:extLst>
          </p:cNvPr>
          <p:cNvSpPr txBox="1"/>
          <p:nvPr/>
        </p:nvSpPr>
        <p:spPr>
          <a:xfrm>
            <a:off x="1532092" y="1861789"/>
            <a:ext cx="8895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Расставьте знаки препинания, определите вид придаточных, составьте схему.</a:t>
            </a:r>
            <a:endParaRPr lang="ru-RU" sz="2400" b="1" dirty="0"/>
          </a:p>
          <a:p>
            <a:endParaRPr lang="ru-RU" sz="2400" dirty="0">
              <a:latin typeface="KyivType Sans Medium" panose="00000600000000000000" pitchFamily="50" charset="-5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6438901"/>
            <a:ext cx="3028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249" y="2828836"/>
            <a:ext cx="86391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400" dirty="0"/>
              <a:t>Жизненная мудрость заключается в том что надо учиться радоваться всему что тебя окружает радоваться жизни какой бы тяжёлой она ни была.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2400" dirty="0"/>
              <a:t>(Е. </a:t>
            </a:r>
            <a:r>
              <a:rPr lang="ru-RU" altLang="ru-RU" sz="2400" dirty="0" err="1"/>
              <a:t>Пермитин</a:t>
            </a:r>
            <a:r>
              <a:rPr lang="ru-RU" altLang="ru-RU" sz="2400" dirty="0"/>
              <a:t>)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76260" y="4524286"/>
            <a:ext cx="86510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400" dirty="0"/>
              <a:t>Жизненная мудрость заключается в том, что надо учиться радоваться всему, что тебя окружает, радоваться жизни, какой бы тяжёлой она ни была.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2400" dirty="0"/>
              <a:t>(Е. </a:t>
            </a:r>
            <a:r>
              <a:rPr lang="ru-RU" altLang="ru-RU" sz="2400" dirty="0" err="1"/>
              <a:t>Пермитин</a:t>
            </a:r>
            <a:r>
              <a:rPr lang="ru-RU" altLang="ru-RU" sz="2400" dirty="0"/>
              <a:t>)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971675" y="6200775"/>
            <a:ext cx="4003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FF"/>
                </a:solidFill>
              </a:rPr>
              <a:t>Упражнение 28 (письменно)</a:t>
            </a:r>
            <a:endParaRPr lang="ru-RU" sz="2400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7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183BA78-B383-4846-99A4-40A7F9B77339}"/>
              </a:ext>
            </a:extLst>
          </p:cNvPr>
          <p:cNvSpPr txBox="1"/>
          <p:nvPr/>
        </p:nvSpPr>
        <p:spPr>
          <a:xfrm>
            <a:off x="1477499" y="1481444"/>
            <a:ext cx="4709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KyivType Sans Heavy" panose="00000900000000000000" pitchFamily="50" charset="-52"/>
              </a:rPr>
              <a:t>ДОМАШНЕЕ ЗАДАНИЕ</a:t>
            </a:r>
            <a:endParaRPr lang="ru-RU" sz="2800" dirty="0">
              <a:latin typeface="KyivType Sans Heavy" panose="00000900000000000000" pitchFamily="50" charset="-52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C8B95BEE-DFCF-40B1-B13A-160E43EF38B8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27" name="Прямая соединительная линия 26">
              <a:extLst>
                <a:ext uri="{FF2B5EF4-FFF2-40B4-BE49-F238E27FC236}">
                  <a16:creationId xmlns="" xmlns:a16="http://schemas.microsoft.com/office/drawing/2014/main" id="{8DBFEE1B-FAD5-4785-9E3B-5329244047C0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>
              <a:extLst>
                <a:ext uri="{FF2B5EF4-FFF2-40B4-BE49-F238E27FC236}">
                  <a16:creationId xmlns="" xmlns:a16="http://schemas.microsoft.com/office/drawing/2014/main" id="{116ABA84-9B91-4724-A844-6CD10C6031B7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="" xmlns:a16="http://schemas.microsoft.com/office/drawing/2014/main" id="{7BC4176F-C3AC-474A-8131-820DF2AA10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rgbClr val="293DF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65000DD-F7F7-4C98-B4D1-65394C4EC50C}"/>
              </a:ext>
            </a:extLst>
          </p:cNvPr>
          <p:cNvSpPr txBox="1"/>
          <p:nvPr/>
        </p:nvSpPr>
        <p:spPr>
          <a:xfrm>
            <a:off x="1667999" y="2411264"/>
            <a:ext cx="8104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KyivType Sans Medium" panose="00000600000000000000" pitchFamily="50" charset="-52"/>
              </a:rPr>
              <a:t>Глава 3, §4, стр.219 – 224 выучить теорию, упражнение 31</a:t>
            </a:r>
            <a:endParaRPr lang="ru-RU" sz="2400" dirty="0">
              <a:latin typeface="KyivType Sans Medium" panose="00000600000000000000" pitchFamily="50" charset="-52"/>
            </a:endParaRPr>
          </a:p>
        </p:txBody>
      </p:sp>
      <p:grpSp>
        <p:nvGrpSpPr>
          <p:cNvPr id="33" name="Группа 32">
            <a:extLst>
              <a:ext uri="{FF2B5EF4-FFF2-40B4-BE49-F238E27FC236}">
                <a16:creationId xmlns="" xmlns:a16="http://schemas.microsoft.com/office/drawing/2014/main" id="{54883227-2BCB-4605-89FE-C937969443AF}"/>
              </a:ext>
            </a:extLst>
          </p:cNvPr>
          <p:cNvGrpSpPr/>
          <p:nvPr/>
        </p:nvGrpSpPr>
        <p:grpSpPr>
          <a:xfrm rot="5400000">
            <a:off x="9532229" y="1579061"/>
            <a:ext cx="1782138" cy="1301154"/>
            <a:chOff x="9404916" y="1524706"/>
            <a:chExt cx="1568126" cy="1144902"/>
          </a:xfrm>
        </p:grpSpPr>
        <p:sp>
          <p:nvSpPr>
            <p:cNvPr id="34" name="Прямоугольник: усеченные противолежащие углы 33">
              <a:extLst>
                <a:ext uri="{FF2B5EF4-FFF2-40B4-BE49-F238E27FC236}">
                  <a16:creationId xmlns="" xmlns:a16="http://schemas.microsoft.com/office/drawing/2014/main" id="{CE0044F3-F10A-4983-AC15-ADD21B3CEDEC}"/>
                </a:ext>
              </a:extLst>
            </p:cNvPr>
            <p:cNvSpPr/>
            <p:nvPr/>
          </p:nvSpPr>
          <p:spPr>
            <a:xfrm flipH="1">
              <a:off x="9724547" y="1524706"/>
              <a:ext cx="1248495" cy="479958"/>
            </a:xfrm>
            <a:prstGeom prst="snip2DiagRect">
              <a:avLst>
                <a:gd name="adj1" fmla="val 0"/>
                <a:gd name="adj2" fmla="val 50000"/>
              </a:avLst>
            </a:prstGeom>
            <a:noFill/>
            <a:ln w="28575">
              <a:solidFill>
                <a:srgbClr val="293DF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noFill/>
              </a:endParaRPr>
            </a:p>
          </p:txBody>
        </p:sp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407E6762-F69C-4E1E-80EA-9F7759F60626}"/>
                </a:ext>
              </a:extLst>
            </p:cNvPr>
            <p:cNvSpPr/>
            <p:nvPr/>
          </p:nvSpPr>
          <p:spPr>
            <a:xfrm>
              <a:off x="9404916" y="1764685"/>
              <a:ext cx="239979" cy="239979"/>
            </a:xfrm>
            <a:prstGeom prst="ellipse">
              <a:avLst/>
            </a:prstGeom>
            <a:noFill/>
            <a:ln w="28575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noFill/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FFCCEAF9-B57A-4791-B4D8-88A22764EB62}"/>
                </a:ext>
              </a:extLst>
            </p:cNvPr>
            <p:cNvSpPr/>
            <p:nvPr/>
          </p:nvSpPr>
          <p:spPr>
            <a:xfrm>
              <a:off x="9724546" y="2079482"/>
              <a:ext cx="257654" cy="257654"/>
            </a:xfrm>
            <a:prstGeom prst="rect">
              <a:avLst/>
            </a:prstGeom>
            <a:noFill/>
            <a:ln w="28575">
              <a:solidFill>
                <a:srgbClr val="00FE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noFill/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="" xmlns:a16="http://schemas.microsoft.com/office/drawing/2014/main" id="{3E7D705F-6ECA-4104-94D5-9F737A21D95F}"/>
                </a:ext>
              </a:extLst>
            </p:cNvPr>
            <p:cNvSpPr/>
            <p:nvPr/>
          </p:nvSpPr>
          <p:spPr>
            <a:xfrm>
              <a:off x="9724546" y="2411954"/>
              <a:ext cx="257654" cy="257654"/>
            </a:xfrm>
            <a:prstGeom prst="rect">
              <a:avLst/>
            </a:prstGeom>
            <a:noFill/>
            <a:ln w="28575">
              <a:solidFill>
                <a:srgbClr val="00FE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noFill/>
              </a:endParaRPr>
            </a:p>
          </p:txBody>
        </p:sp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304" y="6467475"/>
            <a:ext cx="3028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8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83BA78-B383-4846-99A4-40A7F9B77339}"/>
              </a:ext>
            </a:extLst>
          </p:cNvPr>
          <p:cNvSpPr txBox="1"/>
          <p:nvPr/>
        </p:nvSpPr>
        <p:spPr>
          <a:xfrm>
            <a:off x="3388369" y="2605612"/>
            <a:ext cx="54152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KyivType Sans Heavy" panose="00000900000000000000" pitchFamily="50" charset="-52"/>
              </a:rPr>
              <a:t>СПАСИБО ЗА ВНИМАНИЕ!</a:t>
            </a:r>
          </a:p>
          <a:p>
            <a:pPr algn="ctr"/>
            <a:r>
              <a:rPr lang="ru-RU" sz="2800" dirty="0">
                <a:solidFill>
                  <a:schemeClr val="bg1"/>
                </a:solidFill>
                <a:latin typeface="KyivType Sans Heavy" panose="00000900000000000000" pitchFamily="50" charset="-52"/>
              </a:rPr>
              <a:t>УСПЕХОВ В УЧЕБЕ!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13B95FCF-060F-4BED-94B3-9A3D4ABF1839}"/>
              </a:ext>
            </a:extLst>
          </p:cNvPr>
          <p:cNvGrpSpPr/>
          <p:nvPr/>
        </p:nvGrpSpPr>
        <p:grpSpPr>
          <a:xfrm>
            <a:off x="361708" y="351221"/>
            <a:ext cx="675372" cy="390258"/>
            <a:chOff x="2153286" y="1799378"/>
            <a:chExt cx="675372" cy="390258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4C31F697-6AFB-44ED-8355-BD7758533AEE}"/>
                </a:ext>
              </a:extLst>
            </p:cNvPr>
            <p:cNvCxnSpPr/>
            <p:nvPr/>
          </p:nvCxnSpPr>
          <p:spPr>
            <a:xfrm>
              <a:off x="2153286" y="1993317"/>
              <a:ext cx="67537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xmlns="" id="{7DF8EB41-A9EF-4708-938C-A7DC708F6D3A}"/>
                </a:ext>
              </a:extLst>
            </p:cNvPr>
            <p:cNvCxnSpPr/>
            <p:nvPr/>
          </p:nvCxnSpPr>
          <p:spPr>
            <a:xfrm flipH="1" flipV="1">
              <a:off x="2627605" y="1799378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xmlns="" id="{CDEBD25D-3DD4-4488-AEC8-1A116B2AC8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27605" y="1998050"/>
              <a:ext cx="191586" cy="19158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Арка 1">
            <a:extLst>
              <a:ext uri="{FF2B5EF4-FFF2-40B4-BE49-F238E27FC236}">
                <a16:creationId xmlns:a16="http://schemas.microsoft.com/office/drawing/2014/main" xmlns="" id="{D904D32A-5138-4D30-9D0B-CA4F45E227F4}"/>
              </a:ext>
            </a:extLst>
          </p:cNvPr>
          <p:cNvSpPr/>
          <p:nvPr/>
        </p:nvSpPr>
        <p:spPr>
          <a:xfrm>
            <a:off x="361708" y="6049579"/>
            <a:ext cx="914400" cy="914400"/>
          </a:xfrm>
          <a:prstGeom prst="blockArc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>
            <a:extLst>
              <a:ext uri="{FF2B5EF4-FFF2-40B4-BE49-F238E27FC236}">
                <a16:creationId xmlns:a16="http://schemas.microsoft.com/office/drawing/2014/main" xmlns="" id="{0767E0BB-C250-4D75-939E-BE2453C11737}"/>
              </a:ext>
            </a:extLst>
          </p:cNvPr>
          <p:cNvSpPr/>
          <p:nvPr/>
        </p:nvSpPr>
        <p:spPr>
          <a:xfrm>
            <a:off x="361708" y="5590025"/>
            <a:ext cx="914400" cy="914400"/>
          </a:xfrm>
          <a:prstGeom prst="blockArc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040142CD-7921-4051-BE24-D7A2B9E5C2C0}"/>
              </a:ext>
            </a:extLst>
          </p:cNvPr>
          <p:cNvGrpSpPr/>
          <p:nvPr/>
        </p:nvGrpSpPr>
        <p:grpSpPr>
          <a:xfrm>
            <a:off x="10784482" y="297257"/>
            <a:ext cx="931509" cy="552590"/>
            <a:chOff x="9586559" y="741479"/>
            <a:chExt cx="2247900" cy="1333500"/>
          </a:xfrm>
          <a:gradFill>
            <a:gsLst>
              <a:gs pos="100000">
                <a:srgbClr val="FF00FF"/>
              </a:gs>
              <a:gs pos="0">
                <a:srgbClr val="293DF4"/>
              </a:gs>
            </a:gsLst>
            <a:lin ang="0" scaled="0"/>
          </a:gradFill>
        </p:grpSpPr>
        <p:sp>
          <p:nvSpPr>
            <p:cNvPr id="3" name="Прямоугольник: скругленные противолежащие углы 2">
              <a:extLst>
                <a:ext uri="{FF2B5EF4-FFF2-40B4-BE49-F238E27FC236}">
                  <a16:creationId xmlns:a16="http://schemas.microsoft.com/office/drawing/2014/main" xmlns="" id="{B1A1B749-C92B-46E5-A15F-DF1ED2D0F2A1}"/>
                </a:ext>
              </a:extLst>
            </p:cNvPr>
            <p:cNvSpPr/>
            <p:nvPr/>
          </p:nvSpPr>
          <p:spPr>
            <a:xfrm>
              <a:off x="9586559" y="741479"/>
              <a:ext cx="914400" cy="66675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: скругленные противолежащие углы 17">
              <a:extLst>
                <a:ext uri="{FF2B5EF4-FFF2-40B4-BE49-F238E27FC236}">
                  <a16:creationId xmlns:a16="http://schemas.microsoft.com/office/drawing/2014/main" xmlns="" id="{3E0A7507-8384-4500-8746-08A0BAC227D0}"/>
                </a:ext>
              </a:extLst>
            </p:cNvPr>
            <p:cNvSpPr/>
            <p:nvPr/>
          </p:nvSpPr>
          <p:spPr>
            <a:xfrm>
              <a:off x="9586559" y="1408229"/>
              <a:ext cx="914400" cy="66675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Часть круга 4">
              <a:extLst>
                <a:ext uri="{FF2B5EF4-FFF2-40B4-BE49-F238E27FC236}">
                  <a16:creationId xmlns:a16="http://schemas.microsoft.com/office/drawing/2014/main" xmlns="" id="{817538E6-F977-47BA-BFAC-380BC70882B1}"/>
                </a:ext>
              </a:extLst>
            </p:cNvPr>
            <p:cNvSpPr/>
            <p:nvPr/>
          </p:nvSpPr>
          <p:spPr>
            <a:xfrm>
              <a:off x="10500959" y="741479"/>
              <a:ext cx="1333500" cy="1333500"/>
            </a:xfrm>
            <a:prstGeom prst="pi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050" y="6499663"/>
            <a:ext cx="30289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82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Новый Шаблон презентаций_КМЭПТ.pot[Compatibility Mode]" id="{8761158C-B706-4B67-8AF6-F325C54A10D1}" vid="{087C47FC-ABA4-49F7-B1BF-F19EABEA7B3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379</TotalTime>
  <Words>382</Words>
  <Application>Microsoft Office PowerPoint</Application>
  <PresentationFormat>Произвольный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KyivType Sans Heavy</vt:lpstr>
      <vt:lpstr>KyivType Sans Medium</vt:lpstr>
      <vt:lpstr>Wingdings 2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название  дисциплины</dc:title>
  <dc:creator>Валерий Сарычев</dc:creator>
  <cp:lastModifiedBy>1</cp:lastModifiedBy>
  <cp:revision>33</cp:revision>
  <dcterms:created xsi:type="dcterms:W3CDTF">2021-11-22T05:24:17Z</dcterms:created>
  <dcterms:modified xsi:type="dcterms:W3CDTF">2022-12-19T16:37:26Z</dcterms:modified>
</cp:coreProperties>
</file>