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4" r:id="rId4"/>
    <p:sldId id="262" r:id="rId5"/>
    <p:sldId id="295" r:id="rId6"/>
    <p:sldId id="260" r:id="rId7"/>
    <p:sldId id="272" r:id="rId8"/>
    <p:sldId id="268" r:id="rId9"/>
    <p:sldId id="296" r:id="rId10"/>
    <p:sldId id="273" r:id="rId11"/>
    <p:sldId id="271" r:id="rId12"/>
    <p:sldId id="287" r:id="rId13"/>
    <p:sldId id="270" r:id="rId14"/>
    <p:sldId id="289" r:id="rId15"/>
    <p:sldId id="290" r:id="rId16"/>
    <p:sldId id="276" r:id="rId17"/>
    <p:sldId id="298" r:id="rId18"/>
    <p:sldId id="269" r:id="rId19"/>
    <p:sldId id="280" r:id="rId20"/>
    <p:sldId id="279" r:id="rId21"/>
    <p:sldId id="277" r:id="rId22"/>
    <p:sldId id="286" r:id="rId23"/>
    <p:sldId id="283" r:id="rId24"/>
    <p:sldId id="281" r:id="rId25"/>
    <p:sldId id="288" r:id="rId26"/>
    <p:sldId id="267" r:id="rId27"/>
    <p:sldId id="284" r:id="rId28"/>
    <p:sldId id="285" r:id="rId29"/>
    <p:sldId id="275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53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82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9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691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16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68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93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211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612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505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499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85237-48F7-4019-B250-CE32A71E022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BBD5B-2487-4D9C-8CFE-E4920BFB37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53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 flipH="1">
            <a:off x="11188700" y="4376263"/>
            <a:ext cx="228600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689100"/>
            <a:ext cx="10579100" cy="2732881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24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КГКУ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800" dirty="0" err="1">
                <a:solidFill>
                  <a:schemeClr val="accent4">
                    <a:lumMod val="50000"/>
                  </a:schemeClr>
                </a:solidFill>
              </a:rPr>
              <a:t>Железногорский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 детский дом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Студия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декоративно- прикладного творчества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«МОЗАИКА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РАБОЧАЯ ПРОГРАММА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Составитель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: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Педагог дополнительного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образования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Федотова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Светлана Леонидовна.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6664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511300" y="1231900"/>
            <a:ext cx="9347200" cy="49450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 нашей стране для плетения традиционно используется рогоз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и ива.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Материалы для плетения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доступны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. В частности, ива и рогоз растут у ближайших водоемов.</a:t>
            </a:r>
          </a:p>
          <a:p>
            <a:pPr marL="0" indent="0" algn="ctr">
              <a:buNone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900" y="2667000"/>
            <a:ext cx="3784600" cy="2838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9599" y="2667000"/>
            <a:ext cx="3644901" cy="288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0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325" y="2757187"/>
            <a:ext cx="2368550" cy="29699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721" y="1197887"/>
            <a:ext cx="2562053" cy="19215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174" y="3269686"/>
            <a:ext cx="3276600" cy="245745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4" t="16755" r="17051" b="25432"/>
          <a:stretch/>
        </p:blipFill>
        <p:spPr bwMode="auto">
          <a:xfrm>
            <a:off x="4681182" y="1298302"/>
            <a:ext cx="1847850" cy="1314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53" y="2736584"/>
            <a:ext cx="1854555" cy="139091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325" y="1155427"/>
            <a:ext cx="193833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153" y="4338671"/>
            <a:ext cx="1908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1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D:\диск д\дпи\фото\фото\подготовка к конкурсам\я - гражданин России\Копия P10909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28" y="1404303"/>
            <a:ext cx="2742406" cy="1872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8" t="4214" r="11504" b="4722"/>
          <a:stretch/>
        </p:blipFill>
        <p:spPr bwMode="auto">
          <a:xfrm>
            <a:off x="8169423" y="1117600"/>
            <a:ext cx="2075180" cy="2057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34" y="1404303"/>
            <a:ext cx="3052688" cy="407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3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638300" y="1244601"/>
            <a:ext cx="9207500" cy="939800"/>
          </a:xfrm>
        </p:spPr>
        <p:txBody>
          <a:bodyPr>
            <a:noAutofit/>
          </a:bodyPr>
          <a:lstStyle/>
          <a:p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потеряло своей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актуальности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искусство работы с бумагой в детском творчестве.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 инструментом творчества, который доступен каждому.</a:t>
            </a:r>
          </a:p>
          <a:p>
            <a:pPr fontAlgn="base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— первый материал, из которого дети начинают мастерить, творить, создавать неповторимые изделия. Она известна всем с раннего детства. Устойчивый интерес детей к творчеству из бумаги обуславливается ещё и тем, что данный материал даёт большой простор творчеству.</a:t>
            </a:r>
          </a:p>
          <a:p>
            <a:pPr marL="0" indent="0" algn="ctr">
              <a:buNone/>
            </a:pP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77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61" y="1392236"/>
            <a:ext cx="3289300" cy="2466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028" y="1392236"/>
            <a:ext cx="2105264" cy="26348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9" y="3350642"/>
            <a:ext cx="3154061" cy="23655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05400" y="1392236"/>
            <a:ext cx="317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ВЫТИНАНКА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035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0" y="1341966"/>
            <a:ext cx="2089150" cy="27855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0" y="2451100"/>
            <a:ext cx="2308225" cy="3077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00" y="2451100"/>
            <a:ext cx="2387600" cy="3183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00" y="1341966"/>
            <a:ext cx="2152650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04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User\Desktop\hOz3HqmSOm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243" y="2534363"/>
            <a:ext cx="3185886" cy="238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65926" y="1326524"/>
            <a:ext cx="7122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Моделирование 3-Д ручкой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User\Desktop\KnL71RcCVp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305" y="1891600"/>
            <a:ext cx="2476976" cy="330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BlhHsAc1tB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236" y="2534363"/>
            <a:ext cx="3094627" cy="232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43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600200" y="1206501"/>
            <a:ext cx="9245600" cy="4457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err="1" smtClean="0">
                <a:solidFill>
                  <a:srgbClr val="C00000"/>
                </a:solidFill>
              </a:rPr>
              <a:t>Эбру</a:t>
            </a:r>
            <a:r>
              <a:rPr lang="ru-RU" dirty="0" smtClean="0">
                <a:solidFill>
                  <a:srgbClr val="C00000"/>
                </a:solidFill>
              </a:rPr>
              <a:t>- рисование на воде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5400" dirty="0" smtClean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User\Desktop\oiDZHBXWha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52508" y="1596733"/>
            <a:ext cx="2837246" cy="378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L_hTNYHCQL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32024" y="1563021"/>
            <a:ext cx="2764606" cy="368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5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587500" y="1282701"/>
            <a:ext cx="9258300" cy="2387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Студия «Мозаика»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075" y="2211452"/>
            <a:ext cx="3117850" cy="23383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39" y="1322586"/>
            <a:ext cx="2573339" cy="19300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1514476"/>
            <a:ext cx="2565400" cy="192405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1" y="3559205"/>
            <a:ext cx="2565400" cy="1924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51" y="3592153"/>
            <a:ext cx="2518781" cy="189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13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2028825"/>
            <a:ext cx="2103437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491" y="1293410"/>
            <a:ext cx="2573337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338" y="359960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338" y="129341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177" y="3515842"/>
            <a:ext cx="24939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1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70000" y="1638300"/>
            <a:ext cx="9677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Прикладное искусство воспитывает чуткое отношение к прекрасному, способствует формированию гармонично развитой личности, благотворно влияет на формирование и успешную адаптацию воспитанников детского дома в будущем. 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984" y="4320937"/>
            <a:ext cx="1706031" cy="12827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900" y="4279663"/>
            <a:ext cx="1765299" cy="132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9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0" y="-88900"/>
            <a:ext cx="122809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3550842"/>
            <a:ext cx="2793999" cy="2095499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12" y="1071138"/>
            <a:ext cx="285908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053" y="2355454"/>
            <a:ext cx="2987675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699" y="3450794"/>
            <a:ext cx="2840239" cy="213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506" y="974301"/>
            <a:ext cx="2987675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0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3825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User\Desktop\3-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978" y="1504011"/>
            <a:ext cx="4349750" cy="326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759" y="1504011"/>
            <a:ext cx="4292600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37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7050" y="1117600"/>
            <a:ext cx="9283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800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предусматривает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в выставках, конкурсах и фестивалях. Это является стимулирующим элементом, необходимым в процессе обучения.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3041452"/>
            <a:ext cx="3327400" cy="24955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9" y="3041452"/>
            <a:ext cx="3327399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399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562100" y="1447799"/>
            <a:ext cx="9283700" cy="42164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Обучающиеся студии «МОЗАИКА» является неоднократным победителем :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Всероссийского ежегодного детского экологического форума «Зеленая планета»;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Всероссийского творческого конкурса «Магистр» и «Школа талантов»;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Межрегионального фестиваля детского творчества «У Дивных гор»;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Краевого образовательного проекта «Мирный атом»;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Муниципального и зонального этапов краевого творческого конкурса «Таланты без границ»;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Городского конкурса детского изобразительного творчества «Мой космос»</a:t>
            </a:r>
          </a:p>
          <a:p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9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032" y="0"/>
            <a:ext cx="12192000" cy="6858000"/>
          </a:xfrm>
          <a:prstGeom prst="rect">
            <a:avLst/>
          </a:prstGeom>
        </p:spPr>
      </p:pic>
      <p:pic>
        <p:nvPicPr>
          <p:cNvPr id="8194" name="Picture 2" descr="C:\Users\User\Desktop\0f5c-000f1703-164da9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069" y="1200746"/>
            <a:ext cx="1420399" cy="197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648" y="1216810"/>
            <a:ext cx="1371600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718" y="3291722"/>
            <a:ext cx="1431925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718" y="1252128"/>
            <a:ext cx="1399921" cy="198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298" y="3358398"/>
            <a:ext cx="1377950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87" y="1226526"/>
            <a:ext cx="137795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C:\Users\User\Desktop\0f74-000f171b-aa14d1d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250" y="3386126"/>
            <a:ext cx="1433956" cy="19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520" y="1226526"/>
            <a:ext cx="1389182" cy="196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 descr="C:\Users\User\Desktop\1054-000ba913-8ccbbb7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743" y="1280693"/>
            <a:ext cx="1356807" cy="193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User\Desktop\039e-001329f5-11f1ae8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532" y="3323777"/>
            <a:ext cx="1461236" cy="206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User\Desktop\0029-0002f9e0-142e12bf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596" y="3429000"/>
            <a:ext cx="1417106" cy="195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User\Desktop\10c0-0002e367-3cb2459a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744" y="3386126"/>
            <a:ext cx="1502120" cy="200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22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365" y="1130300"/>
            <a:ext cx="3314008" cy="4597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99" y="2139801"/>
            <a:ext cx="4783865" cy="35878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48865" y="1485900"/>
            <a:ext cx="2603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7900" y="1205319"/>
            <a:ext cx="511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«Зеленая планета 2017»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568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747" y="1200150"/>
            <a:ext cx="3213306" cy="44577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293283"/>
            <a:ext cx="3203575" cy="42714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0" y="1293283"/>
            <a:ext cx="162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2018 год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3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1391207"/>
            <a:ext cx="3157574" cy="43803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915" y="2157380"/>
            <a:ext cx="6133548" cy="34576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08200" y="1391207"/>
            <a:ext cx="510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Зеленая планета 2019 год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67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600200" y="1206501"/>
            <a:ext cx="9245600" cy="4457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56239"/>
            <a:ext cx="3014856" cy="4019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456" y="1224617"/>
            <a:ext cx="2888863" cy="40830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08600" y="1397000"/>
            <a:ext cx="153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2020 год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89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600200" y="1206501"/>
            <a:ext cx="9245600" cy="4457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Благодарю за внимание!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9707" y="4713669"/>
            <a:ext cx="9324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 презентации использованы фотографии работ, выполненных обучающимися 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студии «Мозаика»  КГКУ «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Железногорский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детский дом»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58366" y="5473521"/>
            <a:ext cx="2163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2022 год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9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12192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0" y="1447800"/>
            <a:ext cx="9829800" cy="5461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Цель программы: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28750" y="2126802"/>
            <a:ext cx="9359900" cy="3340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-  способствовать развитию социально - значимых знаний, умений и навыков у воспитанников детского дома, направленных на подготовку воспитанников к самостоятельному проживанию, через практические занятия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,через достижение ими личного успеха в освоении различных техник декоративно-прикладного творчества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44600" y="1054100"/>
            <a:ext cx="10109200" cy="63658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Задачи: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49400" y="1690688"/>
            <a:ext cx="9385300" cy="44862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Обучающие: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sz="1900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19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900" dirty="0">
                <a:solidFill>
                  <a:schemeClr val="accent2">
                    <a:lumMod val="50000"/>
                  </a:schemeClr>
                </a:solidFill>
              </a:rPr>
              <a:t>научить обучающихся отдельным приемам, технике и технологии изготовления поделок из различных материалов;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2">
                    <a:lumMod val="50000"/>
                  </a:schemeClr>
                </a:solidFill>
              </a:rPr>
              <a:t>- способствовать </a:t>
            </a:r>
            <a:r>
              <a:rPr lang="ru-RU" sz="1900" dirty="0">
                <a:solidFill>
                  <a:schemeClr val="accent2">
                    <a:lumMod val="50000"/>
                  </a:schemeClr>
                </a:solidFill>
              </a:rPr>
              <a:t>формированию знаний и умений в области прикладного творчества.</a:t>
            </a:r>
            <a:endParaRPr lang="ru-RU" sz="19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900" b="1" i="1" dirty="0" smtClean="0">
                <a:solidFill>
                  <a:schemeClr val="accent2">
                    <a:lumMod val="50000"/>
                  </a:schemeClr>
                </a:solidFill>
              </a:rPr>
              <a:t>Развивающие:</a:t>
            </a:r>
            <a:endParaRPr lang="ru-RU" sz="19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2">
                    <a:lumMod val="50000"/>
                  </a:schemeClr>
                </a:solidFill>
              </a:rPr>
              <a:t>- развивать навыки самостоятельного проектирования изделий;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19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900" dirty="0" smtClean="0">
                <a:solidFill>
                  <a:schemeClr val="accent2">
                    <a:lumMod val="50000"/>
                  </a:schemeClr>
                </a:solidFill>
              </a:rPr>
              <a:t>развивать художественный вкус, образное мышление, мотивацию к познавательной и творческой деятельности.</a:t>
            </a:r>
          </a:p>
          <a:p>
            <a:pPr marL="0" indent="0">
              <a:buNone/>
            </a:pPr>
            <a:r>
              <a:rPr lang="ru-RU" sz="1900" b="1" i="1" dirty="0" smtClean="0">
                <a:solidFill>
                  <a:schemeClr val="accent2">
                    <a:lumMod val="50000"/>
                  </a:schemeClr>
                </a:solidFill>
              </a:rPr>
              <a:t>Воспитательные: </a:t>
            </a:r>
            <a:endParaRPr lang="ru-RU" sz="19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</a:rPr>
              <a:t>- воспитывать ценностное отношение к природе, окружающей среде и к другому человеку;</a:t>
            </a:r>
          </a:p>
          <a:p>
            <a:pPr marL="0" indent="0">
              <a:buNone/>
            </a:pP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</a:rPr>
              <a:t>- воспитывать ответственное отношение к труду и уважение к результатам своего и чужого труда.</a:t>
            </a:r>
          </a:p>
          <a:p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9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7100" y="1231900"/>
            <a:ext cx="6946900" cy="3780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6035" algn="ctr" fontAlgn="base">
              <a:lnSpc>
                <a:spcPct val="107000"/>
              </a:lnSpc>
              <a:spcAft>
                <a:spcPts val="0"/>
              </a:spcAft>
            </a:pPr>
            <a:r>
              <a:rPr lang="ru-RU" b="1" kern="1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3200" b="1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Сроки реализации программы: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035" algn="ctr" fontAlgn="base">
              <a:lnSpc>
                <a:spcPct val="107000"/>
              </a:lnSpc>
              <a:spcAft>
                <a:spcPts val="0"/>
              </a:spcAft>
            </a:pPr>
            <a:r>
              <a:rPr lang="ru-RU" sz="3200" b="1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035" algn="ctr" fontAlgn="base">
              <a:lnSpc>
                <a:spcPct val="107000"/>
              </a:lnSpc>
              <a:spcAft>
                <a:spcPts val="0"/>
              </a:spcAft>
            </a:pPr>
            <a:r>
              <a:rPr lang="ru-RU" sz="3200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Продолжительность освоения программы – 1 год в объеме 144 часов, </a:t>
            </a:r>
            <a:r>
              <a:rPr lang="ru-RU" sz="3200" kern="15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занятия 2раза </a:t>
            </a:r>
            <a:r>
              <a:rPr lang="ru-RU" sz="3200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 неделю по 2 часа.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035" algn="ctr" fontAlgn="base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 обучающихся в группе 7-18 лет.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69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Направления деятельности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5143500" y="3111500"/>
            <a:ext cx="1676400" cy="1498600"/>
          </a:xfrm>
          <a:prstGeom prst="smileyFac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 smtClean="0"/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Студия «МОЗАИКА»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753100" y="4699000"/>
            <a:ext cx="508000" cy="266700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0800000">
            <a:off x="5753100" y="2755900"/>
            <a:ext cx="508000" cy="266700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6934200" y="3657600"/>
            <a:ext cx="762000" cy="406401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4241796" y="3657600"/>
            <a:ext cx="787401" cy="406400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823200" y="3314700"/>
            <a:ext cx="1905000" cy="11557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Проекты</a:t>
            </a:r>
          </a:p>
          <a:p>
            <a:pPr algn="ctr"/>
            <a:r>
              <a:rPr lang="ru-RU" dirty="0" smtClean="0"/>
              <a:t>детского дома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247900" y="3314700"/>
            <a:ext cx="1866899" cy="1155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Оформление мероприятий, праздников</a:t>
            </a:r>
            <a:endParaRPr lang="ru-RU" sz="1400" dirty="0"/>
          </a:p>
        </p:txBody>
      </p:sp>
      <p:sp>
        <p:nvSpPr>
          <p:cNvPr id="15" name="Овал 14"/>
          <p:cNvSpPr/>
          <p:nvPr/>
        </p:nvSpPr>
        <p:spPr>
          <a:xfrm>
            <a:off x="5143499" y="1690688"/>
            <a:ext cx="1676401" cy="976312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Выставки</a:t>
            </a:r>
          </a:p>
          <a:p>
            <a:pPr algn="ctr"/>
            <a:r>
              <a:rPr lang="ru-RU" sz="1400" dirty="0" smtClean="0"/>
              <a:t>Конкурсы</a:t>
            </a:r>
          </a:p>
          <a:p>
            <a:pPr algn="ctr"/>
            <a:r>
              <a:rPr lang="ru-RU" sz="1400" dirty="0" smtClean="0"/>
              <a:t>Фестивали</a:t>
            </a:r>
            <a:endParaRPr lang="ru-RU" sz="1400" dirty="0"/>
          </a:p>
        </p:txBody>
      </p:sp>
      <p:sp>
        <p:nvSpPr>
          <p:cNvPr id="16" name="Овал 15"/>
          <p:cNvSpPr/>
          <p:nvPr/>
        </p:nvSpPr>
        <p:spPr>
          <a:xfrm>
            <a:off x="5143499" y="5054600"/>
            <a:ext cx="1676401" cy="8255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Городские и краевые проекты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6088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366" y="-85825"/>
            <a:ext cx="12393363" cy="68580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1600200" y="1825625"/>
            <a:ext cx="924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dirty="0" smtClean="0"/>
          </a:p>
          <a:p>
            <a:pPr marL="0" indent="0" algn="ctr">
              <a:buNone/>
            </a:pP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7200" y="1144588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Направления декоративно-прикладного творчества</a:t>
            </a:r>
            <a:endParaRPr lang="ru-RU" sz="2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95800" y="1667809"/>
            <a:ext cx="3083042" cy="64359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Студия «МОЗАИКА»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807595" y="3354287"/>
            <a:ext cx="1720952" cy="121771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</a:rPr>
              <a:t>Вытинанка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163738" y="4386063"/>
            <a:ext cx="1830661" cy="13503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Работа с природным материалом </a:t>
            </a:r>
            <a:endParaRPr lang="ru-RU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147315" y="4386063"/>
            <a:ext cx="1798950" cy="13503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accent4">
                    <a:lumMod val="50000"/>
                  </a:schemeClr>
                </a:solidFill>
              </a:rPr>
              <a:t>Моделирова-ние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 3-Д ручкой</a:t>
            </a:r>
            <a:endParaRPr lang="ru-RU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480075" y="3354287"/>
            <a:ext cx="1715439" cy="121771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      ЭБРУ</a:t>
            </a:r>
            <a:endParaRPr lang="ru-RU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41" name="Прямая со стрелкой 40"/>
          <p:cNvCxnSpPr>
            <a:endCxn id="16" idx="1"/>
          </p:cNvCxnSpPr>
          <p:nvPr/>
        </p:nvCxnSpPr>
        <p:spPr>
          <a:xfrm>
            <a:off x="6708018" y="2322512"/>
            <a:ext cx="1023277" cy="1210105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6037321" y="2311400"/>
            <a:ext cx="828368" cy="2063551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5142495" y="2322512"/>
            <a:ext cx="752142" cy="2063551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>
            <a:off x="4163739" y="2322512"/>
            <a:ext cx="1038748" cy="1242361"/>
          </a:xfrm>
          <a:prstGeom prst="straightConnector1">
            <a:avLst/>
          </a:prstGeom>
          <a:ln>
            <a:solidFill>
              <a:schemeClr val="accent4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5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87500" y="1663700"/>
            <a:ext cx="9055100" cy="4802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7000"/>
              </a:lnSpc>
              <a:spcAft>
                <a:spcPts val="1415"/>
              </a:spcAft>
            </a:pPr>
            <a:r>
              <a:rPr lang="ru-RU" sz="2400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 настоящее время наблюдается активный интерес к отечественной истории, к истокам национальной культуры. Каждый народ с большим или меньшим успехом бережет и развивает традиционную культуру своих предков, том числе и народно-прикладное творчество</a:t>
            </a:r>
            <a:r>
              <a:rPr lang="ru-RU" sz="2400" kern="15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kern="15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415"/>
              </a:spcAft>
            </a:pPr>
            <a:r>
              <a:rPr lang="ru-RU" sz="2400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Самым древним из всех ремесел, какие мы </a:t>
            </a:r>
            <a:r>
              <a:rPr lang="ru-RU" sz="2400" kern="15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знаем. </a:t>
            </a:r>
            <a:r>
              <a:rPr lang="ru-RU" sz="2400" kern="15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сегодня, считается плетение. Одной из наиболее привлекательных черт этого ремесла является то, что каждое поколение людей могло легко приспособить его к потребностям своей повседневной жизни.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415"/>
              </a:spcAft>
            </a:pPr>
            <a:endParaRPr lang="en-US" sz="2400" kern="15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415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8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3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15921" y="189319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3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5014" y="1893194"/>
            <a:ext cx="83841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Умения, которые учащиеся приобретают на занятиях творческого труда, с успехом применяются ими в дальнейшем.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Постепенно увлечение становится любимым занятием в свободное время, т.е. формируется правильное социальное поведение.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 процессе этой деятельности у обучающихся формируются коммуникативные навыки: доброжелательность, сопереживание успеху и неуспеху товарища, взаимопомощ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ь.</a:t>
            </a:r>
          </a:p>
        </p:txBody>
      </p:sp>
    </p:spTree>
    <p:extLst>
      <p:ext uri="{BB962C8B-B14F-4D97-AF65-F5344CB8AC3E}">
        <p14:creationId xmlns:p14="http://schemas.microsoft.com/office/powerpoint/2010/main" val="1833845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553</Words>
  <Application>Microsoft Office PowerPoint</Application>
  <PresentationFormat>Произвольный</PresentationFormat>
  <Paragraphs>65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   КГКУ «Железногорский детский дом»  Студия декоративно- прикладного творчества  «МОЗАИКА» РАБОЧАЯ ПРОГРАММА  Составитель: Педагог дополнительного образования- Федотова Светлана Леонидовна.  </vt:lpstr>
      <vt:lpstr>Презентация PowerPoint</vt:lpstr>
      <vt:lpstr>Цель программы:</vt:lpstr>
      <vt:lpstr>Задачи:</vt:lpstr>
      <vt:lpstr>Презентация PowerPoint</vt:lpstr>
      <vt:lpstr> Направления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 Windows</cp:lastModifiedBy>
  <cp:revision>106</cp:revision>
  <dcterms:created xsi:type="dcterms:W3CDTF">2018-09-11T09:17:10Z</dcterms:created>
  <dcterms:modified xsi:type="dcterms:W3CDTF">2023-01-03T10:03:19Z</dcterms:modified>
</cp:coreProperties>
</file>