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60" r:id="rId2"/>
    <p:sldId id="257" r:id="rId3"/>
    <p:sldId id="258" r:id="rId4"/>
    <p:sldId id="256" r:id="rId5"/>
    <p:sldId id="259" r:id="rId6"/>
    <p:sldId id="261" r:id="rId7"/>
    <p:sldId id="262" r:id="rId8"/>
    <p:sldId id="269" r:id="rId9"/>
    <p:sldId id="263" r:id="rId10"/>
    <p:sldId id="264" r:id="rId11"/>
    <p:sldId id="265" r:id="rId12"/>
    <p:sldId id="266" r:id="rId13"/>
    <p:sldId id="267" r:id="rId14"/>
    <p:sldId id="268" r:id="rId15"/>
    <p:sldId id="270" r:id="rId16"/>
  </p:sldIdLst>
  <p:sldSz cx="12192000" cy="6858000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56" d="100"/>
          <a:sy n="56" d="100"/>
        </p:scale>
        <p:origin x="-108" y="-16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microsoft.com/office/2015/10/relationships/revisionInfo" Target="revisionInfo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12201452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914400" y="1752602"/>
            <a:ext cx="103632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914400" y="3611607"/>
            <a:ext cx="103632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5019" y="4953000"/>
            <a:ext cx="12197020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E564AA0E-1F9C-418E-8A8D-CA38A47E41A4}" type="datetimeFigureOut">
              <a:rPr lang="ru-RU" smtClean="0"/>
              <a:pPr/>
              <a:t>03.01.2023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B09B392B-5584-414F-8E39-B88A08AE95D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1481330"/>
            <a:ext cx="109728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564AA0E-1F9C-418E-8A8D-CA38A47E41A4}" type="datetimeFigureOut">
              <a:rPr lang="ru-RU" smtClean="0"/>
              <a:pPr/>
              <a:t>03.01.2023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09B392B-5584-414F-8E39-B88A08AE95D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9125351" y="274641"/>
            <a:ext cx="2369960" cy="5592761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41"/>
            <a:ext cx="84328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564AA0E-1F9C-418E-8A8D-CA38A47E41A4}" type="datetimeFigureOut">
              <a:rPr lang="ru-RU" smtClean="0"/>
              <a:pPr/>
              <a:t>03.01.2023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09B392B-5584-414F-8E39-B88A08AE95D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564AA0E-1F9C-418E-8A8D-CA38A47E41A4}" type="datetimeFigureOut">
              <a:rPr lang="ru-RU" smtClean="0"/>
              <a:pPr/>
              <a:t>03.01.2023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09B392B-5584-414F-8E39-B88A08AE95D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168" y="1059712"/>
            <a:ext cx="103632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230284" y="2931712"/>
            <a:ext cx="6096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564AA0E-1F9C-418E-8A8D-CA38A47E41A4}" type="datetimeFigureOut">
              <a:rPr lang="ru-RU" smtClean="0"/>
              <a:pPr/>
              <a:t>03.01.2023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09B392B-5584-414F-8E39-B88A08AE95D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Нашивка 6"/>
          <p:cNvSpPr/>
          <p:nvPr/>
        </p:nvSpPr>
        <p:spPr>
          <a:xfrm>
            <a:off x="4848907" y="3005472"/>
            <a:ext cx="24384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Нашивка 7"/>
          <p:cNvSpPr/>
          <p:nvPr/>
        </p:nvSpPr>
        <p:spPr>
          <a:xfrm>
            <a:off x="4600352" y="3005472"/>
            <a:ext cx="24384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09600" y="1481329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197600" y="1481329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564AA0E-1F9C-418E-8A8D-CA38A47E41A4}" type="datetimeFigureOut">
              <a:rPr lang="ru-RU" smtClean="0"/>
              <a:pPr/>
              <a:t>03.01.2023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09B392B-5584-414F-8E39-B88A08AE95D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109728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5410200"/>
            <a:ext cx="5386917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6193369" y="5410200"/>
            <a:ext cx="5389033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609600" y="1444295"/>
            <a:ext cx="5386917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193368" y="1444295"/>
            <a:ext cx="5389033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564AA0E-1F9C-418E-8A8D-CA38A47E41A4}" type="datetimeFigureOut">
              <a:rPr lang="ru-RU" smtClean="0"/>
              <a:pPr/>
              <a:t>03.01.2023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09B392B-5584-414F-8E39-B88A08AE95D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564AA0E-1F9C-418E-8A8D-CA38A47E41A4}" type="datetimeFigureOut">
              <a:rPr lang="ru-RU" smtClean="0"/>
              <a:pPr/>
              <a:t>03.01.2023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09B392B-5584-414F-8E39-B88A08AE95D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564AA0E-1F9C-418E-8A8D-CA38A47E41A4}" type="datetimeFigureOut">
              <a:rPr lang="ru-RU" smtClean="0"/>
              <a:pPr/>
              <a:t>03.01.2023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09B392B-5584-414F-8E39-B88A08AE95D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9200" y="4876800"/>
            <a:ext cx="9975701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892800" y="5355102"/>
            <a:ext cx="5299456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1219200" y="274320"/>
            <a:ext cx="9973056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8969376" y="6407944"/>
            <a:ext cx="2560320" cy="365760"/>
          </a:xfrm>
        </p:spPr>
        <p:txBody>
          <a:bodyPr/>
          <a:lstStyle>
            <a:extLst/>
          </a:lstStyle>
          <a:p>
            <a:fld id="{E564AA0E-1F9C-418E-8A8D-CA38A47E41A4}" type="datetimeFigureOut">
              <a:rPr lang="ru-RU" smtClean="0"/>
              <a:pPr/>
              <a:t>03.01.2023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09B392B-5584-414F-8E39-B88A08AE95D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521643" y="5443402"/>
            <a:ext cx="95504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04800" y="189968"/>
            <a:ext cx="115824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E564AA0E-1F9C-418E-8A8D-CA38A47E41A4}" type="datetimeFigureOut">
              <a:rPr lang="ru-RU" smtClean="0"/>
              <a:pPr/>
              <a:t>03.01.2023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5840097" y="6407945"/>
            <a:ext cx="313424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B09B392B-5584-414F-8E39-B88A08AE95D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4865122"/>
            <a:ext cx="10767243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665697" y="5944936"/>
            <a:ext cx="6587499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647623" y="5939011"/>
            <a:ext cx="492060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8056" y="5791253"/>
            <a:ext cx="4536419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12315" y="5787739"/>
            <a:ext cx="454067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11552149" y="4988440"/>
            <a:ext cx="24384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Нашивка 12"/>
          <p:cNvSpPr/>
          <p:nvPr/>
        </p:nvSpPr>
        <p:spPr>
          <a:xfrm>
            <a:off x="11303595" y="4988440"/>
            <a:ext cx="24384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665697" y="5944936"/>
            <a:ext cx="6587499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647623" y="5939011"/>
            <a:ext cx="492060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8056" y="5791253"/>
            <a:ext cx="4536419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12315" y="5787739"/>
            <a:ext cx="454067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609600" y="1481329"/>
            <a:ext cx="109728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8969376" y="6407944"/>
            <a:ext cx="256032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E564AA0E-1F9C-418E-8A8D-CA38A47E41A4}" type="datetimeFigureOut">
              <a:rPr lang="ru-RU" smtClean="0"/>
              <a:pPr/>
              <a:t>03.01.2023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5840097" y="6407945"/>
            <a:ext cx="313424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11529696" y="6407945"/>
            <a:ext cx="48768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B09B392B-5584-414F-8E39-B88A08AE95D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09600" y="492369"/>
            <a:ext cx="10972800" cy="5633795"/>
          </a:xfrm>
        </p:spPr>
        <p:txBody>
          <a:bodyPr/>
          <a:lstStyle/>
          <a:p>
            <a:pPr marL="0" indent="0" algn="ctr">
              <a:buNone/>
            </a:pPr>
            <a:r>
              <a:rPr lang="ru-RU" b="1" dirty="0"/>
              <a:t>   </a:t>
            </a:r>
            <a:r>
              <a:rPr lang="ru-RU" sz="3200" b="1" dirty="0"/>
              <a:t>Деловая игра </a:t>
            </a:r>
            <a:r>
              <a:rPr lang="ru-RU" sz="3200" b="1" dirty="0" smtClean="0"/>
              <a:t> для 2   </a:t>
            </a:r>
            <a:r>
              <a:rPr lang="ru-RU" sz="3200" b="1" dirty="0"/>
              <a:t>класса "Лесная </a:t>
            </a:r>
            <a:r>
              <a:rPr lang="ru-RU" sz="3200" b="1" dirty="0" smtClean="0"/>
              <a:t>ярмарка«</a:t>
            </a:r>
          </a:p>
          <a:p>
            <a:pPr marL="0" indent="0" algn="ctr">
              <a:buNone/>
            </a:pPr>
            <a:r>
              <a:rPr lang="ru-RU" sz="3200" b="1" dirty="0" smtClean="0"/>
              <a:t>Кружок «Финансовая грамотность»</a:t>
            </a:r>
          </a:p>
          <a:p>
            <a:pPr marL="0" indent="0">
              <a:buNone/>
            </a:pPr>
            <a:endParaRPr lang="ru-RU" sz="3200" b="1" dirty="0" smtClean="0"/>
          </a:p>
          <a:p>
            <a:pPr marL="0" indent="0">
              <a:buNone/>
            </a:pPr>
            <a:endParaRPr lang="ru-RU" sz="3200" b="1" dirty="0" smtClean="0"/>
          </a:p>
          <a:p>
            <a:pPr marL="0" indent="0">
              <a:buNone/>
            </a:pPr>
            <a:endParaRPr lang="ru-RU" sz="3200" b="1" dirty="0" smtClean="0"/>
          </a:p>
          <a:p>
            <a:pPr marL="0" indent="0">
              <a:buNone/>
            </a:pPr>
            <a:r>
              <a:rPr lang="ru-RU" sz="2000" b="1" dirty="0" smtClean="0"/>
              <a:t>МБОУ СОШ №11 п.</a:t>
            </a:r>
          </a:p>
          <a:p>
            <a:pPr marL="0" indent="0">
              <a:buNone/>
            </a:pPr>
            <a:r>
              <a:rPr lang="ru-RU" sz="2000" b="1" dirty="0" smtClean="0"/>
              <a:t> </a:t>
            </a:r>
            <a:r>
              <a:rPr lang="ru-RU" sz="2000" b="1" dirty="0" err="1" smtClean="0"/>
              <a:t>Новотерский</a:t>
            </a:r>
            <a:endParaRPr lang="ru-RU" sz="2000" b="1" dirty="0" smtClean="0"/>
          </a:p>
          <a:p>
            <a:pPr marL="0" indent="0">
              <a:buNone/>
            </a:pPr>
            <a:r>
              <a:rPr lang="ru-RU" sz="2000" b="1" dirty="0" smtClean="0"/>
              <a:t>Минераловодского района</a:t>
            </a:r>
            <a:endParaRPr lang="ru-RU" sz="2000" b="1" dirty="0"/>
          </a:p>
          <a:p>
            <a:pPr marL="0" indent="0">
              <a:buNone/>
            </a:pPr>
            <a:r>
              <a:rPr lang="ru-RU" sz="2000" dirty="0"/>
              <a:t> </a:t>
            </a:r>
            <a:r>
              <a:rPr lang="ru-RU" sz="2000" dirty="0" smtClean="0"/>
              <a:t> Преподаватель: Черникова Е.А.</a:t>
            </a:r>
            <a:endParaRPr lang="ru-RU" sz="20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096000" y="2611316"/>
            <a:ext cx="5071403" cy="3803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23194147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09600" y="759655"/>
            <a:ext cx="10972800" cy="5366509"/>
          </a:xfrm>
        </p:spPr>
        <p:txBody>
          <a:bodyPr/>
          <a:lstStyle/>
          <a:p>
            <a:pPr lvl="0"/>
            <a:r>
              <a:rPr lang="ru-RU" dirty="0"/>
              <a:t>Игра «Парные картинки».  В ходе выполнения задания детям раскрывается </a:t>
            </a:r>
            <a:r>
              <a:rPr lang="ru-RU" i="1" dirty="0"/>
              <a:t>практическое значение понятий «опт» и «розница».</a:t>
            </a:r>
            <a:endParaRPr lang="ru-RU" dirty="0"/>
          </a:p>
          <a:p>
            <a:r>
              <a:rPr lang="ru-RU" dirty="0"/>
              <a:t>На столах детей лежит 16 картинок, изображающих продукты питания в разных количествах. (картинки на слайдах)</a:t>
            </a:r>
          </a:p>
          <a:p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73723" y="3024554"/>
            <a:ext cx="2183353" cy="1367177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957077" y="3024555"/>
            <a:ext cx="1470784" cy="136717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169831" y="2859489"/>
            <a:ext cx="1337628" cy="1550531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507459" y="2799471"/>
            <a:ext cx="1911539" cy="161055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957075" y="4757056"/>
            <a:ext cx="1741533" cy="1573406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4951829" y="4768948"/>
            <a:ext cx="2208626" cy="15615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97643433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95532" y="812410"/>
            <a:ext cx="8126437" cy="4525963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dirty="0"/>
              <a:t>- Ребята, представьте себя хозяином ресторана, который пришел на ярмарку. Разложите, пожалуйста, картинки с продуктами в две кучки: какие вы купите для своего ресторана, и какие вы возьмете себе домой. (В результате у детей в одной кучке будут продукты в малом количестве, а в другой – те же продукты  в большом количестве). </a:t>
            </a:r>
          </a:p>
          <a:p>
            <a:pPr marL="0" indent="0">
              <a:buNone/>
            </a:pPr>
            <a:r>
              <a:rPr lang="ru-RU" dirty="0"/>
              <a:t>- Скажите, ребята, все, что вы взяли для дома, это оптовая покупка или розничная? (розничная)</a:t>
            </a:r>
          </a:p>
          <a:p>
            <a:pPr marL="0" indent="0">
              <a:buNone/>
            </a:pPr>
            <a:r>
              <a:rPr lang="ru-RU" dirty="0"/>
              <a:t>- А все, что купил хозяин для своего ресторана? (оптовая)</a:t>
            </a: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721969" y="2039815"/>
            <a:ext cx="3240552" cy="42768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83607450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09600" y="618979"/>
            <a:ext cx="7957625" cy="5507186"/>
          </a:xfrm>
        </p:spPr>
        <p:txBody>
          <a:bodyPr>
            <a:normAutofit fontScale="85000" lnSpcReduction="20000"/>
          </a:bodyPr>
          <a:lstStyle/>
          <a:p>
            <a:pPr lvl="0"/>
            <a:r>
              <a:rPr lang="ru-RU" dirty="0"/>
              <a:t> Миниатюры (небольшие сценки, в которых содержится задание. Ответы команды пишут в бланках).</a:t>
            </a:r>
          </a:p>
          <a:p>
            <a:pPr lvl="0"/>
            <a:r>
              <a:rPr lang="ru-RU" dirty="0"/>
              <a:t>Покупатель: Сколько стоит кучка из трех морковок?</a:t>
            </a:r>
          </a:p>
          <a:p>
            <a:r>
              <a:rPr lang="ru-RU" dirty="0"/>
              <a:t>Продавец: </a:t>
            </a:r>
            <a:r>
              <a:rPr lang="ru-RU" dirty="0" smtClean="0"/>
              <a:t>15 рублей.</a:t>
            </a:r>
            <a:endParaRPr lang="ru-RU" dirty="0"/>
          </a:p>
          <a:p>
            <a:r>
              <a:rPr lang="ru-RU" dirty="0"/>
              <a:t>Покупатель: Дайте три кучки. Сколько я должен?</a:t>
            </a:r>
          </a:p>
          <a:p>
            <a:r>
              <a:rPr lang="ru-RU" dirty="0"/>
              <a:t>2) Покупатель: Продайте мне альбом за </a:t>
            </a:r>
            <a:r>
              <a:rPr lang="ru-RU" dirty="0" smtClean="0"/>
              <a:t>32 </a:t>
            </a:r>
            <a:r>
              <a:rPr lang="ru-RU" dirty="0"/>
              <a:t>рубля, карандаш за </a:t>
            </a:r>
            <a:r>
              <a:rPr lang="ru-RU" dirty="0" smtClean="0"/>
              <a:t>12 рублей </a:t>
            </a:r>
            <a:r>
              <a:rPr lang="ru-RU" dirty="0"/>
              <a:t>и пенал за </a:t>
            </a:r>
            <a:r>
              <a:rPr lang="ru-RU" dirty="0" smtClean="0"/>
              <a:t>58 </a:t>
            </a:r>
            <a:r>
              <a:rPr lang="ru-RU" dirty="0"/>
              <a:t>рублей.</a:t>
            </a:r>
          </a:p>
          <a:p>
            <a:r>
              <a:rPr lang="ru-RU" dirty="0"/>
              <a:t>    Продавец: Сейчас посчитаю…</a:t>
            </a:r>
          </a:p>
          <a:p>
            <a:r>
              <a:rPr lang="ru-RU" dirty="0"/>
              <a:t>3)Покупатель: Продай-ка мне, торговец, 15 банок меда, 20 банок икры и 40 банок ананасов.</a:t>
            </a:r>
          </a:p>
          <a:p>
            <a:r>
              <a:rPr lang="ru-RU" dirty="0"/>
              <a:t>    Продавец: Хорошо. </a:t>
            </a:r>
          </a:p>
          <a:p>
            <a:r>
              <a:rPr lang="ru-RU" dirty="0"/>
              <a:t>Что же это? Опт или розница?</a:t>
            </a:r>
          </a:p>
          <a:p>
            <a:pPr lvl="0"/>
            <a:r>
              <a:rPr lang="ru-RU" dirty="0"/>
              <a:t> - А теперь выполним тестовые задания. Найдите правильный вариант ответа на каждый вопрос (письменно).</a:t>
            </a: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328073" y="1248194"/>
            <a:ext cx="3713872" cy="38161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01859503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ru-RU" dirty="0"/>
              <a:t>Розница – это</a:t>
            </a:r>
          </a:p>
          <a:p>
            <a:r>
              <a:rPr lang="ru-RU" dirty="0"/>
              <a:t>1) □ товар, продаваемый поштучно</a:t>
            </a:r>
          </a:p>
          <a:p>
            <a:r>
              <a:rPr lang="ru-RU" dirty="0"/>
              <a:t>2) □ товар, продаваемый большими партиями</a:t>
            </a:r>
          </a:p>
          <a:p>
            <a:r>
              <a:rPr lang="ru-RU" dirty="0"/>
              <a:t>3) □ товар, продаваемый по разной цене</a:t>
            </a:r>
          </a:p>
          <a:p>
            <a:r>
              <a:rPr lang="ru-RU" dirty="0"/>
              <a:t> </a:t>
            </a:r>
          </a:p>
          <a:p>
            <a:r>
              <a:rPr lang="ru-RU" dirty="0"/>
              <a:t>Опт – это</a:t>
            </a:r>
          </a:p>
          <a:p>
            <a:r>
              <a:rPr lang="ru-RU" dirty="0"/>
              <a:t>1) □ продажа товаров в небольших количествах</a:t>
            </a:r>
          </a:p>
          <a:p>
            <a:r>
              <a:rPr lang="ru-RU" dirty="0"/>
              <a:t>2) □ товар, продаваемый по высокой цене</a:t>
            </a:r>
          </a:p>
          <a:p>
            <a:r>
              <a:rPr lang="ru-RU" dirty="0"/>
              <a:t>3) □ продажа товаров большими партиями</a:t>
            </a:r>
          </a:p>
          <a:p>
            <a:r>
              <a:rPr lang="ru-RU" dirty="0"/>
              <a:t> </a:t>
            </a:r>
          </a:p>
          <a:p>
            <a:r>
              <a:rPr lang="ru-RU" dirty="0"/>
              <a:t>Сделка – это </a:t>
            </a:r>
          </a:p>
          <a:p>
            <a:r>
              <a:rPr lang="ru-RU" dirty="0"/>
              <a:t>1) □ товар, сделанный на фабрике</a:t>
            </a:r>
          </a:p>
          <a:p>
            <a:r>
              <a:rPr lang="ru-RU" dirty="0"/>
              <a:t>2) □ договор двух сторон о продаже</a:t>
            </a:r>
          </a:p>
          <a:p>
            <a:r>
              <a:rPr lang="ru-RU" dirty="0"/>
              <a:t>3) □ деньги, полученные при покупке</a:t>
            </a:r>
          </a:p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тест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249549" y="1417638"/>
            <a:ext cx="4525109" cy="30999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60955901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132320" y="981223"/>
            <a:ext cx="4450080" cy="4525963"/>
          </a:xfrm>
        </p:spPr>
        <p:txBody>
          <a:bodyPr>
            <a:normAutofit fontScale="92500"/>
          </a:bodyPr>
          <a:lstStyle/>
          <a:p>
            <a:r>
              <a:rPr lang="ru-RU" dirty="0"/>
              <a:t> - Ребята, вам понравилось? Что вам понравилось больше всего? Что вы узнали нового? Где вам это может пригодиться?</a:t>
            </a:r>
          </a:p>
          <a:p>
            <a:r>
              <a:rPr lang="ru-RU" dirty="0"/>
              <a:t>  А теперь посмотрим, кто у  нас победил.(Награждение победителей и участников дипломами).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>
                <a:effectLst/>
              </a:rPr>
              <a:t>Подведение итогов. </a:t>
            </a:r>
            <a:br>
              <a:rPr lang="ru-RU" dirty="0">
                <a:effectLst/>
              </a:rPr>
            </a:b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54745" y="1209822"/>
            <a:ext cx="6428935" cy="5267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2718814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140678"/>
            <a:ext cx="11310425" cy="59854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59917457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1126" y="995290"/>
            <a:ext cx="6564923" cy="4525963"/>
          </a:xfrm>
        </p:spPr>
        <p:txBody>
          <a:bodyPr>
            <a:normAutofit fontScale="92500"/>
          </a:bodyPr>
          <a:lstStyle/>
          <a:p>
            <a:r>
              <a:rPr lang="ru-RU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</a:rPr>
              <a:t>Деловая игра в рамках повышения финансовой грамотности для </a:t>
            </a:r>
            <a:r>
              <a:rPr lang="ru-RU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</a:rPr>
              <a:t>2 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</a:rPr>
              <a:t>класса "Лесная ярмарка". Ребята узнают понятия «опт и «розница», научатся различать оптовую и розничную торговлю, закрепят навыки счета, сравнения чисел в пределах </a:t>
            </a:r>
            <a:r>
              <a:rPr lang="ru-RU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</a:rPr>
              <a:t>100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</a:rPr>
              <a:t>. Деловая игра позволит им почувствовать особую ответственность за принимаемые решения и азарт от возможности управлять финансами.</a:t>
            </a:r>
            <a:endParaRPr lang="ru-RU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935372" y="808576"/>
            <a:ext cx="5115951" cy="47126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12357463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0110" y="615463"/>
            <a:ext cx="10972800" cy="6010420"/>
          </a:xfrm>
        </p:spPr>
        <p:txBody>
          <a:bodyPr/>
          <a:lstStyle/>
          <a:p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Участники : </a:t>
            </a:r>
            <a:r>
              <a:rPr lang="ru-RU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2 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классы</a:t>
            </a:r>
          </a:p>
          <a:p>
            <a:r>
              <a:rPr lang="ru-RU" dirty="0"/>
              <a:t>Цель :Объяснить детям принципы оптовой и розничной торговли</a:t>
            </a:r>
          </a:p>
          <a:p>
            <a:r>
              <a:rPr lang="ru-RU" dirty="0"/>
              <a:t>Задачи:- формирование у детей понятий «опт» и «розница»;</a:t>
            </a:r>
          </a:p>
          <a:p>
            <a:pPr marL="0" indent="0">
              <a:buNone/>
            </a:pPr>
            <a:r>
              <a:rPr lang="ru-RU" dirty="0"/>
              <a:t>- закрепление навыков счета, сравнения чисел, составление числа из меньших чисел;</a:t>
            </a:r>
          </a:p>
          <a:p>
            <a:pPr>
              <a:buFontTx/>
              <a:buChar char="-"/>
            </a:pPr>
            <a:r>
              <a:rPr lang="ru-RU" dirty="0"/>
              <a:t>развитие коммуникативных навыков учащихся в области финансовой грамотности.</a:t>
            </a:r>
          </a:p>
          <a:p>
            <a:pPr>
              <a:buFontTx/>
              <a:buChar char="-"/>
            </a:pPr>
            <a:r>
              <a:rPr lang="ru-RU" dirty="0"/>
              <a:t>Форма занятия : игровая</a:t>
            </a:r>
          </a:p>
          <a:p>
            <a:pPr>
              <a:buFontTx/>
              <a:buChar char="-"/>
            </a:pPr>
            <a:r>
              <a:rPr lang="ru-RU" dirty="0"/>
              <a:t>Время занятия: 45 </a:t>
            </a:r>
            <a:r>
              <a:rPr lang="ru-RU" dirty="0" smtClean="0"/>
              <a:t>минут</a:t>
            </a:r>
            <a:endParaRPr lang="ru-RU" dirty="0"/>
          </a:p>
          <a:p>
            <a:pPr>
              <a:buFontTx/>
              <a:buChar char="-"/>
            </a:pPr>
            <a:endParaRPr lang="ru-RU" dirty="0"/>
          </a:p>
          <a:p>
            <a:pPr>
              <a:buFontTx/>
              <a:buChar char="-"/>
            </a:pP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835507" y="3840480"/>
            <a:ext cx="3766887" cy="26587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7166562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06437" y="576775"/>
            <a:ext cx="7019778" cy="5824025"/>
          </a:xfrm>
        </p:spPr>
        <p:txBody>
          <a:bodyPr>
            <a:normAutofit/>
          </a:bodyPr>
          <a:lstStyle/>
          <a:p>
            <a:pPr algn="l"/>
            <a:r>
              <a:rPr lang="ru-RU" dirty="0">
                <a:solidFill>
                  <a:schemeClr val="tx2"/>
                </a:solidFill>
              </a:rPr>
              <a:t>Материал</a:t>
            </a:r>
          </a:p>
          <a:p>
            <a:pPr algn="l"/>
            <a:r>
              <a:rPr lang="ru-RU" sz="24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компьютер, </a:t>
            </a:r>
            <a:r>
              <a:rPr lang="ru-RU" sz="2400" dirty="0" err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мультимедиапроектор</a:t>
            </a:r>
            <a:r>
              <a:rPr lang="ru-RU" sz="24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br>
              <a:rPr lang="ru-RU" sz="24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4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— натуральные наглядные пособия (корзинка </a:t>
            </a:r>
            <a:r>
              <a:rPr lang="ru-RU" sz="24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 муляжами грибов, </a:t>
            </a:r>
            <a:r>
              <a:rPr lang="ru-RU" sz="24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горшочек </a:t>
            </a:r>
            <a:r>
              <a:rPr lang="ru-RU" sz="24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 надписью «Мёд» </a:t>
            </a:r>
            <a:r>
              <a:rPr lang="ru-RU" sz="24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 деревянная ложка, пакет морковки);  раздаточный материал с заданиями,</a:t>
            </a:r>
          </a:p>
          <a:p>
            <a:pPr algn="l"/>
            <a:r>
              <a:rPr lang="ru-RU" sz="24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— дипломы участников и победителей и</a:t>
            </a:r>
          </a:p>
          <a:p>
            <a:pPr algn="l"/>
            <a:r>
              <a:rPr lang="ru-RU" sz="2400" dirty="0">
                <a:solidFill>
                  <a:schemeClr val="tx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Формы контроля :</a:t>
            </a:r>
            <a:r>
              <a:rPr lang="ru-RU" sz="2400" dirty="0">
                <a:solidFill>
                  <a:schemeClr val="tx2"/>
                </a:solidFill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Тестовые задания в конце занятия</a:t>
            </a:r>
          </a:p>
          <a:p>
            <a:pPr algn="just">
              <a:spcAft>
                <a:spcPts val="0"/>
              </a:spcAft>
            </a:pPr>
            <a:r>
              <a:rPr lang="ru-RU" sz="2400" dirty="0">
                <a:solidFill>
                  <a:schemeClr val="tx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Методические рекомендации </a:t>
            </a:r>
            <a:r>
              <a:rPr lang="ru-RU" sz="2400" dirty="0">
                <a:solidFill>
                  <a:schemeClr val="tx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организаторам </a:t>
            </a:r>
            <a:r>
              <a:rPr lang="ru-RU" sz="2400" dirty="0" smtClean="0">
                <a:solidFill>
                  <a:schemeClr val="tx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игры: в</a:t>
            </a:r>
            <a:r>
              <a:rPr lang="ru-RU" sz="2400" dirty="0" smtClean="0">
                <a:solidFill>
                  <a:schemeClr val="tx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се </a:t>
            </a:r>
            <a:r>
              <a:rPr lang="ru-RU" sz="2400" dirty="0">
                <a:solidFill>
                  <a:schemeClr val="tx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участники делятся на команды по 10 человек.</a:t>
            </a:r>
            <a:endParaRPr lang="ru-RU" sz="2400" dirty="0">
              <a:solidFill>
                <a:schemeClr val="tx2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l"/>
            <a:endParaRPr lang="ru-RU" sz="2400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526215" y="1266091"/>
            <a:ext cx="4515730" cy="44453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89219300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Aft>
                <a:spcPts val="0"/>
              </a:spcAft>
            </a:pP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Содержание:</a:t>
            </a:r>
          </a:p>
          <a:p>
            <a:pPr lvl="0" algn="just">
              <a:buFont typeface="+mj-lt"/>
              <a:buAutoNum type="arabicPeriod"/>
            </a:pP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Выступление скоморохов – приглашение на ярмарку</a:t>
            </a:r>
          </a:p>
          <a:p>
            <a:pPr lvl="0" algn="just">
              <a:buFont typeface="+mj-lt"/>
              <a:buAutoNum type="arabicPeriod"/>
            </a:pP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Показ сценки, раскрывающей понятия «опт» и «розница»</a:t>
            </a:r>
          </a:p>
          <a:p>
            <a:pPr lvl="0" algn="just">
              <a:buFont typeface="+mj-lt"/>
              <a:buAutoNum type="arabicPeriod"/>
            </a:pP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Представление команд</a:t>
            </a:r>
          </a:p>
          <a:p>
            <a:pPr lvl="0" algn="just">
              <a:buFont typeface="+mj-lt"/>
              <a:buAutoNum type="arabicPeriod"/>
            </a:pP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Игра «Парные картинки»</a:t>
            </a:r>
          </a:p>
          <a:p>
            <a:pPr lvl="0" algn="just">
              <a:buFont typeface="+mj-lt"/>
              <a:buAutoNum type="arabicPeriod"/>
            </a:pP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Миниатюры</a:t>
            </a:r>
          </a:p>
          <a:p>
            <a:pPr lvl="0" algn="just">
              <a:buFont typeface="+mj-lt"/>
              <a:buAutoNum type="arabicPeriod"/>
            </a:pP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Тестовые задания.</a:t>
            </a:r>
          </a:p>
          <a:p>
            <a:pPr lvl="0" algn="just">
              <a:buFont typeface="+mj-lt"/>
              <a:buAutoNum type="arabicPeriod"/>
            </a:pP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Подведение итогов, награждение.</a:t>
            </a:r>
          </a:p>
          <a:p>
            <a:pPr algn="just">
              <a:spcAft>
                <a:spcPts val="0"/>
              </a:spcAft>
            </a:pP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8970498" cy="1143000"/>
          </a:xfrm>
        </p:spPr>
        <p:txBody>
          <a:bodyPr>
            <a:normAutofit fontScale="90000"/>
          </a:bodyPr>
          <a:lstStyle/>
          <a:p>
            <a:pPr>
              <a:spcAft>
                <a:spcPts val="1000"/>
              </a:spcAft>
            </a:pPr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II</a:t>
            </a:r>
            <a:r>
              <a:rPr lang="ru-RU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Содержательный блок</a:t>
            </a:r>
            <a:r>
              <a:rPr lang="ru-RU" sz="4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4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0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Развернутый сценарий деловой игры в режиме </a:t>
            </a:r>
            <a:r>
              <a:rPr lang="ru-RU" sz="20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on-line</a:t>
            </a:r>
            <a:r>
              <a:rPr lang="ru-RU" sz="20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20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0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«Лесная ярмарка»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sz="20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945022" y="1291029"/>
            <a:ext cx="3857772" cy="40300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50606737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09600" y="351693"/>
            <a:ext cx="10972800" cy="5774472"/>
          </a:xfrm>
        </p:spPr>
        <p:txBody>
          <a:bodyPr>
            <a:normAutofit fontScale="92500" lnSpcReduction="20000"/>
          </a:bodyPr>
          <a:lstStyle/>
          <a:p>
            <a:pPr marL="0" indent="0" algn="ctr">
              <a:spcAft>
                <a:spcPts val="0"/>
              </a:spcAft>
              <a:buNone/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Ход занятия:</a:t>
            </a:r>
            <a:endParaRPr lang="ru-RU" sz="24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just">
              <a:spcAft>
                <a:spcPts val="0"/>
              </a:spcAft>
              <a:buNone/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- Ребята, сегодня нас ждет интересное занятие. Мы будем работать вместе с учениками из другого класса  .Поприветствуйте друг друга!</a:t>
            </a:r>
            <a:endParaRPr lang="ru-RU" sz="24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spcAft>
                <a:spcPts val="0"/>
              </a:spcAft>
              <a:buNone/>
            </a:pP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 </a:t>
            </a:r>
          </a:p>
          <a:p>
            <a:pPr lvl="0">
              <a:buFont typeface="+mj-lt"/>
              <a:buAutoNum type="romanUcPeriod"/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центр выходят скоморохи и зазывают на ярмарку.</a:t>
            </a:r>
            <a:endParaRPr lang="ru-RU" sz="24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spcAft>
                <a:spcPts val="0"/>
              </a:spcAft>
              <a:buNone/>
            </a:pP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  <a:p>
            <a:pPr marL="0" indent="0">
              <a:spcAft>
                <a:spcPts val="0"/>
              </a:spcAft>
              <a:buNone/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1-й: Все! Все! Все! Все на праздник!</a:t>
            </a:r>
            <a:endParaRPr lang="ru-RU" sz="24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spcAft>
                <a:spcPts val="0"/>
              </a:spcAft>
              <a:buNone/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Ярмарку начинаем – гостей приглашаем!</a:t>
            </a:r>
            <a:endParaRPr lang="ru-RU" sz="24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spcAft>
                <a:spcPts val="0"/>
              </a:spcAft>
              <a:buNone/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2-й: Спешите скорей, спешите скорей!</a:t>
            </a:r>
            <a:endParaRPr lang="ru-RU" sz="24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spcAft>
                <a:spcPts val="0"/>
              </a:spcAft>
              <a:buNone/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Нет праздника нашего веселей!</a:t>
            </a:r>
            <a:endParaRPr lang="ru-RU" sz="24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spcAft>
                <a:spcPts val="0"/>
              </a:spcAft>
              <a:buNone/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Гостей давно мы ждем-поджидаем,</a:t>
            </a:r>
            <a:endParaRPr lang="ru-RU" sz="24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spcAft>
                <a:spcPts val="0"/>
              </a:spcAft>
              <a:buNone/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Ярмарку без вас не начинаем.</a:t>
            </a:r>
            <a:endParaRPr lang="ru-RU" sz="24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spcAft>
                <a:spcPts val="0"/>
              </a:spcAft>
              <a:buNone/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3-й: Удобно ли вам, гости дорогие?</a:t>
            </a:r>
            <a:endParaRPr lang="ru-RU" sz="24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spcAft>
                <a:spcPts val="0"/>
              </a:spcAft>
              <a:buNone/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Всем ли видно, всем ли слышно? </a:t>
            </a:r>
            <a:endParaRPr lang="ru-RU" sz="24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spcAft>
                <a:spcPts val="0"/>
              </a:spcAft>
              <a:buNone/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Пусть проходит праздник пышно.</a:t>
            </a:r>
            <a:endParaRPr lang="ru-RU" sz="24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701629" y="2142224"/>
            <a:ext cx="3880771" cy="39839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21343666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09600" y="379829"/>
            <a:ext cx="9251852" cy="6147580"/>
          </a:xfrm>
        </p:spPr>
        <p:txBody>
          <a:bodyPr>
            <a:normAutofit fontScale="77500" lnSpcReduction="20000"/>
          </a:bodyPr>
          <a:lstStyle/>
          <a:p>
            <a:pPr lvl="0" algn="just">
              <a:buFont typeface="+mj-lt"/>
              <a:buAutoNum type="romanUcPeriod"/>
            </a:pP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Сценка. Действующие лица: Заяц, Медведь, Ежик, человек.</a:t>
            </a:r>
            <a:endParaRPr lang="ru-RU" sz="24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07315" indent="0" algn="just">
              <a:spcAft>
                <a:spcPts val="0"/>
              </a:spcAft>
              <a:buNone/>
            </a:pP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Заяц: - Подходи, покупай, морковка большая и маленькая, вкусная да сладенькая.</a:t>
            </a:r>
            <a:endParaRPr lang="ru-RU" sz="24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07315" indent="0" algn="just">
              <a:spcAft>
                <a:spcPts val="0"/>
              </a:spcAft>
              <a:buNone/>
            </a:pP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Медведь: - А вот кому меду? Пчелка летала, мед собирала… В одной маленькой ложке очень большая польза!</a:t>
            </a:r>
            <a:endParaRPr lang="ru-RU" sz="24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07315" indent="0" algn="just">
              <a:spcAft>
                <a:spcPts val="0"/>
              </a:spcAft>
              <a:buNone/>
            </a:pP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Ежик: - А вот рыжики в лукошке! Подходи, купи немножко! Грибы царские: на засолку, на </a:t>
            </a:r>
            <a:r>
              <a:rPr lang="ru-RU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жаренку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и сварить и засушить!</a:t>
            </a:r>
            <a:endParaRPr lang="ru-RU" sz="24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07315" indent="0" algn="just">
              <a:spcAft>
                <a:spcPts val="0"/>
              </a:spcAft>
              <a:buNone/>
            </a:pP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Человек: - Что почем продаем?</a:t>
            </a:r>
            <a:endParaRPr lang="ru-RU" sz="24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07315" indent="0" algn="just">
              <a:spcAft>
                <a:spcPts val="0"/>
              </a:spcAft>
              <a:buNone/>
            </a:pP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Заяц: - Морковка! </a:t>
            </a:r>
            <a:r>
              <a:rPr lang="ru-RU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5 рублей– 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штучка, </a:t>
            </a:r>
            <a:r>
              <a:rPr lang="ru-RU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20 рублей 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– кучка.</a:t>
            </a:r>
            <a:endParaRPr lang="ru-RU" sz="24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07315" indent="0" algn="just">
              <a:spcAft>
                <a:spcPts val="0"/>
              </a:spcAft>
              <a:buNone/>
            </a:pP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Еж: - Лукошко – </a:t>
            </a:r>
            <a:r>
              <a:rPr lang="ru-RU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сотенка, 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 если по одному грибку  - то по рублю за гриб.</a:t>
            </a:r>
            <a:endParaRPr lang="ru-RU" sz="24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07315" indent="0" algn="just">
              <a:spcAft>
                <a:spcPts val="0"/>
              </a:spcAft>
              <a:buNone/>
            </a:pP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Медведь: - Горшочек – </a:t>
            </a:r>
            <a:r>
              <a:rPr lang="ru-RU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  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рублей, а если хочешь одну ложку съесть, то давай </a:t>
            </a:r>
            <a:r>
              <a:rPr lang="ru-RU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7 рублей!</a:t>
            </a:r>
            <a:endParaRPr lang="ru-RU" sz="24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07315" indent="0" algn="just">
              <a:spcAft>
                <a:spcPts val="0"/>
              </a:spcAft>
              <a:buNone/>
            </a:pP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Человек (ходит, задумавшись):  - Так-так-так, 1 морковка – </a:t>
            </a:r>
            <a:r>
              <a:rPr lang="ru-RU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5 рублей, 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значит, пять морковок – </a:t>
            </a:r>
            <a:r>
              <a:rPr lang="ru-RU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рублей. А в кучке выйдет </a:t>
            </a:r>
            <a:r>
              <a:rPr lang="ru-RU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всего20 рублей! 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Так, так… Мед… горшочек – </a:t>
            </a:r>
            <a:r>
              <a:rPr lang="ru-RU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 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рублей, одна ложка – </a:t>
            </a:r>
            <a:r>
              <a:rPr lang="ru-RU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7 рублей. 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 сколько ложек меда в горшочке? Так-так…И лукошко…</a:t>
            </a:r>
            <a:endParaRPr lang="ru-RU" sz="24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07315" indent="0" algn="just">
              <a:spcAft>
                <a:spcPts val="0"/>
              </a:spcAft>
              <a:buNone/>
            </a:pP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Выходит, если  брать помалу – заплачу дороже. А если возьму много – заплачу дешевле. Это мне выгоднее!</a:t>
            </a:r>
            <a:endParaRPr lang="ru-RU" sz="24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07315" indent="0" algn="just">
              <a:spcAft>
                <a:spcPts val="0"/>
              </a:spcAft>
              <a:buNone/>
            </a:pP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 давайте-ка мне и лукошко грибочков, и горшочек меда, и всю морковку!</a:t>
            </a:r>
            <a:endParaRPr lang="ru-RU" sz="24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07315" indent="0" algn="just">
              <a:spcAft>
                <a:spcPts val="0"/>
              </a:spcAft>
              <a:buNone/>
            </a:pP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24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40117732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-162615"/>
            <a:ext cx="12182620" cy="7428578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33139276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09600" y="365761"/>
            <a:ext cx="8900160" cy="5760404"/>
          </a:xfrm>
        </p:spPr>
        <p:txBody>
          <a:bodyPr>
            <a:normAutofit fontScale="92500" lnSpcReduction="20000"/>
          </a:bodyPr>
          <a:lstStyle/>
          <a:p>
            <a:pPr marL="0" lvl="0" indent="0">
              <a:buNone/>
            </a:pPr>
            <a:r>
              <a:rPr lang="ru-RU" dirty="0"/>
              <a:t>Учитель показывает надписи на доске «ОПТ», «РОЗНИЦА»:</a:t>
            </a:r>
          </a:p>
          <a:p>
            <a:pPr marL="0" indent="0">
              <a:buNone/>
            </a:pPr>
            <a:r>
              <a:rPr lang="ru-RU" dirty="0"/>
              <a:t>-Ребята, эта сценка разъясняет вам эти понятия: если человек покупает или продает товары в больших количествах, то это оптовая торговля. А если он приобретает или продает вещи в единичных экземплярах, то это розничная торговля. </a:t>
            </a:r>
          </a:p>
          <a:p>
            <a:pPr marL="0" indent="0">
              <a:buNone/>
            </a:pPr>
            <a:r>
              <a:rPr lang="ru-RU" dirty="0"/>
              <a:t>А сейчас вы поработаете в группах. Вас ждут интересные задания. Вы сможете показать свои знания, умения, сообразительность.</a:t>
            </a:r>
          </a:p>
          <a:p>
            <a:pPr marL="0" indent="0">
              <a:buNone/>
            </a:pPr>
            <a:r>
              <a:rPr lang="ru-RU" dirty="0"/>
              <a:t>Команды, представьтесь! </a:t>
            </a:r>
          </a:p>
          <a:p>
            <a:pPr marL="0" indent="0">
              <a:buNone/>
            </a:pPr>
            <a:r>
              <a:rPr lang="ru-RU" dirty="0"/>
              <a:t> (Команды выполняют задания, после  каждого конкурса  учителя проверяют правильность выполнения в группах и отмечают количество баллов).</a:t>
            </a:r>
          </a:p>
          <a:p>
            <a:pPr marL="0" indent="0">
              <a:buNone/>
            </a:pPr>
            <a:r>
              <a:rPr lang="ru-RU" dirty="0"/>
              <a:t> </a:t>
            </a: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909218" y="2125310"/>
            <a:ext cx="3153168" cy="22413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586915294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ткрытая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91</TotalTime>
  <Words>856</Words>
  <Application>Microsoft Office PowerPoint</Application>
  <PresentationFormat>Произвольный</PresentationFormat>
  <Paragraphs>97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Открытая</vt:lpstr>
      <vt:lpstr>Слайд 1</vt:lpstr>
      <vt:lpstr>Слайд 2</vt:lpstr>
      <vt:lpstr>Слайд 3</vt:lpstr>
      <vt:lpstr>Слайд 4</vt:lpstr>
      <vt:lpstr>II Содержательный блок Развернутый сценарий деловой игры в режиме on-line «Лесная ярмарка» 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тест</vt:lpstr>
      <vt:lpstr>Подведение итогов.  </vt:lpstr>
      <vt:lpstr>Слайд 15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Татьяна Кононенко</dc:creator>
  <cp:lastModifiedBy>Женя</cp:lastModifiedBy>
  <cp:revision>11</cp:revision>
  <dcterms:created xsi:type="dcterms:W3CDTF">2017-05-25T14:27:37Z</dcterms:created>
  <dcterms:modified xsi:type="dcterms:W3CDTF">2023-01-03T10:15:08Z</dcterms:modified>
</cp:coreProperties>
</file>