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75" r:id="rId5"/>
    <p:sldId id="276" r:id="rId6"/>
    <p:sldId id="260" r:id="rId7"/>
    <p:sldId id="270" r:id="rId8"/>
    <p:sldId id="262" r:id="rId9"/>
    <p:sldId id="269" r:id="rId10"/>
    <p:sldId id="261" r:id="rId11"/>
    <p:sldId id="263" r:id="rId12"/>
    <p:sldId id="265" r:id="rId13"/>
    <p:sldId id="266" r:id="rId14"/>
    <p:sldId id="264" r:id="rId15"/>
    <p:sldId id="282" r:id="rId16"/>
    <p:sldId id="267" r:id="rId17"/>
    <p:sldId id="268" r:id="rId18"/>
    <p:sldId id="271" r:id="rId19"/>
    <p:sldId id="272" r:id="rId20"/>
    <p:sldId id="273" r:id="rId21"/>
    <p:sldId id="274" r:id="rId22"/>
    <p:sldId id="278" r:id="rId23"/>
    <p:sldId id="280" r:id="rId24"/>
    <p:sldId id="279" r:id="rId25"/>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4" d="100"/>
          <a:sy n="74" d="100"/>
        </p:scale>
        <p:origin x="576"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31D5700C-A182-4325-8585-0CBD237A0E57}" type="datetimeFigureOut">
              <a:rPr lang="ru-RU" smtClean="0"/>
              <a:t>06.07.2022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B055C41-9F7A-4DDE-A964-E815E25E1926}" type="slidenum">
              <a:rPr lang="ru-RU" smtClean="0"/>
              <a:t>‹#›</a:t>
            </a:fld>
            <a:endParaRPr lang="ru-RU"/>
          </a:p>
        </p:txBody>
      </p:sp>
    </p:spTree>
    <p:extLst>
      <p:ext uri="{BB962C8B-B14F-4D97-AF65-F5344CB8AC3E}">
        <p14:creationId xmlns:p14="http://schemas.microsoft.com/office/powerpoint/2010/main" val="41158250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31D5700C-A182-4325-8585-0CBD237A0E57}" type="datetimeFigureOut">
              <a:rPr lang="ru-RU" smtClean="0"/>
              <a:t>06.07.2022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B055C41-9F7A-4DDE-A964-E815E25E1926}" type="slidenum">
              <a:rPr lang="ru-RU" smtClean="0"/>
              <a:t>‹#›</a:t>
            </a:fld>
            <a:endParaRPr lang="ru-RU"/>
          </a:p>
        </p:txBody>
      </p:sp>
    </p:spTree>
    <p:extLst>
      <p:ext uri="{BB962C8B-B14F-4D97-AF65-F5344CB8AC3E}">
        <p14:creationId xmlns:p14="http://schemas.microsoft.com/office/powerpoint/2010/main" val="38652995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31D5700C-A182-4325-8585-0CBD237A0E57}" type="datetimeFigureOut">
              <a:rPr lang="ru-RU" smtClean="0"/>
              <a:t>06.07.2022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B055C41-9F7A-4DDE-A964-E815E25E1926}" type="slidenum">
              <a:rPr lang="ru-RU" smtClean="0"/>
              <a:t>‹#›</a:t>
            </a:fld>
            <a:endParaRPr lang="ru-RU"/>
          </a:p>
        </p:txBody>
      </p:sp>
    </p:spTree>
    <p:extLst>
      <p:ext uri="{BB962C8B-B14F-4D97-AF65-F5344CB8AC3E}">
        <p14:creationId xmlns:p14="http://schemas.microsoft.com/office/powerpoint/2010/main" val="3001644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31D5700C-A182-4325-8585-0CBD237A0E57}" type="datetimeFigureOut">
              <a:rPr lang="ru-RU" smtClean="0"/>
              <a:t>06.07.2022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B055C41-9F7A-4DDE-A964-E815E25E1926}" type="slidenum">
              <a:rPr lang="ru-RU" smtClean="0"/>
              <a:t>‹#›</a:t>
            </a:fld>
            <a:endParaRPr lang="ru-RU"/>
          </a:p>
        </p:txBody>
      </p:sp>
    </p:spTree>
    <p:extLst>
      <p:ext uri="{BB962C8B-B14F-4D97-AF65-F5344CB8AC3E}">
        <p14:creationId xmlns:p14="http://schemas.microsoft.com/office/powerpoint/2010/main" val="15796314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31D5700C-A182-4325-8585-0CBD237A0E57}" type="datetimeFigureOut">
              <a:rPr lang="ru-RU" smtClean="0"/>
              <a:t>06.07.2022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B055C41-9F7A-4DDE-A964-E815E25E1926}" type="slidenum">
              <a:rPr lang="ru-RU" smtClean="0"/>
              <a:t>‹#›</a:t>
            </a:fld>
            <a:endParaRPr lang="ru-RU"/>
          </a:p>
        </p:txBody>
      </p:sp>
    </p:spTree>
    <p:extLst>
      <p:ext uri="{BB962C8B-B14F-4D97-AF65-F5344CB8AC3E}">
        <p14:creationId xmlns:p14="http://schemas.microsoft.com/office/powerpoint/2010/main" val="24558963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31D5700C-A182-4325-8585-0CBD237A0E57}" type="datetimeFigureOut">
              <a:rPr lang="ru-RU" smtClean="0"/>
              <a:t>06.07.2022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B055C41-9F7A-4DDE-A964-E815E25E1926}" type="slidenum">
              <a:rPr lang="ru-RU" smtClean="0"/>
              <a:t>‹#›</a:t>
            </a:fld>
            <a:endParaRPr lang="ru-RU"/>
          </a:p>
        </p:txBody>
      </p:sp>
    </p:spTree>
    <p:extLst>
      <p:ext uri="{BB962C8B-B14F-4D97-AF65-F5344CB8AC3E}">
        <p14:creationId xmlns:p14="http://schemas.microsoft.com/office/powerpoint/2010/main" val="34271288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31D5700C-A182-4325-8585-0CBD237A0E57}" type="datetimeFigureOut">
              <a:rPr lang="ru-RU" smtClean="0"/>
              <a:t>06.07.2022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B055C41-9F7A-4DDE-A964-E815E25E1926}" type="slidenum">
              <a:rPr lang="ru-RU" smtClean="0"/>
              <a:t>‹#›</a:t>
            </a:fld>
            <a:endParaRPr lang="ru-RU"/>
          </a:p>
        </p:txBody>
      </p:sp>
    </p:spTree>
    <p:extLst>
      <p:ext uri="{BB962C8B-B14F-4D97-AF65-F5344CB8AC3E}">
        <p14:creationId xmlns:p14="http://schemas.microsoft.com/office/powerpoint/2010/main" val="10034934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31D5700C-A182-4325-8585-0CBD237A0E57}" type="datetimeFigureOut">
              <a:rPr lang="ru-RU" smtClean="0"/>
              <a:t>06.07.2022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B055C41-9F7A-4DDE-A964-E815E25E1926}" type="slidenum">
              <a:rPr lang="ru-RU" smtClean="0"/>
              <a:t>‹#›</a:t>
            </a:fld>
            <a:endParaRPr lang="ru-RU"/>
          </a:p>
        </p:txBody>
      </p:sp>
    </p:spTree>
    <p:extLst>
      <p:ext uri="{BB962C8B-B14F-4D97-AF65-F5344CB8AC3E}">
        <p14:creationId xmlns:p14="http://schemas.microsoft.com/office/powerpoint/2010/main" val="9539932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31D5700C-A182-4325-8585-0CBD237A0E57}" type="datetimeFigureOut">
              <a:rPr lang="ru-RU" smtClean="0"/>
              <a:t>06.07.2022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B055C41-9F7A-4DDE-A964-E815E25E1926}" type="slidenum">
              <a:rPr lang="ru-RU" smtClean="0"/>
              <a:t>‹#›</a:t>
            </a:fld>
            <a:endParaRPr lang="ru-RU"/>
          </a:p>
        </p:txBody>
      </p:sp>
    </p:spTree>
    <p:extLst>
      <p:ext uri="{BB962C8B-B14F-4D97-AF65-F5344CB8AC3E}">
        <p14:creationId xmlns:p14="http://schemas.microsoft.com/office/powerpoint/2010/main" val="31036013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31D5700C-A182-4325-8585-0CBD237A0E57}" type="datetimeFigureOut">
              <a:rPr lang="ru-RU" smtClean="0"/>
              <a:t>06.07.2022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B055C41-9F7A-4DDE-A964-E815E25E1926}" type="slidenum">
              <a:rPr lang="ru-RU" smtClean="0"/>
              <a:t>‹#›</a:t>
            </a:fld>
            <a:endParaRPr lang="ru-RU"/>
          </a:p>
        </p:txBody>
      </p:sp>
    </p:spTree>
    <p:extLst>
      <p:ext uri="{BB962C8B-B14F-4D97-AF65-F5344CB8AC3E}">
        <p14:creationId xmlns:p14="http://schemas.microsoft.com/office/powerpoint/2010/main" val="27674359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31D5700C-A182-4325-8585-0CBD237A0E57}" type="datetimeFigureOut">
              <a:rPr lang="ru-RU" smtClean="0"/>
              <a:t>06.07.2022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B055C41-9F7A-4DDE-A964-E815E25E1926}" type="slidenum">
              <a:rPr lang="ru-RU" smtClean="0"/>
              <a:t>‹#›</a:t>
            </a:fld>
            <a:endParaRPr lang="ru-RU"/>
          </a:p>
        </p:txBody>
      </p:sp>
    </p:spTree>
    <p:extLst>
      <p:ext uri="{BB962C8B-B14F-4D97-AF65-F5344CB8AC3E}">
        <p14:creationId xmlns:p14="http://schemas.microsoft.com/office/powerpoint/2010/main" val="21198990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1D5700C-A182-4325-8585-0CBD237A0E57}" type="datetimeFigureOut">
              <a:rPr lang="ru-RU" smtClean="0"/>
              <a:t>06.07.2022</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B055C41-9F7A-4DDE-A964-E815E25E1926}" type="slidenum">
              <a:rPr lang="ru-RU" smtClean="0"/>
              <a:t>‹#›</a:t>
            </a:fld>
            <a:endParaRPr lang="ru-RU"/>
          </a:p>
        </p:txBody>
      </p:sp>
    </p:spTree>
    <p:extLst>
      <p:ext uri="{BB962C8B-B14F-4D97-AF65-F5344CB8AC3E}">
        <p14:creationId xmlns:p14="http://schemas.microsoft.com/office/powerpoint/2010/main" val="14413883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529" y="-297"/>
            <a:ext cx="12193057" cy="6858594"/>
          </a:xfrm>
          <a:prstGeom prst="rect">
            <a:avLst/>
          </a:prstGeom>
        </p:spPr>
      </p:pic>
      <p:sp>
        <p:nvSpPr>
          <p:cNvPr id="5" name="Прямоугольник 4"/>
          <p:cNvSpPr/>
          <p:nvPr/>
        </p:nvSpPr>
        <p:spPr>
          <a:xfrm>
            <a:off x="5494986" y="5530231"/>
            <a:ext cx="6096000" cy="1015663"/>
          </a:xfrm>
          <a:prstGeom prst="rect">
            <a:avLst/>
          </a:prstGeom>
        </p:spPr>
        <p:txBody>
          <a:bodyPr>
            <a:spAutoFit/>
          </a:bodyPr>
          <a:lstStyle/>
          <a:p>
            <a:pPr algn="just"/>
            <a:r>
              <a:rPr lang="ru-RU" sz="2000" b="1" i="1" dirty="0" smtClean="0">
                <a:solidFill>
                  <a:srgbClr val="7030A0"/>
                </a:solidFill>
              </a:rPr>
              <a:t>Глухова М.В. – учитель русского языка и литературы МОБУ «СОШ «</a:t>
            </a:r>
            <a:r>
              <a:rPr lang="ru-RU" sz="2000" b="1" i="1" dirty="0" err="1" smtClean="0">
                <a:solidFill>
                  <a:srgbClr val="7030A0"/>
                </a:solidFill>
              </a:rPr>
              <a:t>Сертоловский</a:t>
            </a:r>
            <a:r>
              <a:rPr lang="ru-RU" sz="2000" b="1" i="1" dirty="0" smtClean="0">
                <a:solidFill>
                  <a:srgbClr val="7030A0"/>
                </a:solidFill>
              </a:rPr>
              <a:t> центр образования № 2», Ленинградская область.</a:t>
            </a:r>
            <a:endParaRPr lang="ru-RU" sz="2000" b="1" i="1" dirty="0">
              <a:solidFill>
                <a:srgbClr val="7030A0"/>
              </a:solidFill>
            </a:endParaRPr>
          </a:p>
        </p:txBody>
      </p:sp>
      <p:sp>
        <p:nvSpPr>
          <p:cNvPr id="6" name="Прямоугольник 5"/>
          <p:cNvSpPr/>
          <p:nvPr/>
        </p:nvSpPr>
        <p:spPr>
          <a:xfrm>
            <a:off x="834268" y="835985"/>
            <a:ext cx="11096820" cy="1538883"/>
          </a:xfrm>
          <a:prstGeom prst="rect">
            <a:avLst/>
          </a:prstGeom>
        </p:spPr>
        <p:txBody>
          <a:bodyPr wrap="none">
            <a:spAutoFit/>
          </a:bodyPr>
          <a:lstStyle/>
          <a:p>
            <a:r>
              <a:rPr lang="ru-RU" sz="5400" b="1" i="1" dirty="0" smtClean="0">
                <a:solidFill>
                  <a:srgbClr val="7030A0"/>
                </a:solidFill>
              </a:rPr>
              <a:t>Алексей Константинович Толстой </a:t>
            </a:r>
          </a:p>
          <a:p>
            <a:r>
              <a:rPr lang="ru-RU" sz="4000" b="1" i="1" dirty="0" smtClean="0">
                <a:solidFill>
                  <a:srgbClr val="7030A0"/>
                </a:solidFill>
              </a:rPr>
              <a:t>                                 (1817-1875)</a:t>
            </a:r>
            <a:endParaRPr lang="ru-RU" sz="4000" b="1" i="1" dirty="0">
              <a:solidFill>
                <a:srgbClr val="7030A0"/>
              </a:solidFill>
            </a:endParaRPr>
          </a:p>
        </p:txBody>
      </p:sp>
    </p:spTree>
    <p:extLst>
      <p:ext uri="{BB962C8B-B14F-4D97-AF65-F5344CB8AC3E}">
        <p14:creationId xmlns:p14="http://schemas.microsoft.com/office/powerpoint/2010/main" val="45416284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529" y="-297"/>
            <a:ext cx="12193057" cy="6858594"/>
          </a:xfrm>
          <a:prstGeom prst="rect">
            <a:avLst/>
          </a:prstGeom>
        </p:spPr>
      </p:pic>
      <p:pic>
        <p:nvPicPr>
          <p:cNvPr id="3" name="Рисунок 2"/>
          <p:cNvPicPr>
            <a:picLocks noChangeAspect="1"/>
          </p:cNvPicPr>
          <p:nvPr/>
        </p:nvPicPr>
        <p:blipFill>
          <a:blip r:embed="rId3"/>
          <a:stretch>
            <a:fillRect/>
          </a:stretch>
        </p:blipFill>
        <p:spPr>
          <a:xfrm>
            <a:off x="5507865" y="2502794"/>
            <a:ext cx="6096000" cy="3810000"/>
          </a:xfrm>
          <a:prstGeom prst="rect">
            <a:avLst/>
          </a:prstGeom>
        </p:spPr>
      </p:pic>
      <p:sp>
        <p:nvSpPr>
          <p:cNvPr id="4" name="Прямоугольник 3"/>
          <p:cNvSpPr/>
          <p:nvPr/>
        </p:nvSpPr>
        <p:spPr>
          <a:xfrm>
            <a:off x="1077532" y="675487"/>
            <a:ext cx="4430333" cy="4154984"/>
          </a:xfrm>
          <a:prstGeom prst="rect">
            <a:avLst/>
          </a:prstGeom>
        </p:spPr>
        <p:txBody>
          <a:bodyPr wrap="square">
            <a:spAutoFit/>
          </a:bodyPr>
          <a:lstStyle/>
          <a:p>
            <a:pPr algn="just"/>
            <a:r>
              <a:rPr lang="ru-RU" sz="2400" b="1" dirty="0" smtClean="0"/>
              <a:t>Василий Шибанов — произведение Алексея Толстого, написанное в жанре исторической баллады. Отличается от иных произведений автора тем, что для его создания использована стихотворная форма. В балладе использованы образы реально существовавших исторических героев.</a:t>
            </a:r>
            <a:endParaRPr lang="ru-RU" sz="2400" b="1" dirty="0"/>
          </a:p>
        </p:txBody>
      </p:sp>
    </p:spTree>
    <p:extLst>
      <p:ext uri="{BB962C8B-B14F-4D97-AF65-F5344CB8AC3E}">
        <p14:creationId xmlns:p14="http://schemas.microsoft.com/office/powerpoint/2010/main" val="9136646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529" y="-297"/>
            <a:ext cx="12193057" cy="6858594"/>
          </a:xfrm>
          <a:prstGeom prst="rect">
            <a:avLst/>
          </a:prstGeom>
        </p:spPr>
      </p:pic>
      <p:sp>
        <p:nvSpPr>
          <p:cNvPr id="3" name="Прямоугольник 2"/>
          <p:cNvSpPr/>
          <p:nvPr/>
        </p:nvSpPr>
        <p:spPr>
          <a:xfrm>
            <a:off x="1347988" y="945146"/>
            <a:ext cx="6096000" cy="3785652"/>
          </a:xfrm>
          <a:prstGeom prst="rect">
            <a:avLst/>
          </a:prstGeom>
        </p:spPr>
        <p:txBody>
          <a:bodyPr>
            <a:spAutoFit/>
          </a:bodyPr>
          <a:lstStyle/>
          <a:p>
            <a:pPr algn="just"/>
            <a:r>
              <a:rPr lang="ru-RU" sz="2400" b="1" dirty="0" smtClean="0"/>
              <a:t>Основной смысл произведения</a:t>
            </a:r>
          </a:p>
          <a:p>
            <a:pPr algn="just"/>
            <a:r>
              <a:rPr lang="ru-RU" sz="2400" b="1" dirty="0" smtClean="0"/>
              <a:t>Заключается в верности и преданности друзьям, идеям, мужественности и бесстрашии. Все эти качества показывает Василий Шибанов, в то время как князь, пославший его на верную смерть, малодушен и не может самостоятельно принять свою участь, обличая деспота только в письме и скрываясь в другой стране, где ему ничего не угрожает.</a:t>
            </a:r>
            <a:endParaRPr lang="ru-RU" sz="2400" b="1" dirty="0"/>
          </a:p>
        </p:txBody>
      </p:sp>
    </p:spTree>
    <p:extLst>
      <p:ext uri="{BB962C8B-B14F-4D97-AF65-F5344CB8AC3E}">
        <p14:creationId xmlns:p14="http://schemas.microsoft.com/office/powerpoint/2010/main" val="22940265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1057" y="0"/>
            <a:ext cx="12193057" cy="6858594"/>
          </a:xfrm>
          <a:prstGeom prst="rect">
            <a:avLst/>
          </a:prstGeom>
        </p:spPr>
      </p:pic>
      <p:sp>
        <p:nvSpPr>
          <p:cNvPr id="3" name="Прямоугольник 2"/>
          <p:cNvSpPr/>
          <p:nvPr/>
        </p:nvSpPr>
        <p:spPr>
          <a:xfrm>
            <a:off x="1107583" y="751344"/>
            <a:ext cx="10251583" cy="6001643"/>
          </a:xfrm>
          <a:prstGeom prst="rect">
            <a:avLst/>
          </a:prstGeom>
        </p:spPr>
        <p:txBody>
          <a:bodyPr wrap="square">
            <a:spAutoFit/>
          </a:bodyPr>
          <a:lstStyle/>
          <a:p>
            <a:pPr algn="just"/>
            <a:r>
              <a:rPr lang="ru-RU" sz="2400" b="1" dirty="0" smtClean="0">
                <a:solidFill>
                  <a:srgbClr val="7030A0"/>
                </a:solidFill>
              </a:rPr>
              <a:t>Сюжетные линии произведения</a:t>
            </a:r>
          </a:p>
          <a:p>
            <a:pPr algn="just"/>
            <a:r>
              <a:rPr lang="ru-RU" sz="2400" b="1" dirty="0" smtClean="0"/>
              <a:t>В балладе представлены 2 сюжетные части:</a:t>
            </a:r>
          </a:p>
          <a:p>
            <a:pPr algn="just"/>
            <a:endParaRPr lang="ru-RU" sz="2400" b="1" dirty="0" smtClean="0"/>
          </a:p>
          <a:p>
            <a:pPr marL="342900" indent="-342900" algn="just">
              <a:buFont typeface="Wingdings" panose="05000000000000000000" pitchFamily="2" charset="2"/>
              <a:buChar char="§"/>
            </a:pPr>
            <a:r>
              <a:rPr lang="ru-RU" sz="2400" b="1" dirty="0" smtClean="0"/>
              <a:t>предательство Курбского, перешедшего на сторону литовского княжества;</a:t>
            </a:r>
          </a:p>
          <a:p>
            <a:pPr algn="just"/>
            <a:r>
              <a:rPr lang="ru-RU" sz="2400" b="1" dirty="0" smtClean="0"/>
              <a:t>передача письма с обвинениями Грозному и мучительная смерть Василия Шибанова.</a:t>
            </a:r>
          </a:p>
          <a:p>
            <a:pPr algn="just"/>
            <a:r>
              <a:rPr lang="ru-RU" sz="2400" b="1" dirty="0" smtClean="0"/>
              <a:t>В первой части главный герой предстает перед нами простым рабом, преданным сторонником воеводы Курбского. Он отдаёт своему господину своего коня в момент опалы. Добравшись до Латвии князь пишет гневное, оскорбительное письмо Грозному с обвинениями, движимый лишь обидой и злостью. Здесь просматривается равнодушное, негативное отношение рассказчика к Курбскому. Он посылает на смерть верного слугу и, как будто в насмешку, предлагает ему деньги, но Василий отказывается от них: «Тебе здесь важнее твоё серебро, а я передам и за муки». Этим заканчивается первая сюжетная линия.</a:t>
            </a:r>
            <a:endParaRPr lang="ru-RU" sz="2400" b="1" dirty="0"/>
          </a:p>
        </p:txBody>
      </p:sp>
    </p:spTree>
    <p:extLst>
      <p:ext uri="{BB962C8B-B14F-4D97-AF65-F5344CB8AC3E}">
        <p14:creationId xmlns:p14="http://schemas.microsoft.com/office/powerpoint/2010/main" val="422441374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529" y="-297"/>
            <a:ext cx="12193057" cy="6858594"/>
          </a:xfrm>
          <a:prstGeom prst="rect">
            <a:avLst/>
          </a:prstGeom>
        </p:spPr>
      </p:pic>
      <p:sp>
        <p:nvSpPr>
          <p:cNvPr id="3" name="Прямоугольник 2"/>
          <p:cNvSpPr/>
          <p:nvPr/>
        </p:nvSpPr>
        <p:spPr>
          <a:xfrm>
            <a:off x="1193442" y="706989"/>
            <a:ext cx="6096000" cy="2677656"/>
          </a:xfrm>
          <a:prstGeom prst="rect">
            <a:avLst/>
          </a:prstGeom>
        </p:spPr>
        <p:txBody>
          <a:bodyPr>
            <a:spAutoFit/>
          </a:bodyPr>
          <a:lstStyle/>
          <a:p>
            <a:pPr algn="just"/>
            <a:r>
              <a:rPr lang="ru-RU" sz="2400" b="1" dirty="0" smtClean="0"/>
              <a:t>Далее автор показывает нам Москву, где обычный народ живет в постоянном страхе перед грозным царем: «И молится полный боязни, народ чтоб день миновался без казни». Василий передаёт гневное письмо Грозному, после чего мучительно погибает от пыток.</a:t>
            </a:r>
            <a:endParaRPr lang="ru-RU" sz="2400" b="1" dirty="0"/>
          </a:p>
        </p:txBody>
      </p:sp>
    </p:spTree>
    <p:extLst>
      <p:ext uri="{BB962C8B-B14F-4D97-AF65-F5344CB8AC3E}">
        <p14:creationId xmlns:p14="http://schemas.microsoft.com/office/powerpoint/2010/main" val="18082393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529" y="-297"/>
            <a:ext cx="12193057" cy="6858594"/>
          </a:xfrm>
          <a:prstGeom prst="rect">
            <a:avLst/>
          </a:prstGeom>
        </p:spPr>
      </p:pic>
      <p:sp>
        <p:nvSpPr>
          <p:cNvPr id="3" name="Прямоугольник 2"/>
          <p:cNvSpPr/>
          <p:nvPr/>
        </p:nvSpPr>
        <p:spPr>
          <a:xfrm>
            <a:off x="1296474" y="1012915"/>
            <a:ext cx="6096000" cy="1938992"/>
          </a:xfrm>
          <a:prstGeom prst="rect">
            <a:avLst/>
          </a:prstGeom>
        </p:spPr>
        <p:txBody>
          <a:bodyPr>
            <a:spAutoFit/>
          </a:bodyPr>
          <a:lstStyle/>
          <a:p>
            <a:pPr algn="just"/>
            <a:r>
              <a:rPr lang="ru-RU" sz="2400" b="1" dirty="0" smtClean="0"/>
              <a:t>Курбский посылает Шибанова к Ивану IV с оскорбительным письмом, прекрасно понимая, что отправляет его на смерть. Беспрекословная верность Шибанова удивляет даже царя</a:t>
            </a:r>
            <a:r>
              <a:rPr lang="ru-RU" dirty="0"/>
              <a:t>.</a:t>
            </a:r>
          </a:p>
        </p:txBody>
      </p:sp>
      <p:pic>
        <p:nvPicPr>
          <p:cNvPr id="4" name="Рисунок 3"/>
          <p:cNvPicPr>
            <a:picLocks noChangeAspect="1"/>
          </p:cNvPicPr>
          <p:nvPr/>
        </p:nvPicPr>
        <p:blipFill>
          <a:blip r:embed="rId3"/>
          <a:stretch>
            <a:fillRect/>
          </a:stretch>
        </p:blipFill>
        <p:spPr>
          <a:xfrm>
            <a:off x="8194209" y="605306"/>
            <a:ext cx="3196584" cy="4046309"/>
          </a:xfrm>
          <a:prstGeom prst="rect">
            <a:avLst/>
          </a:prstGeom>
        </p:spPr>
      </p:pic>
    </p:spTree>
    <p:extLst>
      <p:ext uri="{BB962C8B-B14F-4D97-AF65-F5344CB8AC3E}">
        <p14:creationId xmlns:p14="http://schemas.microsoft.com/office/powerpoint/2010/main" val="323899732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529" y="-297"/>
            <a:ext cx="12193057" cy="6858594"/>
          </a:xfrm>
          <a:prstGeom prst="rect">
            <a:avLst/>
          </a:prstGeom>
        </p:spPr>
      </p:pic>
      <p:sp>
        <p:nvSpPr>
          <p:cNvPr id="3" name="Прямоугольник 2"/>
          <p:cNvSpPr/>
          <p:nvPr/>
        </p:nvSpPr>
        <p:spPr>
          <a:xfrm>
            <a:off x="3048000" y="1166843"/>
            <a:ext cx="6096000" cy="5016758"/>
          </a:xfrm>
          <a:prstGeom prst="rect">
            <a:avLst/>
          </a:prstGeom>
        </p:spPr>
        <p:txBody>
          <a:bodyPr>
            <a:spAutoFit/>
          </a:bodyPr>
          <a:lstStyle/>
          <a:p>
            <a:r>
              <a:rPr lang="ru-RU" sz="2000" b="1" dirty="0" smtClean="0"/>
              <a:t>"Царю, </a:t>
            </a:r>
            <a:r>
              <a:rPr lang="ru-RU" sz="2000" b="1" dirty="0" err="1" smtClean="0"/>
              <a:t>прославляему</a:t>
            </a:r>
            <a:r>
              <a:rPr lang="ru-RU" sz="2000" b="1" dirty="0" smtClean="0"/>
              <a:t> </a:t>
            </a:r>
            <a:r>
              <a:rPr lang="ru-RU" sz="2000" b="1" dirty="0" err="1" smtClean="0"/>
              <a:t>древле</a:t>
            </a:r>
            <a:r>
              <a:rPr lang="ru-RU" sz="2000" b="1" dirty="0" smtClean="0"/>
              <a:t> от всех,</a:t>
            </a:r>
          </a:p>
          <a:p>
            <a:r>
              <a:rPr lang="ru-RU" sz="2000" b="1" dirty="0" smtClean="0"/>
              <a:t>Но </a:t>
            </a:r>
            <a:r>
              <a:rPr lang="ru-RU" sz="2000" b="1" dirty="0" err="1" smtClean="0"/>
              <a:t>тонущу</a:t>
            </a:r>
            <a:r>
              <a:rPr lang="ru-RU" sz="2000" b="1" dirty="0" smtClean="0"/>
              <a:t> в сквернах обильных!</a:t>
            </a:r>
          </a:p>
          <a:p>
            <a:r>
              <a:rPr lang="ru-RU" sz="2000" b="1" dirty="0" smtClean="0"/>
              <a:t>Ответствуй, безумный, каких ради грех</a:t>
            </a:r>
          </a:p>
          <a:p>
            <a:r>
              <a:rPr lang="ru-RU" sz="2000" b="1" dirty="0" smtClean="0"/>
              <a:t>Побил </a:t>
            </a:r>
            <a:r>
              <a:rPr lang="ru-RU" sz="2000" b="1" dirty="0" err="1" smtClean="0"/>
              <a:t>еси</a:t>
            </a:r>
            <a:r>
              <a:rPr lang="ru-RU" sz="2000" b="1" dirty="0" smtClean="0"/>
              <a:t> добрых и сильных?</a:t>
            </a:r>
          </a:p>
          <a:p>
            <a:r>
              <a:rPr lang="ru-RU" sz="2000" b="1" dirty="0" smtClean="0"/>
              <a:t>Ответствуй, не ими ль, средь тяжкой войны,</a:t>
            </a:r>
          </a:p>
          <a:p>
            <a:r>
              <a:rPr lang="ru-RU" sz="2000" b="1" dirty="0" smtClean="0"/>
              <a:t>Без счета твердыни врагов сражены?</a:t>
            </a:r>
          </a:p>
          <a:p>
            <a:r>
              <a:rPr lang="ru-RU" sz="2000" b="1" dirty="0" smtClean="0"/>
              <a:t>Не их ли ты мужеством славен?</a:t>
            </a:r>
          </a:p>
          <a:p>
            <a:r>
              <a:rPr lang="ru-RU" sz="2000" b="1" dirty="0" smtClean="0"/>
              <a:t>И кто им </a:t>
            </a:r>
            <a:r>
              <a:rPr lang="ru-RU" sz="2000" b="1" dirty="0" err="1" smtClean="0"/>
              <a:t>бысть</a:t>
            </a:r>
            <a:r>
              <a:rPr lang="ru-RU" sz="2000" b="1" dirty="0" smtClean="0"/>
              <a:t> верностью равен?</a:t>
            </a:r>
          </a:p>
          <a:p>
            <a:r>
              <a:rPr lang="ru-RU" sz="2000" b="1" dirty="0" smtClean="0"/>
              <a:t>Безумный! Иль </a:t>
            </a:r>
            <a:r>
              <a:rPr lang="ru-RU" sz="2000" b="1" dirty="0" err="1" smtClean="0"/>
              <a:t>мнишись</a:t>
            </a:r>
            <a:r>
              <a:rPr lang="ru-RU" sz="2000" b="1" dirty="0" smtClean="0"/>
              <a:t> </a:t>
            </a:r>
            <a:r>
              <a:rPr lang="ru-RU" sz="2000" b="1" dirty="0" err="1" smtClean="0"/>
              <a:t>бессмертнее</a:t>
            </a:r>
            <a:r>
              <a:rPr lang="ru-RU" sz="2000" b="1" dirty="0" smtClean="0"/>
              <a:t> нас,</a:t>
            </a:r>
          </a:p>
          <a:p>
            <a:r>
              <a:rPr lang="ru-RU" sz="2000" b="1" dirty="0" smtClean="0"/>
              <a:t>В </a:t>
            </a:r>
            <a:r>
              <a:rPr lang="ru-RU" sz="2000" b="1" dirty="0" err="1" smtClean="0"/>
              <a:t>небытную</a:t>
            </a:r>
            <a:r>
              <a:rPr lang="ru-RU" sz="2000" b="1" dirty="0" smtClean="0"/>
              <a:t> ересь прельщенный?</a:t>
            </a:r>
          </a:p>
          <a:p>
            <a:r>
              <a:rPr lang="ru-RU" sz="2000" b="1" dirty="0" smtClean="0"/>
              <a:t>Внимай же! </a:t>
            </a:r>
            <a:r>
              <a:rPr lang="ru-RU" sz="2000" b="1" dirty="0" err="1" smtClean="0"/>
              <a:t>Приидет</a:t>
            </a:r>
            <a:r>
              <a:rPr lang="ru-RU" sz="2000" b="1" dirty="0" smtClean="0"/>
              <a:t> возмездия час,</a:t>
            </a:r>
          </a:p>
          <a:p>
            <a:r>
              <a:rPr lang="ru-RU" sz="2000" b="1" dirty="0" smtClean="0"/>
              <a:t>Писанием нам предреченный,</a:t>
            </a:r>
          </a:p>
          <a:p>
            <a:r>
              <a:rPr lang="ru-RU" sz="2000" b="1" dirty="0" smtClean="0"/>
              <a:t>И аз, иже кровь в непрестанных боях</a:t>
            </a:r>
          </a:p>
          <a:p>
            <a:r>
              <a:rPr lang="ru-RU" sz="2000" b="1" dirty="0" smtClean="0"/>
              <a:t>За </a:t>
            </a:r>
            <a:r>
              <a:rPr lang="ru-RU" sz="2000" b="1" dirty="0" err="1" smtClean="0"/>
              <a:t>тя</a:t>
            </a:r>
            <a:r>
              <a:rPr lang="ru-RU" sz="2000" b="1" dirty="0" smtClean="0"/>
              <a:t>, аки воду, </a:t>
            </a:r>
            <a:r>
              <a:rPr lang="ru-RU" sz="2000" b="1" dirty="0" err="1" smtClean="0"/>
              <a:t>лиях</a:t>
            </a:r>
            <a:r>
              <a:rPr lang="ru-RU" sz="2000" b="1" dirty="0" smtClean="0"/>
              <a:t> и </a:t>
            </a:r>
            <a:r>
              <a:rPr lang="ru-RU" sz="2000" b="1" dirty="0" err="1" smtClean="0"/>
              <a:t>лиях</a:t>
            </a:r>
            <a:r>
              <a:rPr lang="ru-RU" sz="2000" b="1" dirty="0" smtClean="0"/>
              <a:t>,</a:t>
            </a:r>
          </a:p>
          <a:p>
            <a:r>
              <a:rPr lang="ru-RU" sz="2000" b="1" dirty="0" smtClean="0"/>
              <a:t>С тобой пред </a:t>
            </a:r>
            <a:r>
              <a:rPr lang="ru-RU" sz="2000" b="1" dirty="0" err="1" smtClean="0"/>
              <a:t>судьею</a:t>
            </a:r>
            <a:r>
              <a:rPr lang="ru-RU" sz="2000" b="1" dirty="0" smtClean="0"/>
              <a:t> предстану!"</a:t>
            </a:r>
          </a:p>
          <a:p>
            <a:r>
              <a:rPr lang="ru-RU" sz="2000" b="1" dirty="0" smtClean="0"/>
              <a:t>Так Курбский писал к Иоанну.</a:t>
            </a:r>
            <a:endParaRPr lang="ru-RU" sz="2000" b="1" dirty="0"/>
          </a:p>
        </p:txBody>
      </p:sp>
    </p:spTree>
    <p:extLst>
      <p:ext uri="{BB962C8B-B14F-4D97-AF65-F5344CB8AC3E}">
        <p14:creationId xmlns:p14="http://schemas.microsoft.com/office/powerpoint/2010/main" val="351920091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529" y="-297"/>
            <a:ext cx="12193057" cy="6858594"/>
          </a:xfrm>
          <a:prstGeom prst="rect">
            <a:avLst/>
          </a:prstGeom>
        </p:spPr>
      </p:pic>
      <p:sp>
        <p:nvSpPr>
          <p:cNvPr id="3" name="Прямоугольник 2"/>
          <p:cNvSpPr/>
          <p:nvPr/>
        </p:nvSpPr>
        <p:spPr>
          <a:xfrm>
            <a:off x="1309352" y="681231"/>
            <a:ext cx="9753600" cy="5262979"/>
          </a:xfrm>
          <a:prstGeom prst="rect">
            <a:avLst/>
          </a:prstGeom>
        </p:spPr>
        <p:txBody>
          <a:bodyPr wrap="square">
            <a:spAutoFit/>
          </a:bodyPr>
          <a:lstStyle/>
          <a:p>
            <a:pPr algn="just"/>
            <a:r>
              <a:rPr lang="ru-RU" sz="2400" b="1" dirty="0" smtClean="0">
                <a:solidFill>
                  <a:srgbClr val="7030A0"/>
                </a:solidFill>
              </a:rPr>
              <a:t>Как меняется личность главного героя</a:t>
            </a:r>
          </a:p>
          <a:p>
            <a:pPr algn="just"/>
            <a:r>
              <a:rPr lang="ru-RU" sz="2400" b="1" dirty="0" smtClean="0"/>
              <a:t>В начале баллады Василий Шибанов представлен человеком низшего сословия, который смиренно уходит на смертельное задание, движимый лишь «рабской верностью». Во второй части образ Василия кардинально меняется. Он представлен не просто гонцом, вручившим оскорбительное письмо Грозному. Мы видим посланника, обличающего жестокого царя. Письмо, написанное со злости и с целью оскорбить, указывает Грозному на его пороки, с которыми он вынужден согласиться: » И молвил так царь: «да, боярин твой прав».</a:t>
            </a:r>
          </a:p>
          <a:p>
            <a:pPr algn="just"/>
            <a:endParaRPr lang="ru-RU" sz="2400" b="1" dirty="0" smtClean="0"/>
          </a:p>
          <a:p>
            <a:pPr algn="just"/>
            <a:r>
              <a:rPr lang="ru-RU" sz="2400" b="1" dirty="0" smtClean="0"/>
              <a:t>В заключении Василий Шибанов, умирая в муках, молится о спасении душ, противопоставленных ему героев. Он, как посланник свыше, страдает за грехи чужих и молится о спасении опального воеводы Курбского, царя Грозного и русского народа.</a:t>
            </a:r>
            <a:endParaRPr lang="ru-RU" sz="2400" b="1" dirty="0"/>
          </a:p>
        </p:txBody>
      </p:sp>
    </p:spTree>
    <p:extLst>
      <p:ext uri="{BB962C8B-B14F-4D97-AF65-F5344CB8AC3E}">
        <p14:creationId xmlns:p14="http://schemas.microsoft.com/office/powerpoint/2010/main" val="89815593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529" y="-297"/>
            <a:ext cx="12193057" cy="6858594"/>
          </a:xfrm>
          <a:prstGeom prst="rect">
            <a:avLst/>
          </a:prstGeom>
        </p:spPr>
      </p:pic>
      <p:sp>
        <p:nvSpPr>
          <p:cNvPr id="3" name="Прямоугольник 2"/>
          <p:cNvSpPr/>
          <p:nvPr/>
        </p:nvSpPr>
        <p:spPr>
          <a:xfrm>
            <a:off x="5069983" y="487025"/>
            <a:ext cx="6096000" cy="6370975"/>
          </a:xfrm>
          <a:prstGeom prst="rect">
            <a:avLst/>
          </a:prstGeom>
        </p:spPr>
        <p:txBody>
          <a:bodyPr>
            <a:spAutoFit/>
          </a:bodyPr>
          <a:lstStyle/>
          <a:p>
            <a:pPr algn="just"/>
            <a:r>
              <a:rPr lang="ru-RU" sz="2400" b="1" dirty="0" smtClean="0"/>
              <a:t>Толстой, поднимает такие </a:t>
            </a:r>
            <a:r>
              <a:rPr lang="ru-RU" sz="2400" b="1" dirty="0" smtClean="0">
                <a:solidFill>
                  <a:srgbClr val="7030A0"/>
                </a:solidFill>
              </a:rPr>
              <a:t>проблемы</a:t>
            </a:r>
            <a:r>
              <a:rPr lang="ru-RU" sz="2400" b="1" dirty="0" smtClean="0"/>
              <a:t>, как своеволие и жестокость, честь и бесчестие, трусость и героизм, верность и предательство.</a:t>
            </a:r>
          </a:p>
          <a:p>
            <a:pPr algn="just"/>
            <a:endParaRPr lang="ru-RU" sz="2400" b="1" dirty="0" smtClean="0"/>
          </a:p>
          <a:p>
            <a:pPr algn="just"/>
            <a:r>
              <a:rPr lang="ru-RU" sz="2400" b="1" dirty="0" smtClean="0">
                <a:solidFill>
                  <a:srgbClr val="7030A0"/>
                </a:solidFill>
              </a:rPr>
              <a:t>Основная мысль </a:t>
            </a:r>
            <a:r>
              <a:rPr lang="ru-RU" sz="2400" b="1" dirty="0" smtClean="0"/>
              <a:t>баллады состоит в том, что нет ничего страшнее предательства, а сохранение души, чести, достоинства и верности важнее сохранения жизни.</a:t>
            </a:r>
          </a:p>
          <a:p>
            <a:pPr algn="just"/>
            <a:endParaRPr lang="ru-RU" sz="2400" b="1" dirty="0" smtClean="0"/>
          </a:p>
          <a:p>
            <a:pPr algn="just"/>
            <a:r>
              <a:rPr lang="ru-RU" sz="2400" b="1" dirty="0" smtClean="0"/>
              <a:t>Эта мысль выражена в предсмертной молитве главного героя - конюха Василия Шибанова, который, не предав своего господина, помог ему бежать к врагам, а затем, зная о том, что идёт на смерть, сам вызвался передать его ядовитое послание царю.</a:t>
            </a:r>
            <a:endParaRPr lang="ru-RU" sz="2400" b="1" dirty="0"/>
          </a:p>
        </p:txBody>
      </p:sp>
      <p:pic>
        <p:nvPicPr>
          <p:cNvPr id="4" name="Рисунок 3"/>
          <p:cNvPicPr>
            <a:picLocks noChangeAspect="1"/>
          </p:cNvPicPr>
          <p:nvPr/>
        </p:nvPicPr>
        <p:blipFill>
          <a:blip r:embed="rId3"/>
          <a:stretch>
            <a:fillRect/>
          </a:stretch>
        </p:blipFill>
        <p:spPr>
          <a:xfrm>
            <a:off x="631064" y="1554121"/>
            <a:ext cx="4158065" cy="3749758"/>
          </a:xfrm>
          <a:prstGeom prst="rect">
            <a:avLst/>
          </a:prstGeom>
        </p:spPr>
      </p:pic>
    </p:spTree>
    <p:extLst>
      <p:ext uri="{BB962C8B-B14F-4D97-AF65-F5344CB8AC3E}">
        <p14:creationId xmlns:p14="http://schemas.microsoft.com/office/powerpoint/2010/main" val="246540389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06829" y="1326524"/>
            <a:ext cx="7753082" cy="707886"/>
          </a:xfrm>
          <a:prstGeom prst="rect">
            <a:avLst/>
          </a:prstGeom>
          <a:noFill/>
        </p:spPr>
        <p:txBody>
          <a:bodyPr wrap="square" rtlCol="0">
            <a:spAutoFit/>
          </a:bodyPr>
          <a:lstStyle/>
          <a:p>
            <a:r>
              <a:rPr lang="ru-RU" sz="4000" b="1" dirty="0" smtClean="0">
                <a:solidFill>
                  <a:srgbClr val="7030A0"/>
                </a:solidFill>
              </a:rPr>
              <a:t>        «Князь Михайло  Репнин»</a:t>
            </a:r>
            <a:endParaRPr lang="ru-RU" sz="4000" b="1" dirty="0">
              <a:solidFill>
                <a:srgbClr val="7030A0"/>
              </a:solidFill>
            </a:endParaRPr>
          </a:p>
        </p:txBody>
      </p:sp>
    </p:spTree>
    <p:extLst>
      <p:ext uri="{BB962C8B-B14F-4D97-AF65-F5344CB8AC3E}">
        <p14:creationId xmlns:p14="http://schemas.microsoft.com/office/powerpoint/2010/main" val="215521841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529" y="-297"/>
            <a:ext cx="12193057" cy="6858594"/>
          </a:xfrm>
          <a:prstGeom prst="rect">
            <a:avLst/>
          </a:prstGeom>
        </p:spPr>
      </p:pic>
      <p:sp>
        <p:nvSpPr>
          <p:cNvPr id="3" name="Прямоугольник 2"/>
          <p:cNvSpPr/>
          <p:nvPr/>
        </p:nvSpPr>
        <p:spPr>
          <a:xfrm>
            <a:off x="1399504" y="800516"/>
            <a:ext cx="6096000" cy="461665"/>
          </a:xfrm>
          <a:prstGeom prst="rect">
            <a:avLst/>
          </a:prstGeom>
        </p:spPr>
        <p:txBody>
          <a:bodyPr>
            <a:spAutoFit/>
          </a:bodyPr>
          <a:lstStyle/>
          <a:p>
            <a:pPr algn="just"/>
            <a:endParaRPr lang="ru-RU" sz="2400" b="1" dirty="0"/>
          </a:p>
        </p:txBody>
      </p:sp>
      <p:sp>
        <p:nvSpPr>
          <p:cNvPr id="4" name="Прямоугольник 3"/>
          <p:cNvSpPr/>
          <p:nvPr/>
        </p:nvSpPr>
        <p:spPr>
          <a:xfrm>
            <a:off x="1489657" y="1013251"/>
            <a:ext cx="6096000" cy="3416320"/>
          </a:xfrm>
          <a:prstGeom prst="rect">
            <a:avLst/>
          </a:prstGeom>
        </p:spPr>
        <p:txBody>
          <a:bodyPr>
            <a:spAutoFit/>
          </a:bodyPr>
          <a:lstStyle/>
          <a:p>
            <a:pPr algn="just"/>
            <a:r>
              <a:rPr lang="ru-RU" sz="2400" b="1" dirty="0" smtClean="0">
                <a:solidFill>
                  <a:srgbClr val="7030A0"/>
                </a:solidFill>
              </a:rPr>
              <a:t>Тема</a:t>
            </a:r>
          </a:p>
          <a:p>
            <a:pPr algn="just"/>
            <a:r>
              <a:rPr lang="ru-RU" sz="2400" b="1" dirty="0" smtClean="0"/>
              <a:t>Автор рассказывает об убийстве князя Репнина на пиру царем Иваном Грозным. За исторической зарисовкой скрывается сложная тема выбора человека. Каждый сам решает, отстаивать ли свое мнение до конца или прогибаться под кого-то. Ведь порой от этого решения напрямую зависит и жизнь.</a:t>
            </a:r>
            <a:endParaRPr lang="ru-RU" sz="2400" b="1" dirty="0"/>
          </a:p>
        </p:txBody>
      </p:sp>
      <p:pic>
        <p:nvPicPr>
          <p:cNvPr id="6" name="Рисунок 5"/>
          <p:cNvPicPr>
            <a:picLocks noChangeAspect="1"/>
          </p:cNvPicPr>
          <p:nvPr/>
        </p:nvPicPr>
        <p:blipFill>
          <a:blip r:embed="rId3"/>
          <a:stretch>
            <a:fillRect/>
          </a:stretch>
        </p:blipFill>
        <p:spPr>
          <a:xfrm>
            <a:off x="7675810" y="881009"/>
            <a:ext cx="3810000" cy="4762500"/>
          </a:xfrm>
          <a:prstGeom prst="rect">
            <a:avLst/>
          </a:prstGeom>
        </p:spPr>
      </p:pic>
    </p:spTree>
    <p:extLst>
      <p:ext uri="{BB962C8B-B14F-4D97-AF65-F5344CB8AC3E}">
        <p14:creationId xmlns:p14="http://schemas.microsoft.com/office/powerpoint/2010/main" val="19789321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529" y="-297"/>
            <a:ext cx="12193057" cy="6858594"/>
          </a:xfrm>
          <a:prstGeom prst="rect">
            <a:avLst/>
          </a:prstGeom>
        </p:spPr>
      </p:pic>
      <p:sp>
        <p:nvSpPr>
          <p:cNvPr id="3" name="Прямоугольник 2"/>
          <p:cNvSpPr/>
          <p:nvPr/>
        </p:nvSpPr>
        <p:spPr>
          <a:xfrm>
            <a:off x="5662411" y="922556"/>
            <a:ext cx="6096000" cy="3416320"/>
          </a:xfrm>
          <a:prstGeom prst="rect">
            <a:avLst/>
          </a:prstGeom>
        </p:spPr>
        <p:txBody>
          <a:bodyPr>
            <a:spAutoFit/>
          </a:bodyPr>
          <a:lstStyle/>
          <a:p>
            <a:r>
              <a:rPr lang="ru-RU" sz="2400" b="1" dirty="0" smtClean="0"/>
              <a:t>Познания </a:t>
            </a:r>
            <a:r>
              <a:rPr lang="ru-RU" sz="2400" b="1" dirty="0" err="1" smtClean="0"/>
              <a:t>глубИны</a:t>
            </a:r>
            <a:r>
              <a:rPr lang="ru-RU" sz="2400" b="1" dirty="0" smtClean="0"/>
              <a:t> и </a:t>
            </a:r>
            <a:r>
              <a:rPr lang="ru-RU" sz="2400" b="1" dirty="0" err="1" smtClean="0"/>
              <a:t>ширОты</a:t>
            </a:r>
            <a:r>
              <a:rPr lang="ru-RU" sz="2400" b="1" dirty="0" smtClean="0"/>
              <a:t>,</a:t>
            </a:r>
          </a:p>
          <a:p>
            <a:r>
              <a:rPr lang="ru-RU" sz="2400" b="1" dirty="0" smtClean="0"/>
              <a:t>Порою, недоступные уму.</a:t>
            </a:r>
          </a:p>
          <a:p>
            <a:r>
              <a:rPr lang="ru-RU" sz="2400" b="1" dirty="0" smtClean="0"/>
              <a:t>А хочется понять: Откуда? Кто ты?</a:t>
            </a:r>
          </a:p>
          <a:p>
            <a:r>
              <a:rPr lang="ru-RU" sz="2400" b="1" dirty="0" smtClean="0"/>
              <a:t>Зачем ты в мир пришёл и почему?</a:t>
            </a:r>
          </a:p>
          <a:p>
            <a:r>
              <a:rPr lang="ru-RU" sz="2400" b="1" dirty="0" smtClean="0"/>
              <a:t>Поможет нам история земная</a:t>
            </a:r>
          </a:p>
          <a:p>
            <a:r>
              <a:rPr lang="ru-RU" sz="2400" b="1" dirty="0" smtClean="0"/>
              <a:t>В слоях легенд увидеть истин свет.</a:t>
            </a:r>
          </a:p>
          <a:p>
            <a:r>
              <a:rPr lang="ru-RU" sz="2400" b="1" dirty="0" smtClean="0"/>
              <a:t>Её не зная и не понимая,</a:t>
            </a:r>
          </a:p>
          <a:p>
            <a:r>
              <a:rPr lang="ru-RU" sz="2400" b="1" dirty="0" smtClean="0"/>
              <a:t>Найти не сможем правильный ответ.</a:t>
            </a:r>
          </a:p>
          <a:p>
            <a:r>
              <a:rPr lang="ru-RU" sz="2400" b="1" dirty="0"/>
              <a:t> </a:t>
            </a:r>
            <a:r>
              <a:rPr lang="ru-RU" sz="2400" b="1" dirty="0" smtClean="0"/>
              <a:t>                   </a:t>
            </a:r>
            <a:r>
              <a:rPr lang="ru-RU" sz="2400" b="1" dirty="0" err="1" smtClean="0"/>
              <a:t>В.Гусев</a:t>
            </a:r>
            <a:endParaRPr lang="ru-RU" sz="2400" b="1" dirty="0"/>
          </a:p>
        </p:txBody>
      </p:sp>
    </p:spTree>
    <p:extLst>
      <p:ext uri="{BB962C8B-B14F-4D97-AF65-F5344CB8AC3E}">
        <p14:creationId xmlns:p14="http://schemas.microsoft.com/office/powerpoint/2010/main" val="173693391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1057" y="0"/>
            <a:ext cx="12193057" cy="6858594"/>
          </a:xfrm>
          <a:prstGeom prst="rect">
            <a:avLst/>
          </a:prstGeom>
        </p:spPr>
      </p:pic>
      <p:sp>
        <p:nvSpPr>
          <p:cNvPr id="3" name="Прямоугольник 2"/>
          <p:cNvSpPr/>
          <p:nvPr/>
        </p:nvSpPr>
        <p:spPr>
          <a:xfrm>
            <a:off x="1206321" y="835778"/>
            <a:ext cx="6096000" cy="2308324"/>
          </a:xfrm>
          <a:prstGeom prst="rect">
            <a:avLst/>
          </a:prstGeom>
        </p:spPr>
        <p:txBody>
          <a:bodyPr>
            <a:spAutoFit/>
          </a:bodyPr>
          <a:lstStyle/>
          <a:p>
            <a:pPr algn="just"/>
            <a:r>
              <a:rPr lang="ru-RU" sz="2400" b="1" dirty="0" smtClean="0">
                <a:solidFill>
                  <a:srgbClr val="7030A0"/>
                </a:solidFill>
              </a:rPr>
              <a:t>Жанр</a:t>
            </a:r>
          </a:p>
          <a:p>
            <a:pPr algn="just"/>
            <a:r>
              <a:rPr lang="ru-RU" sz="2400" b="1" dirty="0" smtClean="0"/>
              <a:t>По ряду признаков «Князь Михайло Репнин» относится к жанру баллада. Оно посвящена событию из истории России, где есть яркие примеры деспотичной личности и героя.</a:t>
            </a:r>
            <a:endParaRPr lang="ru-RU" sz="2400" b="1" dirty="0"/>
          </a:p>
        </p:txBody>
      </p:sp>
    </p:spTree>
    <p:extLst>
      <p:ext uri="{BB962C8B-B14F-4D97-AF65-F5344CB8AC3E}">
        <p14:creationId xmlns:p14="http://schemas.microsoft.com/office/powerpoint/2010/main" val="247422419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Прямоугольник 2"/>
          <p:cNvSpPr/>
          <p:nvPr/>
        </p:nvSpPr>
        <p:spPr>
          <a:xfrm>
            <a:off x="1090411" y="371726"/>
            <a:ext cx="6624034" cy="5262979"/>
          </a:xfrm>
          <a:prstGeom prst="rect">
            <a:avLst/>
          </a:prstGeom>
        </p:spPr>
        <p:txBody>
          <a:bodyPr wrap="square">
            <a:spAutoFit/>
          </a:bodyPr>
          <a:lstStyle/>
          <a:p>
            <a:pPr algn="just"/>
            <a:r>
              <a:rPr lang="ru-RU" sz="2400" b="1" dirty="0" smtClean="0">
                <a:solidFill>
                  <a:srgbClr val="7030A0"/>
                </a:solidFill>
              </a:rPr>
              <a:t>Композиция</a:t>
            </a:r>
          </a:p>
          <a:p>
            <a:pPr algn="just"/>
            <a:r>
              <a:rPr lang="ru-RU" sz="2400" b="1" dirty="0" smtClean="0"/>
              <a:t>Сюжет в дистихах развивается последовательно. В начале стиха возникают картины с праздника царя и его опричников. </a:t>
            </a:r>
            <a:r>
              <a:rPr lang="ru-RU" sz="2400" b="1" dirty="0" smtClean="0">
                <a:solidFill>
                  <a:srgbClr val="7030A0"/>
                </a:solidFill>
              </a:rPr>
              <a:t>Завязка</a:t>
            </a:r>
            <a:r>
              <a:rPr lang="ru-RU" sz="2400" b="1" dirty="0" smtClean="0"/>
              <a:t> сюжета происходит в тот момент, когда все кроме Репнина поднимают бокалы. Князь не побоялся открыто сказать правду суровому </a:t>
            </a:r>
            <a:r>
              <a:rPr lang="ru-RU" sz="2400" b="1" dirty="0" err="1" smtClean="0"/>
              <a:t>самодержавцу</a:t>
            </a:r>
            <a:r>
              <a:rPr lang="ru-RU" sz="2400" b="1" dirty="0" smtClean="0"/>
              <a:t> и остался верен своим словам до последнего момента жизни.</a:t>
            </a:r>
          </a:p>
          <a:p>
            <a:pPr algn="just"/>
            <a:r>
              <a:rPr lang="ru-RU" sz="2400" b="1" dirty="0" smtClean="0">
                <a:solidFill>
                  <a:srgbClr val="7030A0"/>
                </a:solidFill>
              </a:rPr>
              <a:t> Кульминация </a:t>
            </a:r>
            <a:r>
              <a:rPr lang="ru-RU" sz="2400" b="1" dirty="0" smtClean="0"/>
              <a:t>– это гибель Михайло от рук того, кому он верно служил. </a:t>
            </a:r>
          </a:p>
          <a:p>
            <a:pPr algn="just"/>
            <a:r>
              <a:rPr lang="ru-RU" sz="2400" b="1" dirty="0" smtClean="0"/>
              <a:t>В последующей </a:t>
            </a:r>
            <a:r>
              <a:rPr lang="ru-RU" sz="2400" b="1" dirty="0" smtClean="0">
                <a:solidFill>
                  <a:srgbClr val="7030A0"/>
                </a:solidFill>
              </a:rPr>
              <a:t>развязке</a:t>
            </a:r>
            <a:r>
              <a:rPr lang="ru-RU" sz="2400" b="1" dirty="0" smtClean="0"/>
              <a:t> читатель видит расстроенного Ивана Грозного, но пиршество продолжается.</a:t>
            </a:r>
            <a:endParaRPr lang="ru-RU" sz="2400" b="1" dirty="0"/>
          </a:p>
        </p:txBody>
      </p:sp>
    </p:spTree>
    <p:extLst>
      <p:ext uri="{BB962C8B-B14F-4D97-AF65-F5344CB8AC3E}">
        <p14:creationId xmlns:p14="http://schemas.microsoft.com/office/powerpoint/2010/main" val="160883848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529" y="-297"/>
            <a:ext cx="12193057" cy="6858594"/>
          </a:xfrm>
          <a:prstGeom prst="rect">
            <a:avLst/>
          </a:prstGeom>
        </p:spPr>
      </p:pic>
      <p:sp>
        <p:nvSpPr>
          <p:cNvPr id="3" name="Прямоугольник 2"/>
          <p:cNvSpPr/>
          <p:nvPr/>
        </p:nvSpPr>
        <p:spPr>
          <a:xfrm>
            <a:off x="1682840" y="290666"/>
            <a:ext cx="7255098" cy="6370975"/>
          </a:xfrm>
          <a:prstGeom prst="rect">
            <a:avLst/>
          </a:prstGeom>
        </p:spPr>
        <p:txBody>
          <a:bodyPr wrap="square">
            <a:spAutoFit/>
          </a:bodyPr>
          <a:lstStyle/>
          <a:p>
            <a:r>
              <a:rPr lang="ru-RU" sz="2400" b="1" dirty="0" smtClean="0">
                <a:solidFill>
                  <a:srgbClr val="7030A0"/>
                </a:solidFill>
              </a:rPr>
              <a:t>Средства выразительности</a:t>
            </a:r>
          </a:p>
          <a:p>
            <a:endParaRPr lang="ru-RU" sz="2400" b="1" dirty="0" smtClean="0"/>
          </a:p>
          <a:p>
            <a:r>
              <a:rPr lang="ru-RU" sz="2400" b="1" dirty="0" smtClean="0">
                <a:solidFill>
                  <a:srgbClr val="7030A0"/>
                </a:solidFill>
              </a:rPr>
              <a:t>Эпитеты</a:t>
            </a:r>
          </a:p>
          <a:p>
            <a:r>
              <a:rPr lang="ru-RU" sz="2400" b="1" dirty="0" smtClean="0"/>
              <a:t>«Дружиной удалой», «ковшами золотыми», «лихие гусляры», «державным словом» - лексика используется возвышенная, в том числе и эпитеты.</a:t>
            </a:r>
          </a:p>
          <a:p>
            <a:endParaRPr lang="ru-RU" sz="2400" b="1" dirty="0" smtClean="0"/>
          </a:p>
          <a:p>
            <a:r>
              <a:rPr lang="ru-RU" sz="2400" b="1" dirty="0" smtClean="0">
                <a:solidFill>
                  <a:srgbClr val="7030A0"/>
                </a:solidFill>
              </a:rPr>
              <a:t>Олицетворение</a:t>
            </a:r>
          </a:p>
          <a:p>
            <a:r>
              <a:rPr lang="ru-RU" sz="2400" b="1" dirty="0" smtClean="0"/>
              <a:t>«Матушкой Москвой», «пир кипит» - образ родины одушевляется, как праздник, похожий на пиршество бесов.</a:t>
            </a:r>
          </a:p>
          <a:p>
            <a:endParaRPr lang="ru-RU" sz="2400" b="1" dirty="0" smtClean="0"/>
          </a:p>
          <a:p>
            <a:r>
              <a:rPr lang="ru-RU" sz="2400" b="1" dirty="0" smtClean="0">
                <a:solidFill>
                  <a:srgbClr val="7030A0"/>
                </a:solidFill>
              </a:rPr>
              <a:t>Метафоры</a:t>
            </a:r>
          </a:p>
          <a:p>
            <a:r>
              <a:rPr lang="ru-RU" sz="2400" b="1" dirty="0" smtClean="0"/>
              <a:t>«Льются вины», «голос прежней славы», «вкушать веселье» - помогают воссоздать атмосферу трагического события, имевшего быть при правлении Ивана Грозного.</a:t>
            </a:r>
            <a:endParaRPr lang="ru-RU" sz="2400" b="1" dirty="0"/>
          </a:p>
        </p:txBody>
      </p:sp>
    </p:spTree>
    <p:extLst>
      <p:ext uri="{BB962C8B-B14F-4D97-AF65-F5344CB8AC3E}">
        <p14:creationId xmlns:p14="http://schemas.microsoft.com/office/powerpoint/2010/main" val="304588646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18417031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529" y="-297"/>
            <a:ext cx="12193057" cy="6858594"/>
          </a:xfrm>
          <a:prstGeom prst="rect">
            <a:avLst/>
          </a:prstGeom>
        </p:spPr>
      </p:pic>
      <p:sp>
        <p:nvSpPr>
          <p:cNvPr id="3" name="Прямоугольник 2"/>
          <p:cNvSpPr/>
          <p:nvPr/>
        </p:nvSpPr>
        <p:spPr>
          <a:xfrm>
            <a:off x="3653307" y="874209"/>
            <a:ext cx="6096000" cy="4062651"/>
          </a:xfrm>
          <a:prstGeom prst="rect">
            <a:avLst/>
          </a:prstGeom>
        </p:spPr>
        <p:txBody>
          <a:bodyPr>
            <a:spAutoFit/>
          </a:bodyPr>
          <a:lstStyle/>
          <a:p>
            <a:r>
              <a:rPr lang="ru-RU" sz="2400" b="1" dirty="0" smtClean="0"/>
              <a:t>Чтоб верить истории нам,</a:t>
            </a:r>
          </a:p>
          <a:p>
            <a:r>
              <a:rPr lang="ru-RU" sz="2400" b="1" dirty="0" smtClean="0"/>
              <a:t>Доверчивый, добрый народ,</a:t>
            </a:r>
          </a:p>
          <a:p>
            <a:r>
              <a:rPr lang="ru-RU" sz="2400" b="1" dirty="0" smtClean="0"/>
              <a:t>Судить будем всех по делам,</a:t>
            </a:r>
          </a:p>
          <a:p>
            <a:r>
              <a:rPr lang="ru-RU" sz="2400" b="1" dirty="0" smtClean="0"/>
              <a:t>В которых лишь правда живёт. </a:t>
            </a:r>
          </a:p>
          <a:p>
            <a:endParaRPr lang="ru-RU" sz="2400" b="1" dirty="0" smtClean="0"/>
          </a:p>
          <a:p>
            <a:r>
              <a:rPr lang="ru-RU" sz="2400" b="1" dirty="0" smtClean="0"/>
              <a:t>И пусть та порою горька,</a:t>
            </a:r>
          </a:p>
          <a:p>
            <a:r>
              <a:rPr lang="ru-RU" sz="2400" b="1" dirty="0" smtClean="0"/>
              <a:t>Мы знаем, что может горчить</a:t>
            </a:r>
          </a:p>
          <a:p>
            <a:r>
              <a:rPr lang="ru-RU" sz="2400" b="1" dirty="0" smtClean="0"/>
              <a:t>Судьба, что порой нелегка,</a:t>
            </a:r>
          </a:p>
          <a:p>
            <a:r>
              <a:rPr lang="ru-RU" sz="2400" b="1" dirty="0" smtClean="0"/>
              <a:t>Но к ней ведёт истины нить</a:t>
            </a:r>
            <a:r>
              <a:rPr lang="ru-RU" dirty="0" smtClean="0"/>
              <a:t>. </a:t>
            </a:r>
          </a:p>
          <a:p>
            <a:endParaRPr lang="ru-RU" dirty="0"/>
          </a:p>
          <a:p>
            <a:r>
              <a:rPr lang="ru-RU" dirty="0" smtClean="0"/>
              <a:t>                  </a:t>
            </a:r>
            <a:r>
              <a:rPr lang="ru-RU" sz="2400" b="1" dirty="0" err="1" smtClean="0"/>
              <a:t>А.Гаврюшкин</a:t>
            </a:r>
            <a:endParaRPr lang="ru-RU" sz="2400" b="1" dirty="0"/>
          </a:p>
        </p:txBody>
      </p:sp>
    </p:spTree>
    <p:extLst>
      <p:ext uri="{BB962C8B-B14F-4D97-AF65-F5344CB8AC3E}">
        <p14:creationId xmlns:p14="http://schemas.microsoft.com/office/powerpoint/2010/main" val="3305526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1057" y="-594"/>
            <a:ext cx="12193057" cy="6858594"/>
          </a:xfrm>
          <a:prstGeom prst="rect">
            <a:avLst/>
          </a:prstGeom>
        </p:spPr>
      </p:pic>
      <p:pic>
        <p:nvPicPr>
          <p:cNvPr id="3" name="Рисунок 2"/>
          <p:cNvPicPr>
            <a:picLocks noChangeAspect="1"/>
          </p:cNvPicPr>
          <p:nvPr/>
        </p:nvPicPr>
        <p:blipFill>
          <a:blip r:embed="rId3"/>
          <a:stretch>
            <a:fillRect/>
          </a:stretch>
        </p:blipFill>
        <p:spPr>
          <a:xfrm>
            <a:off x="244699" y="231268"/>
            <a:ext cx="3554569" cy="6394869"/>
          </a:xfrm>
          <a:prstGeom prst="rect">
            <a:avLst/>
          </a:prstGeom>
        </p:spPr>
      </p:pic>
      <p:sp>
        <p:nvSpPr>
          <p:cNvPr id="4" name="Прямоугольник 3"/>
          <p:cNvSpPr/>
          <p:nvPr/>
        </p:nvSpPr>
        <p:spPr>
          <a:xfrm>
            <a:off x="3799268" y="877790"/>
            <a:ext cx="7856112" cy="5632311"/>
          </a:xfrm>
          <a:prstGeom prst="rect">
            <a:avLst/>
          </a:prstGeom>
        </p:spPr>
        <p:txBody>
          <a:bodyPr wrap="square">
            <a:spAutoFit/>
          </a:bodyPr>
          <a:lstStyle/>
          <a:p>
            <a:pPr marL="342900" indent="-342900" algn="just">
              <a:buFont typeface="Wingdings" panose="05000000000000000000" pitchFamily="2" charset="2"/>
              <a:buChar char="§"/>
            </a:pPr>
            <a:r>
              <a:rPr lang="ru-RU" sz="2400" b="1" dirty="0" smtClean="0"/>
              <a:t>Алексей Константинович Толстой был троюродным братом Льва Толстого. </a:t>
            </a:r>
          </a:p>
          <a:p>
            <a:pPr marL="342900" indent="-342900" algn="just">
              <a:buFont typeface="Wingdings" panose="05000000000000000000" pitchFamily="2" charset="2"/>
              <a:buChar char="§"/>
            </a:pPr>
            <a:r>
              <a:rPr lang="ru-RU" sz="2400" b="1" dirty="0" smtClean="0"/>
              <a:t>Еще в детстве Алексей был представлен наследнику престола – Александру 2, в качестве «товарища для игр».</a:t>
            </a:r>
          </a:p>
          <a:p>
            <a:pPr marL="342900" indent="-342900" algn="just">
              <a:buFont typeface="Wingdings" panose="05000000000000000000" pitchFamily="2" charset="2"/>
              <a:buChar char="§"/>
            </a:pPr>
            <a:r>
              <a:rPr lang="ru-RU" sz="2400" b="1" dirty="0" smtClean="0"/>
              <a:t>Толстой умел разгибать подковы и при помощи пальца вгонять гвозди в стену. </a:t>
            </a:r>
          </a:p>
          <a:p>
            <a:pPr marL="342900" indent="-342900" algn="just">
              <a:buFont typeface="Wingdings" panose="05000000000000000000" pitchFamily="2" charset="2"/>
              <a:buChar char="§"/>
            </a:pPr>
            <a:r>
              <a:rPr lang="ru-RU" sz="2400" b="1" dirty="0" smtClean="0"/>
              <a:t>Толстого считали шутником и проказником. </a:t>
            </a:r>
          </a:p>
          <a:p>
            <a:pPr marL="342900" indent="-342900" algn="just">
              <a:buFont typeface="Wingdings" panose="05000000000000000000" pitchFamily="2" charset="2"/>
              <a:buChar char="§"/>
            </a:pPr>
            <a:r>
              <a:rPr lang="ru-RU" sz="2400" b="1" dirty="0" smtClean="0"/>
              <a:t>Алексей Толстой являлся чрезвычайно смелым и отчаянным человеком. Например, он ходил охотиться на медведя, с одной рогатиной в руках. </a:t>
            </a:r>
          </a:p>
          <a:p>
            <a:pPr marL="342900" indent="-342900" algn="just">
              <a:buFont typeface="Wingdings" panose="05000000000000000000" pitchFamily="2" charset="2"/>
              <a:buChar char="§"/>
            </a:pPr>
            <a:r>
              <a:rPr lang="ru-RU" sz="2400" b="1" dirty="0" smtClean="0"/>
              <a:t>Для современников Толстой был образцом благородства, даже императрица Мария Фёдоровна называла литератора самым честным и правдивым человеком из всего своего окружения.</a:t>
            </a:r>
            <a:endParaRPr lang="ru-RU" sz="2400" b="1" dirty="0"/>
          </a:p>
        </p:txBody>
      </p:sp>
    </p:spTree>
    <p:extLst>
      <p:ext uri="{BB962C8B-B14F-4D97-AF65-F5344CB8AC3E}">
        <p14:creationId xmlns:p14="http://schemas.microsoft.com/office/powerpoint/2010/main" val="41974706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rotWithShape="1">
          <a:blip r:embed="rId2"/>
          <a:srcRect l="13796" t="28395" r="13895" b="7918"/>
          <a:stretch/>
        </p:blipFill>
        <p:spPr>
          <a:xfrm>
            <a:off x="-1" y="0"/>
            <a:ext cx="12192001" cy="6858000"/>
          </a:xfrm>
          <a:prstGeom prst="rect">
            <a:avLst/>
          </a:prstGeom>
        </p:spPr>
      </p:pic>
      <p:sp>
        <p:nvSpPr>
          <p:cNvPr id="3" name="TextBox 2"/>
          <p:cNvSpPr txBox="1"/>
          <p:nvPr/>
        </p:nvSpPr>
        <p:spPr>
          <a:xfrm>
            <a:off x="553792" y="103031"/>
            <a:ext cx="3876540" cy="400110"/>
          </a:xfrm>
          <a:prstGeom prst="rect">
            <a:avLst/>
          </a:prstGeom>
          <a:noFill/>
        </p:spPr>
        <p:txBody>
          <a:bodyPr wrap="square" rtlCol="0">
            <a:spAutoFit/>
          </a:bodyPr>
          <a:lstStyle/>
          <a:p>
            <a:r>
              <a:rPr lang="ru-RU" sz="2000" b="1" dirty="0" smtClean="0"/>
              <a:t>Имение Толстого Красный Рог</a:t>
            </a:r>
            <a:endParaRPr lang="ru-RU" sz="2000" b="1" dirty="0"/>
          </a:p>
        </p:txBody>
      </p:sp>
    </p:spTree>
    <p:extLst>
      <p:ext uri="{BB962C8B-B14F-4D97-AF65-F5344CB8AC3E}">
        <p14:creationId xmlns:p14="http://schemas.microsoft.com/office/powerpoint/2010/main" val="39231901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1" y="0"/>
            <a:ext cx="12192000" cy="6858000"/>
          </a:xfrm>
          <a:prstGeom prst="rect">
            <a:avLst/>
          </a:prstGeom>
        </p:spPr>
      </p:pic>
    </p:spTree>
    <p:extLst>
      <p:ext uri="{BB962C8B-B14F-4D97-AF65-F5344CB8AC3E}">
        <p14:creationId xmlns:p14="http://schemas.microsoft.com/office/powerpoint/2010/main" val="19241643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529" y="-297"/>
            <a:ext cx="12193057" cy="6858594"/>
          </a:xfrm>
          <a:prstGeom prst="rect">
            <a:avLst/>
          </a:prstGeom>
        </p:spPr>
      </p:pic>
      <p:sp>
        <p:nvSpPr>
          <p:cNvPr id="3" name="TextBox 2"/>
          <p:cNvSpPr txBox="1"/>
          <p:nvPr/>
        </p:nvSpPr>
        <p:spPr>
          <a:xfrm>
            <a:off x="2086377" y="1571223"/>
            <a:ext cx="7186412" cy="707886"/>
          </a:xfrm>
          <a:prstGeom prst="rect">
            <a:avLst/>
          </a:prstGeom>
          <a:noFill/>
        </p:spPr>
        <p:txBody>
          <a:bodyPr wrap="square" rtlCol="0">
            <a:spAutoFit/>
          </a:bodyPr>
          <a:lstStyle/>
          <a:p>
            <a:r>
              <a:rPr lang="ru-RU" sz="4000" b="1" dirty="0" smtClean="0">
                <a:solidFill>
                  <a:srgbClr val="7030A0"/>
                </a:solidFill>
              </a:rPr>
              <a:t>Баллада «Василий Шибанов»</a:t>
            </a:r>
            <a:endParaRPr lang="ru-RU" sz="4000" b="1" dirty="0">
              <a:solidFill>
                <a:srgbClr val="7030A0"/>
              </a:solidFill>
            </a:endParaRPr>
          </a:p>
        </p:txBody>
      </p:sp>
    </p:spTree>
    <p:extLst>
      <p:ext uri="{BB962C8B-B14F-4D97-AF65-F5344CB8AC3E}">
        <p14:creationId xmlns:p14="http://schemas.microsoft.com/office/powerpoint/2010/main" val="9437719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529" y="-297"/>
            <a:ext cx="12193057" cy="6858594"/>
          </a:xfrm>
          <a:prstGeom prst="rect">
            <a:avLst/>
          </a:prstGeom>
        </p:spPr>
      </p:pic>
      <p:sp>
        <p:nvSpPr>
          <p:cNvPr id="3" name="Прямоугольник 2"/>
          <p:cNvSpPr/>
          <p:nvPr/>
        </p:nvSpPr>
        <p:spPr>
          <a:xfrm>
            <a:off x="1193443" y="877584"/>
            <a:ext cx="6096000" cy="2677656"/>
          </a:xfrm>
          <a:prstGeom prst="rect">
            <a:avLst/>
          </a:prstGeom>
        </p:spPr>
        <p:txBody>
          <a:bodyPr>
            <a:spAutoFit/>
          </a:bodyPr>
          <a:lstStyle/>
          <a:p>
            <a:pPr algn="just"/>
            <a:r>
              <a:rPr lang="ru-RU" sz="2400" b="1" dirty="0" smtClean="0">
                <a:solidFill>
                  <a:srgbClr val="7030A0"/>
                </a:solidFill>
              </a:rPr>
              <a:t>Иван Грозный </a:t>
            </a:r>
            <a:r>
              <a:rPr lang="ru-RU" sz="2400" b="1" dirty="0" smtClean="0"/>
              <a:t>— первый русский царь, великий князь Московский и всея Руси, определивший историческое развитие России на многие поколения вперед. С именем Ивана IV связаны опричнина и закрепощение крестьян, реформы и увеличение территории страны вдвое.</a:t>
            </a:r>
          </a:p>
        </p:txBody>
      </p:sp>
      <p:pic>
        <p:nvPicPr>
          <p:cNvPr id="4" name="Рисунок 3"/>
          <p:cNvPicPr>
            <a:picLocks noChangeAspect="1"/>
          </p:cNvPicPr>
          <p:nvPr/>
        </p:nvPicPr>
        <p:blipFill>
          <a:blip r:embed="rId3"/>
          <a:stretch>
            <a:fillRect/>
          </a:stretch>
        </p:blipFill>
        <p:spPr>
          <a:xfrm>
            <a:off x="6851560" y="3374621"/>
            <a:ext cx="4476213" cy="3051467"/>
          </a:xfrm>
          <a:prstGeom prst="rect">
            <a:avLst/>
          </a:prstGeom>
        </p:spPr>
      </p:pic>
    </p:spTree>
    <p:extLst>
      <p:ext uri="{BB962C8B-B14F-4D97-AF65-F5344CB8AC3E}">
        <p14:creationId xmlns:p14="http://schemas.microsoft.com/office/powerpoint/2010/main" val="19819369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529" y="-297"/>
            <a:ext cx="12193057" cy="6858594"/>
          </a:xfrm>
          <a:prstGeom prst="rect">
            <a:avLst/>
          </a:prstGeom>
        </p:spPr>
      </p:pic>
      <p:sp>
        <p:nvSpPr>
          <p:cNvPr id="3" name="Прямоугольник 2"/>
          <p:cNvSpPr/>
          <p:nvPr/>
        </p:nvSpPr>
        <p:spPr>
          <a:xfrm>
            <a:off x="1257837" y="925930"/>
            <a:ext cx="6096000" cy="2308324"/>
          </a:xfrm>
          <a:prstGeom prst="rect">
            <a:avLst/>
          </a:prstGeom>
        </p:spPr>
        <p:txBody>
          <a:bodyPr>
            <a:spAutoFit/>
          </a:bodyPr>
          <a:lstStyle/>
          <a:p>
            <a:pPr algn="just"/>
            <a:r>
              <a:rPr lang="ru-RU" sz="2400" b="1" dirty="0" smtClean="0">
                <a:solidFill>
                  <a:srgbClr val="7030A0"/>
                </a:solidFill>
              </a:rPr>
              <a:t>Василий Шибанов </a:t>
            </a:r>
            <a:r>
              <a:rPr lang="ru-RU" sz="2400" b="1" dirty="0" smtClean="0"/>
              <a:t>– стремянный князя Андрея Курбского, верный слуга, смелый и сильный духом мужчина, с одной стороны он упрекает князя в предательстве, но с другой, послушно выполняет его приказ, осознавая, что будет казнен.</a:t>
            </a:r>
            <a:endParaRPr lang="ru-RU" sz="2400" b="1" dirty="0"/>
          </a:p>
        </p:txBody>
      </p:sp>
      <p:pic>
        <p:nvPicPr>
          <p:cNvPr id="4" name="Рисунок 3"/>
          <p:cNvPicPr>
            <a:picLocks noChangeAspect="1"/>
          </p:cNvPicPr>
          <p:nvPr/>
        </p:nvPicPr>
        <p:blipFill>
          <a:blip r:embed="rId3"/>
          <a:stretch>
            <a:fillRect/>
          </a:stretch>
        </p:blipFill>
        <p:spPr>
          <a:xfrm>
            <a:off x="7186411" y="2961740"/>
            <a:ext cx="4061339" cy="3336364"/>
          </a:xfrm>
          <a:prstGeom prst="rect">
            <a:avLst/>
          </a:prstGeom>
        </p:spPr>
      </p:pic>
    </p:spTree>
    <p:extLst>
      <p:ext uri="{BB962C8B-B14F-4D97-AF65-F5344CB8AC3E}">
        <p14:creationId xmlns:p14="http://schemas.microsoft.com/office/powerpoint/2010/main" val="7901079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529" y="-297"/>
            <a:ext cx="12193057" cy="6858594"/>
          </a:xfrm>
          <a:prstGeom prst="rect">
            <a:avLst/>
          </a:prstGeom>
        </p:spPr>
      </p:pic>
      <p:sp>
        <p:nvSpPr>
          <p:cNvPr id="3" name="Прямоугольник 2"/>
          <p:cNvSpPr/>
          <p:nvPr/>
        </p:nvSpPr>
        <p:spPr>
          <a:xfrm>
            <a:off x="1129048" y="845283"/>
            <a:ext cx="6096000" cy="4524315"/>
          </a:xfrm>
          <a:prstGeom prst="rect">
            <a:avLst/>
          </a:prstGeom>
        </p:spPr>
        <p:txBody>
          <a:bodyPr>
            <a:spAutoFit/>
          </a:bodyPr>
          <a:lstStyle/>
          <a:p>
            <a:pPr algn="just"/>
            <a:r>
              <a:rPr lang="ru-RU" sz="2400" b="1" dirty="0" smtClean="0">
                <a:solidFill>
                  <a:srgbClr val="7030A0"/>
                </a:solidFill>
              </a:rPr>
              <a:t>Князь Андрей Михайлович Курбский </a:t>
            </a:r>
            <a:r>
              <a:rPr lang="ru-RU" sz="2400" b="1" dirty="0" smtClean="0"/>
              <a:t>— русский полководец, политик и писатель, ближайший приближённый Ивана Грозного.</a:t>
            </a:r>
          </a:p>
          <a:p>
            <a:pPr algn="just"/>
            <a:r>
              <a:rPr lang="ru-RU" sz="2400" b="1" dirty="0" smtClean="0"/>
              <a:t>Происходил из смоленско-ярославской линии Рюриковичей, той её части, что владела селом Курба.</a:t>
            </a:r>
          </a:p>
          <a:p>
            <a:pPr algn="just"/>
            <a:r>
              <a:rPr lang="ru-RU" sz="2400" b="1" dirty="0" smtClean="0"/>
              <a:t>В 1564 г. в разгар Ливонской войны перешёл на сторону противника и поселился в великом княжестве Литовском. Вёл с русским царём знаменитую переписку.</a:t>
            </a:r>
            <a:endParaRPr lang="ru-RU" sz="2400" b="1" dirty="0"/>
          </a:p>
        </p:txBody>
      </p:sp>
      <p:pic>
        <p:nvPicPr>
          <p:cNvPr id="4" name="Рисунок 3"/>
          <p:cNvPicPr>
            <a:picLocks noChangeAspect="1"/>
          </p:cNvPicPr>
          <p:nvPr/>
        </p:nvPicPr>
        <p:blipFill>
          <a:blip r:embed="rId3"/>
          <a:stretch>
            <a:fillRect/>
          </a:stretch>
        </p:blipFill>
        <p:spPr>
          <a:xfrm>
            <a:off x="7409391" y="1444487"/>
            <a:ext cx="4260762" cy="2625285"/>
          </a:xfrm>
          <a:prstGeom prst="rect">
            <a:avLst/>
          </a:prstGeom>
        </p:spPr>
      </p:pic>
    </p:spTree>
    <p:extLst>
      <p:ext uri="{BB962C8B-B14F-4D97-AF65-F5344CB8AC3E}">
        <p14:creationId xmlns:p14="http://schemas.microsoft.com/office/powerpoint/2010/main" val="3780749783"/>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81</TotalTime>
  <Words>1246</Words>
  <Application>Microsoft Office PowerPoint</Application>
  <PresentationFormat>Широкоэкранный</PresentationFormat>
  <Paragraphs>91</Paragraphs>
  <Slides>24</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24</vt:i4>
      </vt:variant>
    </vt:vector>
  </HeadingPairs>
  <TitlesOfParts>
    <vt:vector size="29" baseType="lpstr">
      <vt:lpstr>Arial</vt:lpstr>
      <vt:lpstr>Calibri</vt:lpstr>
      <vt:lpstr>Calibri Light</vt:lpstr>
      <vt:lpstr>Wingdings</vt: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Дом</dc:creator>
  <cp:lastModifiedBy>Дом</cp:lastModifiedBy>
  <cp:revision>41</cp:revision>
  <dcterms:created xsi:type="dcterms:W3CDTF">2022-07-06T05:43:30Z</dcterms:created>
  <dcterms:modified xsi:type="dcterms:W3CDTF">2022-07-06T07:05:21Z</dcterms:modified>
</cp:coreProperties>
</file>