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9" r:id="rId9"/>
    <p:sldId id="271" r:id="rId10"/>
    <p:sldId id="272" r:id="rId11"/>
    <p:sldId id="274" r:id="rId12"/>
    <p:sldId id="263" r:id="rId13"/>
    <p:sldId id="264" r:id="rId14"/>
    <p:sldId id="265" r:id="rId15"/>
    <p:sldId id="266" r:id="rId16"/>
    <p:sldId id="267" r:id="rId17"/>
    <p:sldId id="268" r:id="rId18"/>
    <p:sldId id="275" r:id="rId19"/>
    <p:sldId id="276" r:id="rId20"/>
    <p:sldId id="277" r:id="rId21"/>
    <p:sldId id="278" r:id="rId22"/>
    <p:sldId id="279" r:id="rId23"/>
    <p:sldId id="280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05CA-A2C5-43F0-9430-8AA78AE156E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7B2D-8F97-4442-9AFB-3B04FF0AB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665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05CA-A2C5-43F0-9430-8AA78AE156E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7B2D-8F97-4442-9AFB-3B04FF0AB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112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05CA-A2C5-43F0-9430-8AA78AE156E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7B2D-8F97-4442-9AFB-3B04FF0AB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34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05CA-A2C5-43F0-9430-8AA78AE156E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7B2D-8F97-4442-9AFB-3B04FF0AB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642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05CA-A2C5-43F0-9430-8AA78AE156E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7B2D-8F97-4442-9AFB-3B04FF0AB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604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05CA-A2C5-43F0-9430-8AA78AE156E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7B2D-8F97-4442-9AFB-3B04FF0AB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404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05CA-A2C5-43F0-9430-8AA78AE156E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7B2D-8F97-4442-9AFB-3B04FF0AB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714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05CA-A2C5-43F0-9430-8AA78AE156E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7B2D-8F97-4442-9AFB-3B04FF0AB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125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05CA-A2C5-43F0-9430-8AA78AE156E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7B2D-8F97-4442-9AFB-3B04FF0AB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953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05CA-A2C5-43F0-9430-8AA78AE156E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7B2D-8F97-4442-9AFB-3B04FF0AB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8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05CA-A2C5-43F0-9430-8AA78AE156E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7B2D-8F97-4442-9AFB-3B04FF0AB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5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C05CA-A2C5-43F0-9430-8AA78AE156EA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C7B2D-8F97-4442-9AFB-3B04FF0AB8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579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3183" y="798490"/>
            <a:ext cx="116425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i="1" dirty="0" err="1" smtClean="0">
                <a:solidFill>
                  <a:srgbClr val="C00000"/>
                </a:solidFill>
              </a:rPr>
              <a:t>В.Железников</a:t>
            </a:r>
            <a:r>
              <a:rPr lang="ru-RU" sz="7200" b="1" i="1" dirty="0" smtClean="0">
                <a:solidFill>
                  <a:srgbClr val="C00000"/>
                </a:solidFill>
              </a:rPr>
              <a:t> </a:t>
            </a:r>
            <a:r>
              <a:rPr lang="ru-RU" sz="4800" b="1" i="1" dirty="0" smtClean="0">
                <a:solidFill>
                  <a:srgbClr val="C00000"/>
                </a:solidFill>
              </a:rPr>
              <a:t>(1925-2015)</a:t>
            </a:r>
          </a:p>
          <a:p>
            <a:r>
              <a:rPr lang="ru-RU" sz="7200" b="1" i="1" dirty="0" smtClean="0">
                <a:solidFill>
                  <a:srgbClr val="C00000"/>
                </a:solidFill>
              </a:rPr>
              <a:t>                 «В старом танке»</a:t>
            </a:r>
            <a:r>
              <a:rPr lang="ru-RU" sz="7200" b="1" i="1" dirty="0" smtClean="0"/>
              <a:t> </a:t>
            </a:r>
            <a:endParaRPr lang="ru-RU" sz="72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971245" y="5589431"/>
            <a:ext cx="6864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Глухова М.В. – учитель русского языка и литературы МОБУ «СОШ «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Сертоловский</a:t>
            </a:r>
            <a:r>
              <a:rPr lang="ru-RU" sz="2000" b="1" i="1" dirty="0" smtClean="0">
                <a:solidFill>
                  <a:srgbClr val="C00000"/>
                </a:solidFill>
              </a:rPr>
              <a:t> центр образования № 2», Ленинградская область.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149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7127" y="566670"/>
            <a:ext cx="754701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Композиция кольцевая</a:t>
            </a:r>
            <a:r>
              <a:rPr lang="ru-RU" sz="2400" b="1" dirty="0" smtClean="0"/>
              <a:t>: здесь встречаются и расстаются герои. </a:t>
            </a:r>
          </a:p>
          <a:p>
            <a:pPr algn="just"/>
            <a:r>
              <a:rPr lang="ru-RU" sz="2400" b="1" dirty="0" smtClean="0"/>
              <a:t>Также характерен для этого рассказа такой композиционный прием как противопоставление. Образ молодого русского танкиста противопоставляется образу старого фашистского генерала. Наш танкист небольшого роста, «простой волжский парень».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0050" y="3613658"/>
            <a:ext cx="4150619" cy="311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389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9651" y="320418"/>
            <a:ext cx="6096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В тексте В. К. </a:t>
            </a:r>
            <a:r>
              <a:rPr lang="ru-RU" sz="2400" b="1" dirty="0" err="1" smtClean="0"/>
              <a:t>Железникова</a:t>
            </a:r>
            <a:r>
              <a:rPr lang="ru-RU" sz="2400" b="1" dirty="0" smtClean="0"/>
              <a:t> поднимается важнейшая </a:t>
            </a:r>
            <a:r>
              <a:rPr lang="ru-RU" sz="2400" b="1" dirty="0" smtClean="0">
                <a:solidFill>
                  <a:srgbClr val="C00000"/>
                </a:solidFill>
              </a:rPr>
              <a:t>проблема нравственного выбора в условиях войны. </a:t>
            </a:r>
            <a:r>
              <a:rPr lang="ru-RU" sz="2400" b="1" dirty="0" smtClean="0"/>
              <a:t>Автор, раскрывая данную проблему, ставит своего героя перед выбором: сохранить себе жизнь, став предателем родины, или умереть, попытавшись хоть на немного приблизить победу русской армии. Воспоминания о родине помогли ему принять роковое решение: «На минуту танкист склонил голову и закрыл глаза: вспомнил далекую Волгу и высокий город на Волге», «Нет, теперь им не взять».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22377"/>
          <a:stretch/>
        </p:blipFill>
        <p:spPr>
          <a:xfrm>
            <a:off x="6968221" y="346012"/>
            <a:ext cx="4852110" cy="28221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7019" y="3534250"/>
            <a:ext cx="4067249" cy="29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6344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5409" y="468628"/>
            <a:ext cx="110028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                 Главные герои рассказа "В старом танке" </a:t>
            </a:r>
          </a:p>
          <a:p>
            <a:endParaRPr lang="ru-RU" sz="2400" b="1" dirty="0" smtClean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 smtClean="0"/>
              <a:t>Мужчина с чемоданом. Приезжий. Умный, добрый, честный.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 smtClean="0"/>
              <a:t>Мальчишка. Веселый, счастливый, честный и добрый.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 smtClean="0"/>
              <a:t>Молодой танкист. Герой, патриот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27568"/>
          <a:stretch/>
        </p:blipFill>
        <p:spPr>
          <a:xfrm>
            <a:off x="4860299" y="2876545"/>
            <a:ext cx="6953250" cy="377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323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1" y="474965"/>
            <a:ext cx="79891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Главная мысль рассказа </a:t>
            </a:r>
            <a:r>
              <a:rPr lang="ru-RU" sz="2400" b="1" dirty="0" smtClean="0"/>
              <a:t>"В старом танке» -  любовь к Родине рождает героев.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Чему учит </a:t>
            </a:r>
            <a:r>
              <a:rPr lang="ru-RU" sz="2400" b="1" dirty="0" smtClean="0"/>
              <a:t>рассказ "В старом танке"</a:t>
            </a:r>
          </a:p>
          <a:p>
            <a:pPr algn="just"/>
            <a:r>
              <a:rPr lang="ru-RU" sz="2400" b="1" dirty="0" smtClean="0"/>
              <a:t>Рассказ учит любить свою Родину, быть патриотом, защищать родную землю. Учит не забывать о подвиге наших отцов и дедов, учит хранить память о славной победе. Учит честности и верности. Учит доброте и благородству.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247" b="14962"/>
          <a:stretch/>
        </p:blipFill>
        <p:spPr>
          <a:xfrm>
            <a:off x="6761408" y="3584353"/>
            <a:ext cx="5013504" cy="318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186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193481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9954" y="211051"/>
            <a:ext cx="108354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                     Отзыв ученика  на рассказ "В старом танке"</a:t>
            </a:r>
          </a:p>
          <a:p>
            <a:r>
              <a:rPr lang="ru-RU" sz="2400" b="1" dirty="0" smtClean="0"/>
              <a:t>Мне очень понравился этот рассказ и меня покорил подвиг молодого танкиста. Пусть этот герой погиб, но он дрался за свою Родину и был счастлив от осознания этого. И мне понравилось, что этот подвиг не оказался забыт, что молодой танкист стал близким и родным и для взрослого мужчины, и для молодого мальчишки.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-10381" b="17927"/>
          <a:stretch/>
        </p:blipFill>
        <p:spPr>
          <a:xfrm>
            <a:off x="4702129" y="1738313"/>
            <a:ext cx="6953250" cy="481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0705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8135" y="388186"/>
            <a:ext cx="1096421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                                 </a:t>
            </a:r>
            <a:r>
              <a:rPr lang="ru-RU" sz="2400" b="1" dirty="0" smtClean="0">
                <a:solidFill>
                  <a:srgbClr val="C00000"/>
                </a:solidFill>
              </a:rPr>
              <a:t>Пословицы к рассказу «В старом танке»</a:t>
            </a:r>
          </a:p>
          <a:p>
            <a:pPr algn="just"/>
            <a:endParaRPr lang="ru-RU" sz="2400" b="1" dirty="0" smtClean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Герой никогда не умрет, он вечно в народе живет.</a:t>
            </a:r>
          </a:p>
          <a:p>
            <a:pPr algn="just"/>
            <a:endParaRPr lang="ru-RU" sz="2400" b="1" dirty="0" smtClean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Герой в бою думает о победе, а не о смерти.</a:t>
            </a:r>
          </a:p>
          <a:p>
            <a:pPr algn="just"/>
            <a:endParaRPr lang="ru-RU" sz="2400" b="1" dirty="0" smtClean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Лучше быть мертвым героем, чем живым трусом.</a:t>
            </a:r>
          </a:p>
          <a:p>
            <a:pPr algn="just"/>
            <a:endParaRPr lang="ru-RU" sz="2400" b="1" dirty="0" smtClean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Родина - мать, умей за нее постоять.</a:t>
            </a:r>
          </a:p>
          <a:p>
            <a:pPr algn="just"/>
            <a:endParaRPr lang="ru-RU" sz="2400" b="1" dirty="0" smtClean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/>
              <a:t>Кто за Родину дерется, тому сила двойная дается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8494" y="1234478"/>
            <a:ext cx="3533854" cy="497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189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538"/>
            <a:ext cx="6190409" cy="46139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78074" y="1480207"/>
            <a:ext cx="510003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«Подвели его к офицерам. И тогда один из них говорит: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«Вот, мол, тебе танк, ты должен будешь пройти на нём весь полигон, шестнадцать километров, а по тебе будут стрелять из пушек наши солдаты. Проведёшь танк до конца — значит, будешь жить, и лично я тебе дам свободу. Ну, а не проведёшь — значит, погибнешь. В общем, на войне как на войне».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716036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276350" y="428178"/>
            <a:ext cx="547251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«А он, наш танкист, совсем ещё молодой. Ну, может быть, ему было двадцать два года. Сейчас такие ребята ходят ещё в институты! А он стоял перед генералом, старым, худым, длинным, как палка, фашистским генералом, которому было наплевать на этого танкиста и наплевать, что тот так мало прожил, что его где-то ждёт мать, — на всё было наплевать. Просто этому фашисту очень понравилась игра, которую он придумал с этим советским: он решил новое прицельное устройство на противотанковых пушках испытать на советском танке».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26085"/>
          <a:stretch/>
        </p:blipFill>
        <p:spPr>
          <a:xfrm>
            <a:off x="105906" y="1232748"/>
            <a:ext cx="5726778" cy="3171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347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17431" y="965915"/>
            <a:ext cx="9272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/>
              <a:t>В.Богомолов</a:t>
            </a:r>
            <a:r>
              <a:rPr lang="ru-RU" sz="2400" b="1" dirty="0" smtClean="0"/>
              <a:t> «Иван», «</a:t>
            </a:r>
            <a:r>
              <a:rPr lang="ru-RU" sz="2400" b="1" dirty="0" err="1" smtClean="0"/>
              <a:t>Зося</a:t>
            </a:r>
            <a:r>
              <a:rPr lang="ru-RU" sz="2400" b="1" dirty="0" smtClean="0"/>
              <a:t>»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580" y="1832434"/>
            <a:ext cx="4247008" cy="48188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0654" y="269114"/>
            <a:ext cx="4533027" cy="638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152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4460" t="23474" r="46948" b="7043"/>
          <a:stretch/>
        </p:blipFill>
        <p:spPr>
          <a:xfrm>
            <a:off x="6162542" y="193183"/>
            <a:ext cx="5776173" cy="61947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2124" y="463639"/>
            <a:ext cx="56838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/>
              <a:t>К.Симонов</a:t>
            </a:r>
            <a:r>
              <a:rPr lang="ru-RU" sz="2400" b="1" dirty="0" smtClean="0"/>
              <a:t>  «Привез майор мальчишку на лафете»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56239"/>
            <a:ext cx="3601321" cy="480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266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43471" y="368971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Могуча Россия на все времена – </a:t>
            </a:r>
          </a:p>
          <a:p>
            <a:r>
              <a:rPr lang="ru-RU" sz="2400" b="1" dirty="0" smtClean="0"/>
              <a:t>И в прежние годы, и ныне. </a:t>
            </a:r>
          </a:p>
          <a:p>
            <a:r>
              <a:rPr lang="ru-RU" sz="2400" b="1" dirty="0" smtClean="0"/>
              <a:t>Героями наша Отчизна сильна, </a:t>
            </a:r>
          </a:p>
          <a:p>
            <a:r>
              <a:rPr lang="ru-RU" sz="2400" b="1" dirty="0" smtClean="0"/>
              <a:t>Отечество славится ими.</a:t>
            </a:r>
          </a:p>
        </p:txBody>
      </p:sp>
    </p:spTree>
    <p:extLst>
      <p:ext uri="{BB962C8B-B14F-4D97-AF65-F5344CB8AC3E}">
        <p14:creationId xmlns:p14="http://schemas.microsoft.com/office/powerpoint/2010/main" val="28766747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456" y="1393736"/>
            <a:ext cx="4082603" cy="53584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2428" y="489397"/>
            <a:ext cx="5756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/>
              <a:t>В.Катаев</a:t>
            </a:r>
            <a:r>
              <a:rPr lang="ru-RU" sz="2400" b="1" dirty="0" smtClean="0"/>
              <a:t> «Сын полка»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9746" y="70891"/>
            <a:ext cx="4070001" cy="6681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7375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4849" y="338142"/>
            <a:ext cx="4814752" cy="62043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9549" y="489397"/>
            <a:ext cx="4726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/>
              <a:t>Е.Ильина</a:t>
            </a:r>
            <a:r>
              <a:rPr lang="ru-RU" sz="2400" b="1" dirty="0" smtClean="0"/>
              <a:t> «Четвертая высота»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b="9638"/>
          <a:stretch/>
        </p:blipFill>
        <p:spPr>
          <a:xfrm>
            <a:off x="154545" y="1371628"/>
            <a:ext cx="4533365" cy="532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2528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5850" t="348" r="15598" b="1508"/>
          <a:stretch/>
        </p:blipFill>
        <p:spPr>
          <a:xfrm>
            <a:off x="212035" y="1643270"/>
            <a:ext cx="4392847" cy="50642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6348" y="357809"/>
            <a:ext cx="4015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/>
              <a:t>А.Лиханов</a:t>
            </a:r>
            <a:r>
              <a:rPr lang="ru-RU" sz="2400" b="1" dirty="0" smtClean="0"/>
              <a:t> «Мой генерал»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55027" t="23924" r="14945" b="13494"/>
          <a:stretch/>
        </p:blipFill>
        <p:spPr>
          <a:xfrm>
            <a:off x="7606748" y="159025"/>
            <a:ext cx="4293705" cy="6702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029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7831" y="333137"/>
            <a:ext cx="6096000" cy="65248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Мы ничего не позабыли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          </a:t>
            </a:r>
            <a:r>
              <a:rPr lang="ru-RU" sz="2000" b="1" dirty="0" err="1" smtClean="0"/>
              <a:t>А.Лесин</a:t>
            </a:r>
            <a:endParaRPr lang="ru-RU" sz="2000" b="1" dirty="0" smtClean="0"/>
          </a:p>
          <a:p>
            <a:r>
              <a:rPr lang="ru-RU" sz="2000" b="1" dirty="0" smtClean="0"/>
              <a:t>Мы ничего не позабыли</a:t>
            </a:r>
          </a:p>
          <a:p>
            <a:r>
              <a:rPr lang="ru-RU" sz="2000" b="1" dirty="0" smtClean="0"/>
              <a:t>И не забудем. Никогда.</a:t>
            </a:r>
          </a:p>
          <a:p>
            <a:r>
              <a:rPr lang="ru-RU" sz="2000" b="1" dirty="0" smtClean="0"/>
              <a:t>Как в сорок первом отходили</a:t>
            </a:r>
          </a:p>
          <a:p>
            <a:r>
              <a:rPr lang="ru-RU" sz="2000" b="1" dirty="0" smtClean="0"/>
              <a:t>И как обратно в города</a:t>
            </a:r>
          </a:p>
          <a:p>
            <a:r>
              <a:rPr lang="ru-RU" sz="2000" b="1" dirty="0" smtClean="0"/>
              <a:t>Врывались, атакуя с хода</a:t>
            </a:r>
          </a:p>
          <a:p>
            <a:r>
              <a:rPr lang="ru-RU" sz="2000" b="1" dirty="0" smtClean="0"/>
              <a:t>И умирая на ходу.</a:t>
            </a:r>
          </a:p>
          <a:p>
            <a:r>
              <a:rPr lang="ru-RU" sz="2000" b="1" dirty="0" smtClean="0"/>
              <a:t>Четыре года — долгих года —</a:t>
            </a:r>
          </a:p>
          <a:p>
            <a:r>
              <a:rPr lang="ru-RU" sz="2000" b="1" dirty="0" smtClean="0"/>
              <a:t>Одолевали мы беду.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И одолели. Нашей силе —</a:t>
            </a:r>
          </a:p>
          <a:p>
            <a:r>
              <a:rPr lang="ru-RU" sz="2000" b="1" dirty="0" smtClean="0"/>
              <a:t>Народной силе — не перечь:</a:t>
            </a:r>
          </a:p>
          <a:p>
            <a:r>
              <a:rPr lang="ru-RU" sz="2000" b="1" dirty="0" smtClean="0"/>
              <a:t>Что может быть грозней России,</a:t>
            </a:r>
          </a:p>
          <a:p>
            <a:r>
              <a:rPr lang="ru-RU" sz="2000" b="1" dirty="0" smtClean="0"/>
              <a:t>Когда Россия держит меч?!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Вы слышите, за океаном,</a:t>
            </a:r>
          </a:p>
          <a:p>
            <a:r>
              <a:rPr lang="ru-RU" sz="2000" b="1" dirty="0" smtClean="0"/>
              <a:t>Пускающие мир ко дну?</a:t>
            </a:r>
          </a:p>
          <a:p>
            <a:r>
              <a:rPr lang="ru-RU" sz="2000" b="1" dirty="0" smtClean="0"/>
              <a:t>Будь трижды проклят окаянный</a:t>
            </a:r>
          </a:p>
          <a:p>
            <a:r>
              <a:rPr lang="ru-RU" sz="2000" b="1" dirty="0" smtClean="0"/>
              <a:t>Ваш бизнес, сеющий войну!</a:t>
            </a:r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7491211" y="696661"/>
            <a:ext cx="429295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Еще не вся земля остыла</a:t>
            </a:r>
          </a:p>
          <a:p>
            <a:r>
              <a:rPr lang="ru-RU" sz="2000" b="1" dirty="0" smtClean="0"/>
              <a:t>От неумолчных канонад,</a:t>
            </a:r>
          </a:p>
          <a:p>
            <a:r>
              <a:rPr lang="ru-RU" sz="2000" b="1" dirty="0" smtClean="0"/>
              <a:t>Еще не заросли могилы</a:t>
            </a:r>
          </a:p>
          <a:p>
            <a:r>
              <a:rPr lang="ru-RU" sz="2000" b="1" dirty="0" smtClean="0"/>
              <a:t>Зарытых второпях солдат,</a:t>
            </a:r>
          </a:p>
          <a:p>
            <a:r>
              <a:rPr lang="ru-RU" sz="2000" b="1" dirty="0" smtClean="0"/>
              <a:t>А вы уже темните небо,</a:t>
            </a:r>
          </a:p>
          <a:p>
            <a:r>
              <a:rPr lang="ru-RU" sz="2000" b="1" dirty="0" smtClean="0"/>
              <a:t>Бряцаете оружьем вновь,</a:t>
            </a:r>
          </a:p>
          <a:p>
            <a:r>
              <a:rPr lang="ru-RU" sz="2000" b="1" dirty="0" smtClean="0"/>
              <a:t>Иль стала вам насущней хлеба</a:t>
            </a:r>
          </a:p>
          <a:p>
            <a:r>
              <a:rPr lang="ru-RU" sz="2000" b="1" dirty="0" smtClean="0"/>
              <a:t>Горячая людская кровь?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Опять глаза свои скосили</a:t>
            </a:r>
          </a:p>
          <a:p>
            <a:r>
              <a:rPr lang="ru-RU" sz="2000" b="1" dirty="0" smtClean="0"/>
              <a:t>На нашу дверь. На наш порог.</a:t>
            </a:r>
          </a:p>
          <a:p>
            <a:r>
              <a:rPr lang="ru-RU" sz="2000" b="1" dirty="0" smtClean="0"/>
              <a:t>Но помните: не износили</a:t>
            </a:r>
          </a:p>
          <a:p>
            <a:r>
              <a:rPr lang="ru-RU" sz="2000" b="1" dirty="0" smtClean="0"/>
              <a:t>Мы пропыленных тех сапог,</a:t>
            </a:r>
          </a:p>
          <a:p>
            <a:r>
              <a:rPr lang="ru-RU" sz="2000" b="1" dirty="0" smtClean="0"/>
              <a:t>В которых не парадным маршем</a:t>
            </a:r>
          </a:p>
          <a:p>
            <a:r>
              <a:rPr lang="ru-RU" sz="2000" b="1" dirty="0" smtClean="0"/>
              <a:t>Прошли Европу, и сейчас</a:t>
            </a:r>
          </a:p>
          <a:p>
            <a:r>
              <a:rPr lang="ru-RU" sz="2000" b="1" dirty="0" smtClean="0"/>
              <a:t>Они, как память о вчерашнем,</a:t>
            </a:r>
          </a:p>
          <a:p>
            <a:r>
              <a:rPr lang="ru-RU" sz="2000" b="1" dirty="0" smtClean="0"/>
              <a:t>Хранятся в каждом доме нашем</a:t>
            </a:r>
          </a:p>
          <a:p>
            <a:r>
              <a:rPr lang="ru-RU" sz="2000" b="1" dirty="0" smtClean="0"/>
              <a:t>На всякий случай, про запас.</a:t>
            </a:r>
            <a:endParaRPr lang="ru-RU" sz="2000" b="1" dirty="0"/>
          </a:p>
        </p:txBody>
      </p:sp>
      <p:pic>
        <p:nvPicPr>
          <p:cNvPr id="5" name="ot_geroev_bylyh_vremen_pesna_iz_kf_oficery_(muzebra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26865" y="2459865"/>
            <a:ext cx="1273935" cy="127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36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5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20132"/>
            <a:ext cx="12193057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626" y="442796"/>
            <a:ext cx="3924300" cy="50482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44225" y="117693"/>
            <a:ext cx="689448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Владимир </a:t>
            </a:r>
            <a:r>
              <a:rPr lang="ru-RU" sz="2400" b="1" dirty="0" err="1" smtClean="0"/>
              <a:t>Карпович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Железников</a:t>
            </a:r>
            <a:r>
              <a:rPr lang="ru-RU" sz="2400" b="1" dirty="0" smtClean="0"/>
              <a:t> родился 26 октября 1925 года в белорусском городе Витебске. Его отец был пограничником, поэтому семья часто переезжала, что позволяло мальчику получать яркие впечатления и знакомиться с новыми людьми. Владимир с детства мечтал стать военным, поэтому после школы он поступил в артиллерийское училище, а затем окончил юридический институт.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Вскоре Владимир </a:t>
            </a:r>
            <a:r>
              <a:rPr lang="ru-RU" sz="2400" b="1" dirty="0" err="1" smtClean="0"/>
              <a:t>Карпович</a:t>
            </a:r>
            <a:r>
              <a:rPr lang="ru-RU" sz="2400" b="1" dirty="0" smtClean="0"/>
              <a:t> ощутил тягу к литературной деятельности. Это побудило его поступить в литературный институт М. Горького, а через три года после получения диплома </a:t>
            </a:r>
            <a:r>
              <a:rPr lang="ru-RU" sz="2400" b="1" dirty="0" err="1" smtClean="0"/>
              <a:t>Железников</a:t>
            </a:r>
            <a:r>
              <a:rPr lang="ru-RU" sz="2400" b="1" dirty="0" smtClean="0"/>
              <a:t> опубликовал свою первую книгу, которая называлась «Разноцветная история».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059478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2502" y="1002791"/>
            <a:ext cx="689072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Многие его произведения переведены на разные языки и посвящены межличностным отношениям. Дебютом в кинодраматургии стал сценарий фильма «Серебряные пруды», повествовавший о жизни и творчестве детского писателя Аркадия Гайдара. Особое внимание в своих работах </a:t>
            </a:r>
            <a:r>
              <a:rPr lang="ru-RU" sz="2400" b="1" dirty="0" err="1" smtClean="0"/>
              <a:t>Железников</a:t>
            </a:r>
            <a:r>
              <a:rPr lang="ru-RU" sz="2400" b="1" dirty="0" smtClean="0"/>
              <a:t> уделял и проблемам взросления, детства, отрочества, что отразилось в его киносценариях «Чудак из пятого “Б”» и «Чучело».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4373" y="1122072"/>
            <a:ext cx="4737010" cy="378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7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3133" y="658643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В 1988 году </a:t>
            </a:r>
            <a:r>
              <a:rPr lang="ru-RU" sz="2400" b="1" dirty="0" err="1" smtClean="0"/>
              <a:t>Железников</a:t>
            </a:r>
            <a:r>
              <a:rPr lang="ru-RU" sz="2400" b="1" dirty="0" smtClean="0"/>
              <a:t> стал художественным руководителем детско-юношеской киностудии «Глобус», таким образом, объединив любовь к детям, литературе и кино. Владимир </a:t>
            </a:r>
            <a:r>
              <a:rPr lang="ru-RU" sz="2400" b="1" dirty="0" err="1" smtClean="0"/>
              <a:t>Карпович</a:t>
            </a:r>
            <a:r>
              <a:rPr lang="ru-RU" sz="2400" b="1" dirty="0" smtClean="0"/>
              <a:t> был дважды удостоен Государственной премии СССР и с 1995 года является заслуженным деятелем искусств РФ.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5208" y="1133342"/>
            <a:ext cx="5340716" cy="431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50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58" y="262138"/>
            <a:ext cx="3318557" cy="51212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0631" y="1352157"/>
            <a:ext cx="3663221" cy="55058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32836" t="1932" r="32911" b="-1932"/>
          <a:stretch/>
        </p:blipFill>
        <p:spPr>
          <a:xfrm>
            <a:off x="8384146" y="262138"/>
            <a:ext cx="3588913" cy="5500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374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642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9042" y="165872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Рассказ «В старом танке» Владимира </a:t>
            </a:r>
            <a:r>
              <a:rPr lang="ru-RU" sz="2400" b="1" dirty="0" err="1" smtClean="0"/>
              <a:t>Железникова</a:t>
            </a:r>
            <a:r>
              <a:rPr lang="ru-RU" sz="2400" b="1" dirty="0" smtClean="0"/>
              <a:t> входит в сборник «Хорошим людям – доброе утро», издательство «Детская литература. Москва», 1972 г.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Это произведение о войне, о мужестве неизвестного молодого танкиста, попавшего в плен, но боровшегося до последней минуты своей жизни. Это не единственный рассказ о войне у </a:t>
            </a:r>
            <a:r>
              <a:rPr lang="ru-RU" sz="2400" b="1" dirty="0" err="1" smtClean="0"/>
              <a:t>Железникова</a:t>
            </a:r>
            <a:r>
              <a:rPr lang="ru-RU" sz="2400" b="1" dirty="0" smtClean="0"/>
              <a:t>, есть также рассказы «Майор Щеголев», «Девушка в военном</a:t>
            </a:r>
            <a:r>
              <a:rPr lang="ru-RU" dirty="0" smtClean="0"/>
              <a:t>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21821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82592" y="388392"/>
            <a:ext cx="7044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Почему автор назвал рассказ «В старом танке»?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2225" y="1354308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Этот старый боевой танк – символ стойкости, мужества и героизма нашего народа.</a:t>
            </a:r>
          </a:p>
          <a:p>
            <a:pPr algn="just"/>
            <a:r>
              <a:rPr lang="ru-RU" sz="2400" b="1" dirty="0" smtClean="0"/>
              <a:t> Именно здесь – рядом с танком происходит встреча поколений, ради которых расставались бесстрашно с жизнью наши деды. Именно здесь – рядом с символичной боевой машиной – из уст в уста передается история героизма и самоотверженности молодому поколению о героях Той войны.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594359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1137</Words>
  <Application>Microsoft Office PowerPoint</Application>
  <PresentationFormat>Широкоэкранный</PresentationFormat>
  <Paragraphs>90</Paragraphs>
  <Slides>23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47</cp:revision>
  <dcterms:created xsi:type="dcterms:W3CDTF">2022-03-03T05:40:13Z</dcterms:created>
  <dcterms:modified xsi:type="dcterms:W3CDTF">2022-03-03T06:59:35Z</dcterms:modified>
</cp:coreProperties>
</file>