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316" r:id="rId2"/>
    <p:sldId id="312" r:id="rId3"/>
    <p:sldId id="280" r:id="rId4"/>
    <p:sldId id="318" r:id="rId5"/>
    <p:sldId id="314" r:id="rId6"/>
    <p:sldId id="319" r:id="rId7"/>
    <p:sldId id="315" r:id="rId8"/>
    <p:sldId id="313" r:id="rId9"/>
    <p:sldId id="256" r:id="rId10"/>
    <p:sldId id="320" r:id="rId11"/>
    <p:sldId id="321" r:id="rId12"/>
    <p:sldId id="322" r:id="rId13"/>
    <p:sldId id="323" r:id="rId14"/>
    <p:sldId id="268" r:id="rId15"/>
    <p:sldId id="277" r:id="rId16"/>
    <p:sldId id="278" r:id="rId17"/>
    <p:sldId id="275" r:id="rId18"/>
    <p:sldId id="301" r:id="rId19"/>
    <p:sldId id="302" r:id="rId20"/>
    <p:sldId id="324" r:id="rId21"/>
    <p:sldId id="326" r:id="rId22"/>
    <p:sldId id="288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33" r:id="rId31"/>
    <p:sldId id="299" r:id="rId32"/>
    <p:sldId id="334" r:id="rId33"/>
    <p:sldId id="329" r:id="rId34"/>
    <p:sldId id="332" r:id="rId35"/>
    <p:sldId id="331" r:id="rId36"/>
    <p:sldId id="310" r:id="rId37"/>
    <p:sldId id="311" r:id="rId38"/>
    <p:sldId id="300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0FDF"/>
    <a:srgbClr val="4E7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CB899E-0D42-4341-B06D-8B9C13AC4C13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4F705-859C-43E5-B8FE-CE2942126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700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4207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46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730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0309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6758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275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478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60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143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94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148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799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318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9768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798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7842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374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BA85810-0058-4FC4-A06C-7C779EE411BE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7A15B4D-B5C7-4D36-85E9-12DEBAC735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791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66FF27-2DD6-4281-841C-142684C986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50706" y="567061"/>
            <a:ext cx="5690587" cy="1066429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  работа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6EAAE3D-3CCE-45E3-AACA-6965C04C1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517" y="1723377"/>
            <a:ext cx="8120109" cy="456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252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8A2B306-1D46-4608-ACFC-D1687AA69EBF}"/>
              </a:ext>
            </a:extLst>
          </p:cNvPr>
          <p:cNvSpPr/>
          <p:nvPr/>
        </p:nvSpPr>
        <p:spPr>
          <a:xfrm>
            <a:off x="1071238" y="654279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ТЕМА.               З А П И С 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09A6E33-F366-4DCC-BCA2-59B42D2160D1}"/>
              </a:ext>
            </a:extLst>
          </p:cNvPr>
          <p:cNvSpPr/>
          <p:nvPr/>
        </p:nvSpPr>
        <p:spPr>
          <a:xfrm>
            <a:off x="1071238" y="164066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ТРЕХЗНАЧНОГО       Ч И С Л </a:t>
            </a: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17769C5-D29F-4E97-9497-D7BB29564D83}"/>
              </a:ext>
            </a:extLst>
          </p:cNvPr>
          <p:cNvSpPr/>
          <p:nvPr/>
        </p:nvSpPr>
        <p:spPr>
          <a:xfrm>
            <a:off x="1071238" y="2599305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FDEE8E9-172C-45D4-B3B8-07D4AF582B97}"/>
              </a:ext>
            </a:extLst>
          </p:cNvPr>
          <p:cNvSpPr/>
          <p:nvPr/>
        </p:nvSpPr>
        <p:spPr>
          <a:xfrm>
            <a:off x="1142260" y="6497486"/>
            <a:ext cx="10049521" cy="3499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ОБЪЯСНИ     КАЖДОЕ   ПОСЛЕДУЮЩЕЕ   СЛОВО   В  ТЕМЕ   УРОКА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C5425F-686F-48A1-9EA1-1043E7A7FB55}"/>
              </a:ext>
            </a:extLst>
          </p:cNvPr>
          <p:cNvSpPr/>
          <p:nvPr/>
        </p:nvSpPr>
        <p:spPr>
          <a:xfrm>
            <a:off x="97654" y="44754"/>
            <a:ext cx="2947386" cy="4583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ПРИЕМ «ВОДОПАД»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517D4E4-88AE-45F0-B64F-C9E635E856A4}"/>
              </a:ext>
            </a:extLst>
          </p:cNvPr>
          <p:cNvSpPr/>
          <p:nvPr/>
        </p:nvSpPr>
        <p:spPr>
          <a:xfrm>
            <a:off x="1071238" y="357588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CB26367-96F8-4A6B-BD60-5034B29F80BF}"/>
              </a:ext>
            </a:extLst>
          </p:cNvPr>
          <p:cNvSpPr/>
          <p:nvPr/>
        </p:nvSpPr>
        <p:spPr>
          <a:xfrm>
            <a:off x="1071238" y="4548396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……………………………………….</a:t>
            </a:r>
          </a:p>
        </p:txBody>
      </p:sp>
    </p:spTree>
    <p:extLst>
      <p:ext uri="{BB962C8B-B14F-4D97-AF65-F5344CB8AC3E}">
        <p14:creationId xmlns:p14="http://schemas.microsoft.com/office/powerpoint/2010/main" val="4276822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8A2B306-1D46-4608-ACFC-D1687AA69EBF}"/>
              </a:ext>
            </a:extLst>
          </p:cNvPr>
          <p:cNvSpPr/>
          <p:nvPr/>
        </p:nvSpPr>
        <p:spPr>
          <a:xfrm>
            <a:off x="1071238" y="654279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ТЕМА.               З А П И С 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09A6E33-F366-4DCC-BCA2-59B42D2160D1}"/>
              </a:ext>
            </a:extLst>
          </p:cNvPr>
          <p:cNvSpPr/>
          <p:nvPr/>
        </p:nvSpPr>
        <p:spPr>
          <a:xfrm>
            <a:off x="1071238" y="164066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ТРЕХЗНАЧНОГО  Ч И С Л </a:t>
            </a: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17769C5-D29F-4E97-9497-D7BB29564D83}"/>
              </a:ext>
            </a:extLst>
          </p:cNvPr>
          <p:cNvSpPr/>
          <p:nvPr/>
        </p:nvSpPr>
        <p:spPr>
          <a:xfrm>
            <a:off x="1071238" y="2599305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  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 Е      С У М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FDEE8E9-172C-45D4-B3B8-07D4AF582B97}"/>
              </a:ext>
            </a:extLst>
          </p:cNvPr>
          <p:cNvSpPr/>
          <p:nvPr/>
        </p:nvSpPr>
        <p:spPr>
          <a:xfrm>
            <a:off x="1142260" y="6497486"/>
            <a:ext cx="10049521" cy="3499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ОБЪЯСНИ     КАЖДОЕ   ПОСЛЕДУЮЩЕЕ   СЛОВО   В  ТЕМЕ   УРОКА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C5425F-686F-48A1-9EA1-1043E7A7FB55}"/>
              </a:ext>
            </a:extLst>
          </p:cNvPr>
          <p:cNvSpPr/>
          <p:nvPr/>
        </p:nvSpPr>
        <p:spPr>
          <a:xfrm>
            <a:off x="97654" y="44754"/>
            <a:ext cx="2947386" cy="4583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ПРИЕМ «ВОДОПАД»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517D4E4-88AE-45F0-B64F-C9E635E856A4}"/>
              </a:ext>
            </a:extLst>
          </p:cNvPr>
          <p:cNvSpPr/>
          <p:nvPr/>
        </p:nvSpPr>
        <p:spPr>
          <a:xfrm>
            <a:off x="1071238" y="357588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…………………………………..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CB26367-96F8-4A6B-BD60-5034B29F80BF}"/>
              </a:ext>
            </a:extLst>
          </p:cNvPr>
          <p:cNvSpPr/>
          <p:nvPr/>
        </p:nvSpPr>
        <p:spPr>
          <a:xfrm>
            <a:off x="1071238" y="4624444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3932583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8A2B306-1D46-4608-ACFC-D1687AA69EBF}"/>
              </a:ext>
            </a:extLst>
          </p:cNvPr>
          <p:cNvSpPr/>
          <p:nvPr/>
        </p:nvSpPr>
        <p:spPr>
          <a:xfrm>
            <a:off x="1071238" y="654279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ТЕМА.               З А П И С 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09A6E33-F366-4DCC-BCA2-59B42D2160D1}"/>
              </a:ext>
            </a:extLst>
          </p:cNvPr>
          <p:cNvSpPr/>
          <p:nvPr/>
        </p:nvSpPr>
        <p:spPr>
          <a:xfrm>
            <a:off x="1071238" y="164066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ТРЕХЗНАЧНОГО      Ч И С Л </a:t>
            </a: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17769C5-D29F-4E97-9497-D7BB29564D83}"/>
              </a:ext>
            </a:extLst>
          </p:cNvPr>
          <p:cNvSpPr/>
          <p:nvPr/>
        </p:nvSpPr>
        <p:spPr>
          <a:xfrm>
            <a:off x="1071238" y="2599305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  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 Е      С У М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FDEE8E9-172C-45D4-B3B8-07D4AF582B97}"/>
              </a:ext>
            </a:extLst>
          </p:cNvPr>
          <p:cNvSpPr/>
          <p:nvPr/>
        </p:nvSpPr>
        <p:spPr>
          <a:xfrm>
            <a:off x="1142260" y="6497486"/>
            <a:ext cx="10049521" cy="3499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ОБЪЯСНИ     КАЖДОЕ   ПОСЛЕДУЮЩЕЕ   СЛОВО   В  ТЕМЕ   УРОКА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C5425F-686F-48A1-9EA1-1043E7A7FB55}"/>
              </a:ext>
            </a:extLst>
          </p:cNvPr>
          <p:cNvSpPr/>
          <p:nvPr/>
        </p:nvSpPr>
        <p:spPr>
          <a:xfrm>
            <a:off x="97654" y="44754"/>
            <a:ext cx="2947386" cy="4583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ПРИЕМ «ВОДОПАД»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517D4E4-88AE-45F0-B64F-C9E635E856A4}"/>
              </a:ext>
            </a:extLst>
          </p:cNvPr>
          <p:cNvSpPr/>
          <p:nvPr/>
        </p:nvSpPr>
        <p:spPr>
          <a:xfrm>
            <a:off x="1071238" y="357588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……………………………...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CB26367-96F8-4A6B-BD60-5034B29F80BF}"/>
              </a:ext>
            </a:extLst>
          </p:cNvPr>
          <p:cNvSpPr/>
          <p:nvPr/>
        </p:nvSpPr>
        <p:spPr>
          <a:xfrm>
            <a:off x="1071238" y="4548396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Л А Г А Е М Ы Х</a:t>
            </a:r>
          </a:p>
        </p:txBody>
      </p:sp>
    </p:spTree>
    <p:extLst>
      <p:ext uri="{BB962C8B-B14F-4D97-AF65-F5344CB8AC3E}">
        <p14:creationId xmlns:p14="http://schemas.microsoft.com/office/powerpoint/2010/main" val="985037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8A2B306-1D46-4608-ACFC-D1687AA69EBF}"/>
              </a:ext>
            </a:extLst>
          </p:cNvPr>
          <p:cNvSpPr/>
          <p:nvPr/>
        </p:nvSpPr>
        <p:spPr>
          <a:xfrm>
            <a:off x="1071238" y="654279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ТЕМА.               З А П И С 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09A6E33-F366-4DCC-BCA2-59B42D2160D1}"/>
              </a:ext>
            </a:extLst>
          </p:cNvPr>
          <p:cNvSpPr/>
          <p:nvPr/>
        </p:nvSpPr>
        <p:spPr>
          <a:xfrm>
            <a:off x="1071238" y="164066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ТРЕХЗНАЧНОГО    Ч И С Л </a:t>
            </a: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17769C5-D29F-4E97-9497-D7BB29564D83}"/>
              </a:ext>
            </a:extLst>
          </p:cNvPr>
          <p:cNvSpPr/>
          <p:nvPr/>
        </p:nvSpPr>
        <p:spPr>
          <a:xfrm>
            <a:off x="1071238" y="2599305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  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 Е      С У М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FDEE8E9-172C-45D4-B3B8-07D4AF582B97}"/>
              </a:ext>
            </a:extLst>
          </p:cNvPr>
          <p:cNvSpPr/>
          <p:nvPr/>
        </p:nvSpPr>
        <p:spPr>
          <a:xfrm>
            <a:off x="1142260" y="6497486"/>
            <a:ext cx="10049521" cy="3499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ОБЪЯСНИ     КАЖДОЕ   ПОСЛЕДУЮЩЕЕ   СЛОВО   В  ТЕМЕ   УРОКА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C5425F-686F-48A1-9EA1-1043E7A7FB55}"/>
              </a:ext>
            </a:extLst>
          </p:cNvPr>
          <p:cNvSpPr/>
          <p:nvPr/>
        </p:nvSpPr>
        <p:spPr>
          <a:xfrm>
            <a:off x="97654" y="44754"/>
            <a:ext cx="2947386" cy="4583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ПРИЕМ «ВОДОПАД»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517D4E4-88AE-45F0-B64F-C9E635E856A4}"/>
              </a:ext>
            </a:extLst>
          </p:cNvPr>
          <p:cNvSpPr/>
          <p:nvPr/>
        </p:nvSpPr>
        <p:spPr>
          <a:xfrm>
            <a:off x="1071238" y="357588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А З Р Я Д Н Ы Х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CB26367-96F8-4A6B-BD60-5034B29F80BF}"/>
              </a:ext>
            </a:extLst>
          </p:cNvPr>
          <p:cNvSpPr/>
          <p:nvPr/>
        </p:nvSpPr>
        <p:spPr>
          <a:xfrm>
            <a:off x="1071238" y="4548396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Л А Г А Е М Ы Х</a:t>
            </a:r>
          </a:p>
        </p:txBody>
      </p:sp>
    </p:spTree>
    <p:extLst>
      <p:ext uri="{BB962C8B-B14F-4D97-AF65-F5344CB8AC3E}">
        <p14:creationId xmlns:p14="http://schemas.microsoft.com/office/powerpoint/2010/main" val="2536046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3E3C7D-C9C1-4E7E-ACD2-659417A1FB10}"/>
              </a:ext>
            </a:extLst>
          </p:cNvPr>
          <p:cNvSpPr/>
          <p:nvPr/>
        </p:nvSpPr>
        <p:spPr>
          <a:xfrm>
            <a:off x="461639" y="271386"/>
            <a:ext cx="11248008" cy="7756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 ТРЕХЗНАЧНОГО   ЧИСЛА   В   ВИДЕ  СУММЫ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РАЗРЯДНЫХ   СЛАГАЕМЫХ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58B041-4EC8-445D-A127-5A5F19080090}"/>
              </a:ext>
            </a:extLst>
          </p:cNvPr>
          <p:cNvSpPr/>
          <p:nvPr/>
        </p:nvSpPr>
        <p:spPr>
          <a:xfrm>
            <a:off x="2743200" y="1310744"/>
            <a:ext cx="7306322" cy="6553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ПРИЕМ «ЗАГАДКА»</a:t>
            </a:r>
          </a:p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В какой записи «прячется» тема урока?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5C5E189-4363-4E67-9504-7004C47A265B}"/>
              </a:ext>
            </a:extLst>
          </p:cNvPr>
          <p:cNvSpPr/>
          <p:nvPr/>
        </p:nvSpPr>
        <p:spPr>
          <a:xfrm>
            <a:off x="633274" y="2322994"/>
            <a:ext cx="4882717" cy="775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*** = а – в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0F975AB-6F11-4917-9CA4-65BD14789CB7}"/>
              </a:ext>
            </a:extLst>
          </p:cNvPr>
          <p:cNvSpPr/>
          <p:nvPr/>
        </p:nvSpPr>
        <p:spPr>
          <a:xfrm>
            <a:off x="6143346" y="2322994"/>
            <a:ext cx="5415380" cy="775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***=а – в – с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5CFE599-E8FC-4AC5-9687-A8A3ECCE9E41}"/>
              </a:ext>
            </a:extLst>
          </p:cNvPr>
          <p:cNvSpPr/>
          <p:nvPr/>
        </p:nvSpPr>
        <p:spPr>
          <a:xfrm>
            <a:off x="6096000" y="3757306"/>
            <a:ext cx="6096000" cy="775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***=(а + в + с)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6E8C123-47D1-4BF6-BDAF-2C796992EF87}"/>
              </a:ext>
            </a:extLst>
          </p:cNvPr>
          <p:cNvSpPr/>
          <p:nvPr/>
        </p:nvSpPr>
        <p:spPr>
          <a:xfrm>
            <a:off x="0" y="3759358"/>
            <a:ext cx="5983548" cy="775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***=(а – в + с)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17CD481-ABAC-4AF2-B05B-5A2167745993}"/>
              </a:ext>
            </a:extLst>
          </p:cNvPr>
          <p:cNvSpPr/>
          <p:nvPr/>
        </p:nvSpPr>
        <p:spPr>
          <a:xfrm>
            <a:off x="0" y="5149784"/>
            <a:ext cx="5983548" cy="775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***=(а + в – с)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DDBA094-CD90-4A31-AB74-B95591B8EB62}"/>
              </a:ext>
            </a:extLst>
          </p:cNvPr>
          <p:cNvSpPr/>
          <p:nvPr/>
        </p:nvSpPr>
        <p:spPr>
          <a:xfrm>
            <a:off x="6143346" y="5149784"/>
            <a:ext cx="6048654" cy="775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***=а – (в + с)</a:t>
            </a:r>
          </a:p>
        </p:txBody>
      </p:sp>
    </p:spTree>
    <p:extLst>
      <p:ext uri="{BB962C8B-B14F-4D97-AF65-F5344CB8AC3E}">
        <p14:creationId xmlns:p14="http://schemas.microsoft.com/office/powerpoint/2010/main" val="1598095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15C5148-058E-4525-99F9-FB9A8AD184C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2" r="16143" b="1777"/>
          <a:stretch/>
        </p:blipFill>
        <p:spPr bwMode="auto">
          <a:xfrm>
            <a:off x="5251197" y="1519786"/>
            <a:ext cx="3105906" cy="474124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Стрелка: изогнутая вниз 11">
            <a:extLst>
              <a:ext uri="{FF2B5EF4-FFF2-40B4-BE49-F238E27FC236}">
                <a16:creationId xmlns:a16="http://schemas.microsoft.com/office/drawing/2014/main" id="{F5C3FC82-44AE-4CA2-AB99-226F132623B8}"/>
              </a:ext>
            </a:extLst>
          </p:cNvPr>
          <p:cNvSpPr/>
          <p:nvPr/>
        </p:nvSpPr>
        <p:spPr>
          <a:xfrm>
            <a:off x="7851691" y="1432923"/>
            <a:ext cx="1326015" cy="537917"/>
          </a:xfrm>
          <a:prstGeom prst="curvedDown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56435C7A-A690-48E8-ABBB-24ED84585E1A}"/>
              </a:ext>
            </a:extLst>
          </p:cNvPr>
          <p:cNvSpPr/>
          <p:nvPr/>
        </p:nvSpPr>
        <p:spPr>
          <a:xfrm>
            <a:off x="5357786" y="1701881"/>
            <a:ext cx="2892728" cy="199123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ЗАПИСЬ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28F9060-BEF2-4F8B-8DF0-834269010A1A}"/>
              </a:ext>
            </a:extLst>
          </p:cNvPr>
          <p:cNvGrpSpPr/>
          <p:nvPr/>
        </p:nvGrpSpPr>
        <p:grpSpPr>
          <a:xfrm>
            <a:off x="8637576" y="1979720"/>
            <a:ext cx="2773190" cy="4112754"/>
            <a:chOff x="8025412" y="1564440"/>
            <a:chExt cx="2894121" cy="3646751"/>
          </a:xfrm>
        </p:grpSpPr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id="{C2C91E72-3C9D-4888-B678-E225ABD4B4C5}"/>
                </a:ext>
              </a:extLst>
            </p:cNvPr>
            <p:cNvSpPr/>
            <p:nvPr/>
          </p:nvSpPr>
          <p:spPr>
            <a:xfrm>
              <a:off x="8025412" y="1564440"/>
              <a:ext cx="2894121" cy="27323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600" dirty="0">
                  <a:solidFill>
                    <a:schemeClr val="accent2">
                      <a:lumMod val="50000"/>
                    </a:schemeClr>
                  </a:solidFill>
                </a:rPr>
                <a:t>?</a:t>
              </a:r>
            </a:p>
          </p:txBody>
        </p:sp>
        <p:sp>
          <p:nvSpPr>
            <p:cNvPr id="7" name="Параллелограмм 6">
              <a:extLst>
                <a:ext uri="{FF2B5EF4-FFF2-40B4-BE49-F238E27FC236}">
                  <a16:creationId xmlns:a16="http://schemas.microsoft.com/office/drawing/2014/main" id="{DE646CE5-B07D-4846-BC3F-9C7F2805685C}"/>
                </a:ext>
              </a:extLst>
            </p:cNvPr>
            <p:cNvSpPr/>
            <p:nvPr/>
          </p:nvSpPr>
          <p:spPr>
            <a:xfrm>
              <a:off x="8877568" y="4296791"/>
              <a:ext cx="1700296" cy="914400"/>
            </a:xfrm>
            <a:prstGeom prst="parallelogram">
              <a:avLst>
                <a:gd name="adj" fmla="val 3998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0A8470D-D618-47C0-8ED3-65D8E11437A0}"/>
              </a:ext>
            </a:extLst>
          </p:cNvPr>
          <p:cNvSpPr/>
          <p:nvPr/>
        </p:nvSpPr>
        <p:spPr>
          <a:xfrm>
            <a:off x="562254" y="596972"/>
            <a:ext cx="11049738" cy="74490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ФОРМУЛИРОВАНИЕ ВОПРОСА С ПОМОЩЬЮ «КЛЮЧА»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849EABC-9C0E-4EE3-8B98-10AB6AD2F316}"/>
              </a:ext>
            </a:extLst>
          </p:cNvPr>
          <p:cNvSpPr/>
          <p:nvPr/>
        </p:nvSpPr>
        <p:spPr>
          <a:xfrm>
            <a:off x="710214" y="4801202"/>
            <a:ext cx="5255580" cy="775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***=(</a:t>
            </a:r>
            <a:r>
              <a:rPr lang="ru-RU" sz="6000" b="1" dirty="0" err="1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а+в+с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24750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3E3C7D-C9C1-4E7E-ACD2-659417A1FB10}"/>
              </a:ext>
            </a:extLst>
          </p:cNvPr>
          <p:cNvSpPr/>
          <p:nvPr/>
        </p:nvSpPr>
        <p:spPr>
          <a:xfrm>
            <a:off x="1719309" y="5455245"/>
            <a:ext cx="8753382" cy="6347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  УРОКА:   …………….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28F9060-BEF2-4F8B-8DF0-834269010A1A}"/>
              </a:ext>
            </a:extLst>
          </p:cNvPr>
          <p:cNvGrpSpPr/>
          <p:nvPr/>
        </p:nvGrpSpPr>
        <p:grpSpPr>
          <a:xfrm>
            <a:off x="3270496" y="667436"/>
            <a:ext cx="5304805" cy="4471563"/>
            <a:chOff x="8025412" y="1564440"/>
            <a:chExt cx="2894121" cy="3646751"/>
          </a:xfrm>
        </p:grpSpPr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id="{C2C91E72-3C9D-4888-B678-E225ABD4B4C5}"/>
                </a:ext>
              </a:extLst>
            </p:cNvPr>
            <p:cNvSpPr/>
            <p:nvPr/>
          </p:nvSpPr>
          <p:spPr>
            <a:xfrm>
              <a:off x="8025412" y="1564440"/>
              <a:ext cx="2894121" cy="27323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chemeClr val="accent2">
                      <a:lumMod val="50000"/>
                    </a:schemeClr>
                  </a:solidFill>
                  <a:latin typeface="Arial Black" panose="020B0A04020102020204" pitchFamily="34" charset="0"/>
                </a:rPr>
                <a:t>Как записать </a:t>
              </a:r>
            </a:p>
            <a:p>
              <a:pPr algn="ctr"/>
              <a:r>
                <a:rPr lang="ru-RU" sz="3600" b="1" dirty="0">
                  <a:solidFill>
                    <a:schemeClr val="accent2">
                      <a:lumMod val="50000"/>
                    </a:schemeClr>
                  </a:solidFill>
                  <a:latin typeface="Arial Black" panose="020B0A04020102020204" pitchFamily="34" charset="0"/>
                </a:rPr>
                <a:t>*** число в виде суммы разрядных слагаемых?</a:t>
              </a:r>
            </a:p>
          </p:txBody>
        </p:sp>
        <p:sp>
          <p:nvSpPr>
            <p:cNvPr id="7" name="Параллелограмм 6">
              <a:extLst>
                <a:ext uri="{FF2B5EF4-FFF2-40B4-BE49-F238E27FC236}">
                  <a16:creationId xmlns:a16="http://schemas.microsoft.com/office/drawing/2014/main" id="{DE646CE5-B07D-4846-BC3F-9C7F2805685C}"/>
                </a:ext>
              </a:extLst>
            </p:cNvPr>
            <p:cNvSpPr/>
            <p:nvPr/>
          </p:nvSpPr>
          <p:spPr>
            <a:xfrm>
              <a:off x="8780120" y="4296791"/>
              <a:ext cx="1700296" cy="914400"/>
            </a:xfrm>
            <a:prstGeom prst="parallelogram">
              <a:avLst>
                <a:gd name="adj" fmla="val 3998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E390479-D6B6-4633-8DF9-F439472A7EB2}"/>
              </a:ext>
            </a:extLst>
          </p:cNvPr>
          <p:cNvSpPr/>
          <p:nvPr/>
        </p:nvSpPr>
        <p:spPr>
          <a:xfrm>
            <a:off x="5637944" y="4489589"/>
            <a:ext cx="916112" cy="221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352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3E3C7D-C9C1-4E7E-ACD2-659417A1FB10}"/>
              </a:ext>
            </a:extLst>
          </p:cNvPr>
          <p:cNvSpPr/>
          <p:nvPr/>
        </p:nvSpPr>
        <p:spPr>
          <a:xfrm>
            <a:off x="3045042" y="723528"/>
            <a:ext cx="5726097" cy="5637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   РАБОТЫ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3DAA8B-F3C5-45D8-B9BB-B0F880A9884C}"/>
              </a:ext>
            </a:extLst>
          </p:cNvPr>
          <p:cNvSpPr txBox="1"/>
          <p:nvPr/>
        </p:nvSpPr>
        <p:spPr>
          <a:xfrm>
            <a:off x="853736" y="1591323"/>
            <a:ext cx="104845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Рассмотреть   работу   Буратино.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Найти   правильный  вариант  записи 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числа  в  виде суммы разрядных  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слагае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мых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Сделать  вывод.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7451C6D-A29D-41C4-82E3-66974BDD42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6" t="2201" r="16156" b="2525"/>
          <a:stretch/>
        </p:blipFill>
        <p:spPr bwMode="auto">
          <a:xfrm flipH="1">
            <a:off x="9330430" y="3679580"/>
            <a:ext cx="2144365" cy="248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7461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4D36D4-4316-4F5E-A47F-48FDCC99F9A7}"/>
              </a:ext>
            </a:extLst>
          </p:cNvPr>
          <p:cNvSpPr txBox="1"/>
          <p:nvPr/>
        </p:nvSpPr>
        <p:spPr>
          <a:xfrm>
            <a:off x="7100650" y="2999911"/>
            <a:ext cx="44551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213=(211+2) </a:t>
            </a: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5AEE9A49-DD85-42DC-9939-F9730DA38541}"/>
              </a:ext>
            </a:extLst>
          </p:cNvPr>
          <p:cNvSpPr/>
          <p:nvPr/>
        </p:nvSpPr>
        <p:spPr>
          <a:xfrm>
            <a:off x="2503501" y="603682"/>
            <a:ext cx="1065321" cy="1091953"/>
          </a:xfrm>
          <a:prstGeom prst="triangle">
            <a:avLst>
              <a:gd name="adj" fmla="val 4894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>
            <a:extLst>
              <a:ext uri="{FF2B5EF4-FFF2-40B4-BE49-F238E27FC236}">
                <a16:creationId xmlns:a16="http://schemas.microsoft.com/office/drawing/2014/main" id="{2283E670-017C-47D0-AA5F-B5633B0FCD31}"/>
              </a:ext>
            </a:extLst>
          </p:cNvPr>
          <p:cNvSpPr/>
          <p:nvPr/>
        </p:nvSpPr>
        <p:spPr>
          <a:xfrm>
            <a:off x="3568822" y="603681"/>
            <a:ext cx="1065321" cy="1091953"/>
          </a:xfrm>
          <a:prstGeom prst="triangle">
            <a:avLst>
              <a:gd name="adj" fmla="val 4894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6BFE6D6D-294A-4727-A3AD-50AE0924DDBF}"/>
              </a:ext>
            </a:extLst>
          </p:cNvPr>
          <p:cNvSpPr/>
          <p:nvPr/>
        </p:nvSpPr>
        <p:spPr>
          <a:xfrm>
            <a:off x="4634144" y="603681"/>
            <a:ext cx="506028" cy="1091953"/>
          </a:xfrm>
          <a:prstGeom prst="triangle">
            <a:avLst>
              <a:gd name="adj" fmla="val 4894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B58CD5-1C0C-4E42-B1C5-49E5EB97798F}"/>
              </a:ext>
            </a:extLst>
          </p:cNvPr>
          <p:cNvSpPr/>
          <p:nvPr/>
        </p:nvSpPr>
        <p:spPr>
          <a:xfrm>
            <a:off x="5181600" y="781234"/>
            <a:ext cx="914400" cy="9144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DC5F0983-E8F1-445C-BAAF-B16F0CC18BDF}"/>
              </a:ext>
            </a:extLst>
          </p:cNvPr>
          <p:cNvSpPr/>
          <p:nvPr/>
        </p:nvSpPr>
        <p:spPr>
          <a:xfrm>
            <a:off x="5181600" y="781233"/>
            <a:ext cx="230822" cy="26633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C98297B2-D27F-454D-BA1A-8880683E4D14}"/>
              </a:ext>
            </a:extLst>
          </p:cNvPr>
          <p:cNvSpPr/>
          <p:nvPr/>
        </p:nvSpPr>
        <p:spPr>
          <a:xfrm>
            <a:off x="5477518" y="1105269"/>
            <a:ext cx="230822" cy="26633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1363F29-FD37-4C04-BB3C-BA0970F4AD72}"/>
              </a:ext>
            </a:extLst>
          </p:cNvPr>
          <p:cNvSpPr/>
          <p:nvPr/>
        </p:nvSpPr>
        <p:spPr>
          <a:xfrm>
            <a:off x="5774921" y="1397404"/>
            <a:ext cx="230822" cy="26633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DCC722-3255-485A-889C-0DDBA6D1909D}"/>
              </a:ext>
            </a:extLst>
          </p:cNvPr>
          <p:cNvSpPr txBox="1"/>
          <p:nvPr/>
        </p:nvSpPr>
        <p:spPr>
          <a:xfrm>
            <a:off x="658424" y="1946682"/>
            <a:ext cx="48116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213=(210+3)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8897F1-6A65-4DAD-BC43-8023E63E035B}"/>
              </a:ext>
            </a:extLst>
          </p:cNvPr>
          <p:cNvSpPr txBox="1"/>
          <p:nvPr/>
        </p:nvSpPr>
        <p:spPr>
          <a:xfrm>
            <a:off x="658424" y="3060199"/>
            <a:ext cx="48190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213=(200+13)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F913E0-3623-4140-BBD5-1BCCE37B4D60}"/>
              </a:ext>
            </a:extLst>
          </p:cNvPr>
          <p:cNvSpPr txBox="1"/>
          <p:nvPr/>
        </p:nvSpPr>
        <p:spPr>
          <a:xfrm>
            <a:off x="798990" y="782138"/>
            <a:ext cx="104135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                             2   1  3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8C021C-B743-429C-A98A-97810B74F9C1}"/>
              </a:ext>
            </a:extLst>
          </p:cNvPr>
          <p:cNvSpPr txBox="1"/>
          <p:nvPr/>
        </p:nvSpPr>
        <p:spPr>
          <a:xfrm>
            <a:off x="7202741" y="1958734"/>
            <a:ext cx="42509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213=(220-7)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5EB3662-6296-40B1-B955-0569CBB39155}"/>
              </a:ext>
            </a:extLst>
          </p:cNvPr>
          <p:cNvSpPr/>
          <p:nvPr/>
        </p:nvSpPr>
        <p:spPr>
          <a:xfrm>
            <a:off x="7667350" y="2630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С.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B721B66-1F37-4EE9-BD8F-2B67B1C966AB}"/>
              </a:ext>
            </a:extLst>
          </p:cNvPr>
          <p:cNvSpPr/>
          <p:nvPr/>
        </p:nvSpPr>
        <p:spPr>
          <a:xfrm>
            <a:off x="8586183" y="-10687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Д.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A074AD0-BD40-435C-9BE1-368EE0BFEE22}"/>
              </a:ext>
            </a:extLst>
          </p:cNvPr>
          <p:cNvSpPr/>
          <p:nvPr/>
        </p:nvSpPr>
        <p:spPr>
          <a:xfrm>
            <a:off x="9500583" y="-10687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Е 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3A375A-3C33-4C01-BA65-C2ABFBB10573}"/>
              </a:ext>
            </a:extLst>
          </p:cNvPr>
          <p:cNvSpPr txBox="1"/>
          <p:nvPr/>
        </p:nvSpPr>
        <p:spPr>
          <a:xfrm>
            <a:off x="2985854" y="5082265"/>
            <a:ext cx="70429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 (200+10+3)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F6E714-FEAC-45C3-AEAA-6E9329BDCF54}"/>
              </a:ext>
            </a:extLst>
          </p:cNvPr>
          <p:cNvSpPr txBox="1"/>
          <p:nvPr/>
        </p:nvSpPr>
        <p:spPr>
          <a:xfrm>
            <a:off x="3036161" y="4041088"/>
            <a:ext cx="6992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213=(300–100+13)</a:t>
            </a:r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EF2D90C7-9122-49F7-A8C8-0E003F7E63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6" t="2201" r="16156" b="2525"/>
          <a:stretch/>
        </p:blipFill>
        <p:spPr bwMode="auto">
          <a:xfrm flipH="1">
            <a:off x="9765435" y="3879542"/>
            <a:ext cx="1688231" cy="2359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456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4D36D4-4316-4F5E-A47F-48FDCC99F9A7}"/>
              </a:ext>
            </a:extLst>
          </p:cNvPr>
          <p:cNvSpPr txBox="1"/>
          <p:nvPr/>
        </p:nvSpPr>
        <p:spPr>
          <a:xfrm>
            <a:off x="7100650" y="2999911"/>
            <a:ext cx="44551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213=(211+2) </a:t>
            </a: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5AEE9A49-DD85-42DC-9939-F9730DA38541}"/>
              </a:ext>
            </a:extLst>
          </p:cNvPr>
          <p:cNvSpPr/>
          <p:nvPr/>
        </p:nvSpPr>
        <p:spPr>
          <a:xfrm>
            <a:off x="2503501" y="603682"/>
            <a:ext cx="1065321" cy="1091953"/>
          </a:xfrm>
          <a:prstGeom prst="triangle">
            <a:avLst>
              <a:gd name="adj" fmla="val 4894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>
            <a:extLst>
              <a:ext uri="{FF2B5EF4-FFF2-40B4-BE49-F238E27FC236}">
                <a16:creationId xmlns:a16="http://schemas.microsoft.com/office/drawing/2014/main" id="{2283E670-017C-47D0-AA5F-B5633B0FCD31}"/>
              </a:ext>
            </a:extLst>
          </p:cNvPr>
          <p:cNvSpPr/>
          <p:nvPr/>
        </p:nvSpPr>
        <p:spPr>
          <a:xfrm>
            <a:off x="3568822" y="603681"/>
            <a:ext cx="1065321" cy="1091953"/>
          </a:xfrm>
          <a:prstGeom prst="triangle">
            <a:avLst>
              <a:gd name="adj" fmla="val 4894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6BFE6D6D-294A-4727-A3AD-50AE0924DDBF}"/>
              </a:ext>
            </a:extLst>
          </p:cNvPr>
          <p:cNvSpPr/>
          <p:nvPr/>
        </p:nvSpPr>
        <p:spPr>
          <a:xfrm>
            <a:off x="4634144" y="603681"/>
            <a:ext cx="506028" cy="1091953"/>
          </a:xfrm>
          <a:prstGeom prst="triangle">
            <a:avLst>
              <a:gd name="adj" fmla="val 4894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B58CD5-1C0C-4E42-B1C5-49E5EB97798F}"/>
              </a:ext>
            </a:extLst>
          </p:cNvPr>
          <p:cNvSpPr/>
          <p:nvPr/>
        </p:nvSpPr>
        <p:spPr>
          <a:xfrm>
            <a:off x="5181600" y="781234"/>
            <a:ext cx="914400" cy="9144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DC5F0983-E8F1-445C-BAAF-B16F0CC18BDF}"/>
              </a:ext>
            </a:extLst>
          </p:cNvPr>
          <p:cNvSpPr/>
          <p:nvPr/>
        </p:nvSpPr>
        <p:spPr>
          <a:xfrm>
            <a:off x="5181600" y="781233"/>
            <a:ext cx="230822" cy="26633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C98297B2-D27F-454D-BA1A-8880683E4D14}"/>
              </a:ext>
            </a:extLst>
          </p:cNvPr>
          <p:cNvSpPr/>
          <p:nvPr/>
        </p:nvSpPr>
        <p:spPr>
          <a:xfrm>
            <a:off x="5477518" y="1105269"/>
            <a:ext cx="230822" cy="26633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1363F29-FD37-4C04-BB3C-BA0970F4AD72}"/>
              </a:ext>
            </a:extLst>
          </p:cNvPr>
          <p:cNvSpPr/>
          <p:nvPr/>
        </p:nvSpPr>
        <p:spPr>
          <a:xfrm>
            <a:off x="5774921" y="1397404"/>
            <a:ext cx="230822" cy="26633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DCC722-3255-485A-889C-0DDBA6D1909D}"/>
              </a:ext>
            </a:extLst>
          </p:cNvPr>
          <p:cNvSpPr txBox="1"/>
          <p:nvPr/>
        </p:nvSpPr>
        <p:spPr>
          <a:xfrm>
            <a:off x="658424" y="1946682"/>
            <a:ext cx="48116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213=(210+3)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8897F1-6A65-4DAD-BC43-8023E63E035B}"/>
              </a:ext>
            </a:extLst>
          </p:cNvPr>
          <p:cNvSpPr txBox="1"/>
          <p:nvPr/>
        </p:nvSpPr>
        <p:spPr>
          <a:xfrm>
            <a:off x="658424" y="3060199"/>
            <a:ext cx="48190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213=(200+13)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F913E0-3623-4140-BBD5-1BCCE37B4D60}"/>
              </a:ext>
            </a:extLst>
          </p:cNvPr>
          <p:cNvSpPr txBox="1"/>
          <p:nvPr/>
        </p:nvSpPr>
        <p:spPr>
          <a:xfrm>
            <a:off x="798990" y="782138"/>
            <a:ext cx="104135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                             2   1  3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8C021C-B743-429C-A98A-97810B74F9C1}"/>
              </a:ext>
            </a:extLst>
          </p:cNvPr>
          <p:cNvSpPr txBox="1"/>
          <p:nvPr/>
        </p:nvSpPr>
        <p:spPr>
          <a:xfrm>
            <a:off x="7202741" y="1958734"/>
            <a:ext cx="42509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213=(220-7)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5EB3662-6296-40B1-B955-0569CBB39155}"/>
              </a:ext>
            </a:extLst>
          </p:cNvPr>
          <p:cNvSpPr/>
          <p:nvPr/>
        </p:nvSpPr>
        <p:spPr>
          <a:xfrm>
            <a:off x="7667350" y="2630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С.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B721B66-1F37-4EE9-BD8F-2B67B1C966AB}"/>
              </a:ext>
            </a:extLst>
          </p:cNvPr>
          <p:cNvSpPr/>
          <p:nvPr/>
        </p:nvSpPr>
        <p:spPr>
          <a:xfrm>
            <a:off x="8586183" y="-10687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Д.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A074AD0-BD40-435C-9BE1-368EE0BFEE22}"/>
              </a:ext>
            </a:extLst>
          </p:cNvPr>
          <p:cNvSpPr/>
          <p:nvPr/>
        </p:nvSpPr>
        <p:spPr>
          <a:xfrm>
            <a:off x="9500583" y="-10687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Е 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3A375A-3C33-4C01-BA65-C2ABFBB10573}"/>
              </a:ext>
            </a:extLst>
          </p:cNvPr>
          <p:cNvSpPr txBox="1"/>
          <p:nvPr/>
        </p:nvSpPr>
        <p:spPr>
          <a:xfrm>
            <a:off x="2985854" y="5082265"/>
            <a:ext cx="70429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213= (200+10+3)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F6E714-FEAC-45C3-AEAA-6E9329BDCF54}"/>
              </a:ext>
            </a:extLst>
          </p:cNvPr>
          <p:cNvSpPr txBox="1"/>
          <p:nvPr/>
        </p:nvSpPr>
        <p:spPr>
          <a:xfrm>
            <a:off x="3036161" y="4041088"/>
            <a:ext cx="6992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213=(300–100+13)</a:t>
            </a:r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EF2D90C7-9122-49F7-A8C8-0E003F7E63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6" t="2201" r="16156" b="2525"/>
          <a:stretch/>
        </p:blipFill>
        <p:spPr bwMode="auto">
          <a:xfrm flipH="1">
            <a:off x="9765435" y="3879542"/>
            <a:ext cx="1688231" cy="2359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854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0F336D-83A9-404C-85FD-ED0E9510D53F}"/>
              </a:ext>
            </a:extLst>
          </p:cNvPr>
          <p:cNvSpPr txBox="1"/>
          <p:nvPr/>
        </p:nvSpPr>
        <p:spPr>
          <a:xfrm>
            <a:off x="787152" y="455667"/>
            <a:ext cx="10617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5"/>
                </a:solidFill>
              </a:rPr>
              <a:t>Математика  повсюду.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169186-41A0-437F-ACFA-218E33927D05}"/>
              </a:ext>
            </a:extLst>
          </p:cNvPr>
          <p:cNvSpPr txBox="1"/>
          <p:nvPr/>
        </p:nvSpPr>
        <p:spPr>
          <a:xfrm>
            <a:off x="787152" y="1249312"/>
            <a:ext cx="107863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4"/>
                </a:solidFill>
              </a:rPr>
              <a:t>Математика   ум   в  порядок приводит.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96FB08-C343-4AE1-AB49-FE0AAC0D3968}"/>
              </a:ext>
            </a:extLst>
          </p:cNvPr>
          <p:cNvSpPr txBox="1"/>
          <p:nvPr/>
        </p:nvSpPr>
        <p:spPr>
          <a:xfrm>
            <a:off x="787151" y="2778216"/>
            <a:ext cx="106176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3"/>
                </a:solidFill>
              </a:rPr>
              <a:t>Математика  нужна  всем  и  на протяжении   всей  жизни.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31E774-52DA-4817-99B4-B5AD30C7D917}"/>
              </a:ext>
            </a:extLst>
          </p:cNvPr>
          <p:cNvSpPr txBox="1"/>
          <p:nvPr/>
        </p:nvSpPr>
        <p:spPr>
          <a:xfrm>
            <a:off x="787151" y="4402857"/>
            <a:ext cx="106176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2"/>
                </a:solidFill>
              </a:rPr>
              <a:t>Математика учит  </a:t>
            </a:r>
            <a:r>
              <a:rPr lang="ru-RU" sz="5400" b="1" dirty="0" err="1">
                <a:solidFill>
                  <a:schemeClr val="accent2"/>
                </a:solidFill>
              </a:rPr>
              <a:t>самостоя</a:t>
            </a:r>
            <a:r>
              <a:rPr lang="ru-RU" sz="5400" b="1" dirty="0">
                <a:solidFill>
                  <a:schemeClr val="accent2"/>
                </a:solidFill>
              </a:rPr>
              <a:t>-тельности.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625212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90AA705-E821-4B6F-B35F-A8FAEAC4C4CB}"/>
              </a:ext>
            </a:extLst>
          </p:cNvPr>
          <p:cNvGrpSpPr/>
          <p:nvPr/>
        </p:nvGrpSpPr>
        <p:grpSpPr>
          <a:xfrm>
            <a:off x="926791" y="710214"/>
            <a:ext cx="5304805" cy="5433134"/>
            <a:chOff x="8025412" y="1564440"/>
            <a:chExt cx="2894121" cy="3646751"/>
          </a:xfrm>
        </p:grpSpPr>
        <p:sp>
          <p:nvSpPr>
            <p:cNvPr id="4" name="Прямоугольник: скругленные углы 3">
              <a:extLst>
                <a:ext uri="{FF2B5EF4-FFF2-40B4-BE49-F238E27FC236}">
                  <a16:creationId xmlns:a16="http://schemas.microsoft.com/office/drawing/2014/main" id="{80EA84E2-AEFF-49EB-8CD1-E0B9A4B4EE82}"/>
                </a:ext>
              </a:extLst>
            </p:cNvPr>
            <p:cNvSpPr/>
            <p:nvPr/>
          </p:nvSpPr>
          <p:spPr>
            <a:xfrm>
              <a:off x="8025412" y="1564440"/>
              <a:ext cx="2894121" cy="27323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chemeClr val="accent2">
                      <a:lumMod val="50000"/>
                    </a:schemeClr>
                  </a:solidFill>
                  <a:latin typeface="Arial Black" panose="020B0A04020102020204" pitchFamily="34" charset="0"/>
                </a:rPr>
                <a:t>Как записать </a:t>
              </a:r>
            </a:p>
            <a:p>
              <a:pPr algn="ctr"/>
              <a:r>
                <a:rPr lang="ru-RU" sz="3600" b="1" dirty="0">
                  <a:solidFill>
                    <a:schemeClr val="accent2">
                      <a:lumMod val="50000"/>
                    </a:schemeClr>
                  </a:solidFill>
                  <a:latin typeface="Arial Black" panose="020B0A04020102020204" pitchFamily="34" charset="0"/>
                </a:rPr>
                <a:t>*** число в виде суммы разрядных слагаемых?</a:t>
              </a:r>
            </a:p>
          </p:txBody>
        </p:sp>
        <p:sp>
          <p:nvSpPr>
            <p:cNvPr id="5" name="Параллелограмм 4">
              <a:extLst>
                <a:ext uri="{FF2B5EF4-FFF2-40B4-BE49-F238E27FC236}">
                  <a16:creationId xmlns:a16="http://schemas.microsoft.com/office/drawing/2014/main" id="{5933A674-5C48-4FB5-846D-050A7414C859}"/>
                </a:ext>
              </a:extLst>
            </p:cNvPr>
            <p:cNvSpPr/>
            <p:nvPr/>
          </p:nvSpPr>
          <p:spPr>
            <a:xfrm>
              <a:off x="8780120" y="4296791"/>
              <a:ext cx="1700296" cy="914400"/>
            </a:xfrm>
            <a:prstGeom prst="parallelogram">
              <a:avLst>
                <a:gd name="adj" fmla="val 3998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5306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B807AA-D856-41DC-9BD0-5912F1A77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612560"/>
            <a:ext cx="9609668" cy="6076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ИССЛЕДОВАНИЕ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B9D35-21F1-46D3-9D27-B854FCFF972A}"/>
              </a:ext>
            </a:extLst>
          </p:cNvPr>
          <p:cNvSpPr txBox="1"/>
          <p:nvPr/>
        </p:nvSpPr>
        <p:spPr>
          <a:xfrm>
            <a:off x="408372" y="1321850"/>
            <a:ext cx="11176987" cy="50783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4E7669"/>
                </a:solidFill>
              </a:rPr>
              <a:t>Прочитать число: ***</a:t>
            </a:r>
          </a:p>
          <a:p>
            <a:r>
              <a:rPr lang="en-US" sz="3200" b="1" dirty="0">
                <a:solidFill>
                  <a:srgbClr val="4E7669"/>
                </a:solidFill>
              </a:rPr>
              <a:t>2.  </a:t>
            </a:r>
            <a:r>
              <a:rPr lang="ru-RU" sz="3600" b="1" dirty="0">
                <a:solidFill>
                  <a:srgbClr val="4E7669"/>
                </a:solidFill>
              </a:rPr>
              <a:t>Составить  графическую модель числа</a:t>
            </a:r>
            <a:endParaRPr lang="ru-RU" sz="3200" b="1" dirty="0">
              <a:solidFill>
                <a:srgbClr val="4E7669"/>
              </a:solidFill>
            </a:endParaRPr>
          </a:p>
          <a:p>
            <a:r>
              <a:rPr lang="ru-RU" sz="7200" b="1" dirty="0">
                <a:solidFill>
                  <a:srgbClr val="4E7669"/>
                </a:solidFill>
              </a:rPr>
              <a:t>*** = 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3. Представить  число в виде суммы разрядных слагаемых</a:t>
            </a:r>
          </a:p>
          <a:p>
            <a:pPr lvl="0"/>
            <a:r>
              <a:rPr lang="ru-RU" sz="7200" b="1" dirty="0">
                <a:solidFill>
                  <a:srgbClr val="4E7669"/>
                </a:solidFill>
              </a:rPr>
              <a:t>***= _______________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4. Сделать  вывод (……………….).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7E8EF60-CF01-4ABE-92E1-D9FAD1907D84}"/>
              </a:ext>
            </a:extLst>
          </p:cNvPr>
          <p:cNvSpPr/>
          <p:nvPr/>
        </p:nvSpPr>
        <p:spPr>
          <a:xfrm>
            <a:off x="8809609" y="612560"/>
            <a:ext cx="2974019" cy="1064859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5 минут</a:t>
            </a:r>
          </a:p>
        </p:txBody>
      </p:sp>
    </p:spTree>
    <p:extLst>
      <p:ext uri="{BB962C8B-B14F-4D97-AF65-F5344CB8AC3E}">
        <p14:creationId xmlns:p14="http://schemas.microsoft.com/office/powerpoint/2010/main" val="4171579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BD533-A765-44CB-ACCF-CCA8443EED52}"/>
              </a:ext>
            </a:extLst>
          </p:cNvPr>
          <p:cNvSpPr txBox="1"/>
          <p:nvPr/>
        </p:nvSpPr>
        <p:spPr>
          <a:xfrm>
            <a:off x="2681796" y="42592"/>
            <a:ext cx="714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4E7669"/>
                </a:solidFill>
              </a:rPr>
              <a:t>РАБОЧИЙ   ЛИСТ   ГРУППЫ  №  </a:t>
            </a:r>
            <a:r>
              <a:rPr lang="en-US" sz="3200" b="1" dirty="0">
                <a:solidFill>
                  <a:srgbClr val="4E7669"/>
                </a:solidFill>
              </a:rPr>
              <a:t>1</a:t>
            </a:r>
            <a:endParaRPr lang="ru-RU" sz="3200" b="1" dirty="0">
              <a:solidFill>
                <a:srgbClr val="4E766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054BB-C156-469F-9CD6-424CF3AC26FA}"/>
              </a:ext>
            </a:extLst>
          </p:cNvPr>
          <p:cNvSpPr txBox="1"/>
          <p:nvPr/>
        </p:nvSpPr>
        <p:spPr>
          <a:xfrm>
            <a:off x="239697" y="500402"/>
            <a:ext cx="11780668" cy="61863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4E7669"/>
                </a:solidFill>
              </a:rPr>
              <a:t>Прочитайте число: 3 4 5</a:t>
            </a:r>
          </a:p>
          <a:p>
            <a:r>
              <a:rPr lang="en-US" sz="3200" b="1" dirty="0">
                <a:solidFill>
                  <a:srgbClr val="4E7669"/>
                </a:solidFill>
              </a:rPr>
              <a:t>2.  </a:t>
            </a:r>
            <a:r>
              <a:rPr lang="ru-RU" sz="3600" b="1" dirty="0">
                <a:solidFill>
                  <a:srgbClr val="4E7669"/>
                </a:solidFill>
              </a:rPr>
              <a:t>Составьте графическую модель числа</a:t>
            </a:r>
            <a:endParaRPr lang="ru-RU" sz="3200" b="1" dirty="0">
              <a:solidFill>
                <a:srgbClr val="4E7669"/>
              </a:solidFill>
            </a:endParaRPr>
          </a:p>
          <a:p>
            <a:r>
              <a:rPr lang="ru-RU" sz="7200" b="1" dirty="0">
                <a:solidFill>
                  <a:srgbClr val="4E7669"/>
                </a:solidFill>
              </a:rPr>
              <a:t>345= 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3. Представьте  число в виде суммы разрядных слагаемых</a:t>
            </a:r>
          </a:p>
          <a:p>
            <a:pPr lvl="0"/>
            <a:r>
              <a:rPr lang="ru-RU" sz="7200" b="1" dirty="0">
                <a:solidFill>
                  <a:srgbClr val="4E7669"/>
                </a:solidFill>
              </a:rPr>
              <a:t>345= _______________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4. Сделайте вывод (Если в *** числе есть и сотни, и десятки, и единицы, то разрядных слагаемых будет  ____).</a:t>
            </a:r>
          </a:p>
        </p:txBody>
      </p:sp>
    </p:spTree>
    <p:extLst>
      <p:ext uri="{BB962C8B-B14F-4D97-AF65-F5344CB8AC3E}">
        <p14:creationId xmlns:p14="http://schemas.microsoft.com/office/powerpoint/2010/main" val="3287210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BD533-A765-44CB-ACCF-CCA8443EED52}"/>
              </a:ext>
            </a:extLst>
          </p:cNvPr>
          <p:cNvSpPr txBox="1"/>
          <p:nvPr/>
        </p:nvSpPr>
        <p:spPr>
          <a:xfrm>
            <a:off x="2638147" y="0"/>
            <a:ext cx="714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4E7669"/>
                </a:solidFill>
              </a:rPr>
              <a:t>РАБОЧИЙ   ЛИСТ   ГРУППЫ  №  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054BB-C156-469F-9CD6-424CF3AC26FA}"/>
              </a:ext>
            </a:extLst>
          </p:cNvPr>
          <p:cNvSpPr txBox="1"/>
          <p:nvPr/>
        </p:nvSpPr>
        <p:spPr>
          <a:xfrm>
            <a:off x="241176" y="497150"/>
            <a:ext cx="11709647" cy="61863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4E7669"/>
                </a:solidFill>
              </a:rPr>
              <a:t>Прочитайте число: 2 5 3</a:t>
            </a:r>
          </a:p>
          <a:p>
            <a:r>
              <a:rPr lang="en-US" sz="3200" b="1" dirty="0">
                <a:solidFill>
                  <a:srgbClr val="4E7669"/>
                </a:solidFill>
              </a:rPr>
              <a:t>2.  </a:t>
            </a:r>
            <a:r>
              <a:rPr lang="ru-RU" sz="3600" b="1" dirty="0">
                <a:solidFill>
                  <a:srgbClr val="4E7669"/>
                </a:solidFill>
              </a:rPr>
              <a:t>Составьте графическую модель числа</a:t>
            </a:r>
            <a:endParaRPr lang="ru-RU" sz="3200" b="1" dirty="0">
              <a:solidFill>
                <a:srgbClr val="4E7669"/>
              </a:solidFill>
            </a:endParaRPr>
          </a:p>
          <a:p>
            <a:r>
              <a:rPr lang="ru-RU" sz="7200" b="1" dirty="0">
                <a:solidFill>
                  <a:srgbClr val="4E7669"/>
                </a:solidFill>
              </a:rPr>
              <a:t>253=___________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3. Представьте  число в виде суммы разрядных слагаемых</a:t>
            </a:r>
          </a:p>
          <a:p>
            <a:pPr lvl="0"/>
            <a:r>
              <a:rPr lang="ru-RU" sz="7200" b="1" dirty="0">
                <a:solidFill>
                  <a:srgbClr val="4E7669"/>
                </a:solidFill>
              </a:rPr>
              <a:t>253=________________</a:t>
            </a:r>
          </a:p>
          <a:p>
            <a:pPr lvl="0"/>
            <a:r>
              <a:rPr lang="ru-RU" sz="3600" b="1" dirty="0">
                <a:solidFill>
                  <a:srgbClr val="4E7669"/>
                </a:solidFill>
              </a:rPr>
              <a:t>4. Сделайте вывод (Если в *** числе есть  сотни, десятки, единицы, то разрядных слагаемых будет  ____).</a:t>
            </a:r>
          </a:p>
          <a:p>
            <a:pPr lvl="0"/>
            <a:endParaRPr lang="ru-RU" sz="3600" b="1" dirty="0">
              <a:solidFill>
                <a:srgbClr val="4E76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7474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BD533-A765-44CB-ACCF-CCA8443EED52}"/>
              </a:ext>
            </a:extLst>
          </p:cNvPr>
          <p:cNvSpPr txBox="1"/>
          <p:nvPr/>
        </p:nvSpPr>
        <p:spPr>
          <a:xfrm>
            <a:off x="2522738" y="0"/>
            <a:ext cx="714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4E7669"/>
                </a:solidFill>
              </a:rPr>
              <a:t>РАБОЧИЙ   ЛИСТ   ГРУППЫ  №  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054BB-C156-469F-9CD6-424CF3AC26FA}"/>
              </a:ext>
            </a:extLst>
          </p:cNvPr>
          <p:cNvSpPr txBox="1"/>
          <p:nvPr/>
        </p:nvSpPr>
        <p:spPr>
          <a:xfrm>
            <a:off x="245985" y="489734"/>
            <a:ext cx="11700030" cy="58785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4E7669"/>
                </a:solidFill>
              </a:rPr>
              <a:t>Прочитайте число: 3 4 0</a:t>
            </a:r>
          </a:p>
          <a:p>
            <a:r>
              <a:rPr lang="en-US" sz="3200" b="1" dirty="0">
                <a:solidFill>
                  <a:srgbClr val="4E7669"/>
                </a:solidFill>
              </a:rPr>
              <a:t>2.  </a:t>
            </a:r>
            <a:r>
              <a:rPr lang="ru-RU" sz="3600" b="1" dirty="0">
                <a:solidFill>
                  <a:srgbClr val="4E7669"/>
                </a:solidFill>
              </a:rPr>
              <a:t>Составьте графическую модель числа</a:t>
            </a:r>
            <a:endParaRPr lang="ru-RU" sz="3200" b="1" dirty="0">
              <a:solidFill>
                <a:srgbClr val="4E7669"/>
              </a:solidFill>
            </a:endParaRPr>
          </a:p>
          <a:p>
            <a:r>
              <a:rPr lang="ru-RU" sz="8000" b="1" dirty="0">
                <a:solidFill>
                  <a:srgbClr val="4E7669"/>
                </a:solidFill>
              </a:rPr>
              <a:t>340=___________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3. Представьте  число в виде суммы разрядных слагаемых</a:t>
            </a:r>
          </a:p>
          <a:p>
            <a:pPr lvl="0"/>
            <a:r>
              <a:rPr lang="ru-RU" sz="8000" b="1" dirty="0">
                <a:solidFill>
                  <a:srgbClr val="4E7669"/>
                </a:solidFill>
              </a:rPr>
              <a:t>34</a:t>
            </a:r>
            <a:r>
              <a:rPr lang="ru-RU" sz="8000" b="1" u="sng" dirty="0">
                <a:solidFill>
                  <a:srgbClr val="4E7669"/>
                </a:solidFill>
              </a:rPr>
              <a:t>0</a:t>
            </a:r>
            <a:r>
              <a:rPr lang="ru-RU" sz="8000" b="1" dirty="0">
                <a:solidFill>
                  <a:srgbClr val="4E7669"/>
                </a:solidFill>
              </a:rPr>
              <a:t>=_______________</a:t>
            </a:r>
          </a:p>
          <a:p>
            <a:pPr lvl="0"/>
            <a:r>
              <a:rPr lang="ru-RU" sz="3600" b="1" dirty="0">
                <a:solidFill>
                  <a:srgbClr val="4E7669"/>
                </a:solidFill>
              </a:rPr>
              <a:t>4. Сделайте вывод (Если у *** числа  в единицах 0, то  разрядных  слагаемых   будет  ___ )</a:t>
            </a:r>
          </a:p>
        </p:txBody>
      </p:sp>
    </p:spTree>
    <p:extLst>
      <p:ext uri="{BB962C8B-B14F-4D97-AF65-F5344CB8AC3E}">
        <p14:creationId xmlns:p14="http://schemas.microsoft.com/office/powerpoint/2010/main" val="37702214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BD533-A765-44CB-ACCF-CCA8443EED52}"/>
              </a:ext>
            </a:extLst>
          </p:cNvPr>
          <p:cNvSpPr txBox="1"/>
          <p:nvPr/>
        </p:nvSpPr>
        <p:spPr>
          <a:xfrm>
            <a:off x="2601897" y="0"/>
            <a:ext cx="714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4E7669"/>
                </a:solidFill>
              </a:rPr>
              <a:t>РАБОЧИЙ   ЛИСТ   ГРУППЫ  №  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054BB-C156-469F-9CD6-424CF3AC26FA}"/>
              </a:ext>
            </a:extLst>
          </p:cNvPr>
          <p:cNvSpPr txBox="1"/>
          <p:nvPr/>
        </p:nvSpPr>
        <p:spPr>
          <a:xfrm>
            <a:off x="239698" y="457805"/>
            <a:ext cx="11555767" cy="61863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4E7669"/>
                </a:solidFill>
              </a:rPr>
              <a:t>Прочитайте число: 2 5 0</a:t>
            </a:r>
          </a:p>
          <a:p>
            <a:r>
              <a:rPr lang="en-US" sz="3200" b="1" dirty="0">
                <a:solidFill>
                  <a:srgbClr val="4E7669"/>
                </a:solidFill>
              </a:rPr>
              <a:t>2.  </a:t>
            </a:r>
            <a:r>
              <a:rPr lang="ru-RU" sz="3600" b="1" dirty="0">
                <a:solidFill>
                  <a:srgbClr val="4E7669"/>
                </a:solidFill>
              </a:rPr>
              <a:t>Составьте графическую модель числа</a:t>
            </a:r>
            <a:endParaRPr lang="ru-RU" sz="3200" b="1" dirty="0">
              <a:solidFill>
                <a:srgbClr val="4E7669"/>
              </a:solidFill>
            </a:endParaRPr>
          </a:p>
          <a:p>
            <a:r>
              <a:rPr lang="ru-RU" sz="7200" b="1" dirty="0">
                <a:solidFill>
                  <a:srgbClr val="4E7669"/>
                </a:solidFill>
              </a:rPr>
              <a:t>250=___________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3. Представьте  число в виде суммы разрядных слагаемых</a:t>
            </a:r>
          </a:p>
          <a:p>
            <a:pPr lvl="0"/>
            <a:r>
              <a:rPr lang="ru-RU" sz="7200" b="1" dirty="0">
                <a:solidFill>
                  <a:srgbClr val="4E7669"/>
                </a:solidFill>
              </a:rPr>
              <a:t>25</a:t>
            </a:r>
            <a:r>
              <a:rPr lang="ru-RU" sz="7200" b="1" u="sng" dirty="0">
                <a:solidFill>
                  <a:srgbClr val="4E7669"/>
                </a:solidFill>
              </a:rPr>
              <a:t>0</a:t>
            </a:r>
            <a:r>
              <a:rPr lang="ru-RU" sz="7200" b="1" dirty="0">
                <a:solidFill>
                  <a:srgbClr val="4E7669"/>
                </a:solidFill>
              </a:rPr>
              <a:t>=_______________</a:t>
            </a:r>
          </a:p>
          <a:p>
            <a:pPr lvl="0"/>
            <a:r>
              <a:rPr lang="ru-RU" sz="3600" b="1" dirty="0">
                <a:solidFill>
                  <a:srgbClr val="4E7669"/>
                </a:solidFill>
              </a:rPr>
              <a:t>4. Сделайте вывод (Если у *** числа  в единицах 0, то  разрядных  слагаемых   будет  ___ )</a:t>
            </a:r>
          </a:p>
          <a:p>
            <a:pPr lvl="0"/>
            <a:endParaRPr lang="ru-RU" sz="3600" b="1" dirty="0">
              <a:solidFill>
                <a:srgbClr val="4E76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221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BD533-A765-44CB-ACCF-CCA8443EED52}"/>
              </a:ext>
            </a:extLst>
          </p:cNvPr>
          <p:cNvSpPr txBox="1"/>
          <p:nvPr/>
        </p:nvSpPr>
        <p:spPr>
          <a:xfrm>
            <a:off x="2601897" y="0"/>
            <a:ext cx="714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4E7669"/>
                </a:solidFill>
              </a:rPr>
              <a:t>РАБОЧИЙ   ЛИСТ   ГРУППЫ  № 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054BB-C156-469F-9CD6-424CF3AC26FA}"/>
              </a:ext>
            </a:extLst>
          </p:cNvPr>
          <p:cNvSpPr txBox="1"/>
          <p:nvPr/>
        </p:nvSpPr>
        <p:spPr>
          <a:xfrm>
            <a:off x="301841" y="471092"/>
            <a:ext cx="11549848" cy="61863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4E7669"/>
                </a:solidFill>
              </a:rPr>
              <a:t>Прочитайте число: 3 0 5</a:t>
            </a:r>
          </a:p>
          <a:p>
            <a:r>
              <a:rPr lang="en-US" sz="3200" b="1" dirty="0">
                <a:solidFill>
                  <a:srgbClr val="4E7669"/>
                </a:solidFill>
              </a:rPr>
              <a:t>2.  </a:t>
            </a:r>
            <a:r>
              <a:rPr lang="ru-RU" sz="3600" b="1" dirty="0">
                <a:solidFill>
                  <a:srgbClr val="4E7669"/>
                </a:solidFill>
              </a:rPr>
              <a:t>Составьте графическую модель числа</a:t>
            </a:r>
            <a:endParaRPr lang="ru-RU" sz="3200" b="1" dirty="0">
              <a:solidFill>
                <a:srgbClr val="4E7669"/>
              </a:solidFill>
            </a:endParaRPr>
          </a:p>
          <a:p>
            <a:r>
              <a:rPr lang="ru-RU" sz="7200" b="1" dirty="0">
                <a:solidFill>
                  <a:srgbClr val="4E7669"/>
                </a:solidFill>
              </a:rPr>
              <a:t>305=___________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3. Представьте  число в виде суммы разрядных слагаемых</a:t>
            </a:r>
          </a:p>
          <a:p>
            <a:pPr lvl="0"/>
            <a:r>
              <a:rPr lang="ru-RU" sz="7200" b="1" dirty="0">
                <a:solidFill>
                  <a:srgbClr val="4E7669"/>
                </a:solidFill>
              </a:rPr>
              <a:t>3</a:t>
            </a:r>
            <a:r>
              <a:rPr lang="ru-RU" sz="7200" b="1" u="sng" dirty="0">
                <a:solidFill>
                  <a:srgbClr val="4E7669"/>
                </a:solidFill>
              </a:rPr>
              <a:t>0</a:t>
            </a:r>
            <a:r>
              <a:rPr lang="ru-RU" sz="7200" b="1" dirty="0">
                <a:solidFill>
                  <a:srgbClr val="4E7669"/>
                </a:solidFill>
              </a:rPr>
              <a:t>5=_______________</a:t>
            </a:r>
          </a:p>
          <a:p>
            <a:pPr lvl="0"/>
            <a:r>
              <a:rPr lang="ru-RU" sz="3600" b="1" dirty="0">
                <a:solidFill>
                  <a:srgbClr val="4E7669"/>
                </a:solidFill>
              </a:rPr>
              <a:t>4. Сделайте вывод (Если у *** числа  в десятках  0, то  разрядных  слагаемых   будет  ___ )</a:t>
            </a:r>
            <a:endParaRPr lang="ru-RU" sz="7200" b="1" dirty="0">
              <a:solidFill>
                <a:srgbClr val="4E7669"/>
              </a:solidFill>
            </a:endParaRPr>
          </a:p>
          <a:p>
            <a:pPr lvl="0"/>
            <a:endParaRPr lang="ru-RU" sz="3600" b="1" dirty="0">
              <a:solidFill>
                <a:srgbClr val="4E76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9889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BD533-A765-44CB-ACCF-CCA8443EED52}"/>
              </a:ext>
            </a:extLst>
          </p:cNvPr>
          <p:cNvSpPr txBox="1"/>
          <p:nvPr/>
        </p:nvSpPr>
        <p:spPr>
          <a:xfrm>
            <a:off x="2601897" y="0"/>
            <a:ext cx="714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4E7669"/>
                </a:solidFill>
              </a:rPr>
              <a:t>РАБОЧИЙ   ЛИСТ   ГРУППЫ  №  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054BB-C156-469F-9CD6-424CF3AC26FA}"/>
              </a:ext>
            </a:extLst>
          </p:cNvPr>
          <p:cNvSpPr txBox="1"/>
          <p:nvPr/>
        </p:nvSpPr>
        <p:spPr>
          <a:xfrm>
            <a:off x="301841" y="425470"/>
            <a:ext cx="11558726" cy="61863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4E7669"/>
                </a:solidFill>
              </a:rPr>
              <a:t>Прочитайте число: 2 0 3</a:t>
            </a:r>
          </a:p>
          <a:p>
            <a:r>
              <a:rPr lang="en-US" sz="3200" b="1" dirty="0">
                <a:solidFill>
                  <a:srgbClr val="4E7669"/>
                </a:solidFill>
              </a:rPr>
              <a:t>2.  </a:t>
            </a:r>
            <a:r>
              <a:rPr lang="ru-RU" sz="3600" b="1" dirty="0">
                <a:solidFill>
                  <a:srgbClr val="4E7669"/>
                </a:solidFill>
              </a:rPr>
              <a:t>Составьте графическую модель числа</a:t>
            </a:r>
            <a:endParaRPr lang="ru-RU" sz="3200" b="1" dirty="0">
              <a:solidFill>
                <a:srgbClr val="4E7669"/>
              </a:solidFill>
            </a:endParaRPr>
          </a:p>
          <a:p>
            <a:r>
              <a:rPr lang="ru-RU" sz="7200" b="1" dirty="0">
                <a:solidFill>
                  <a:srgbClr val="4E7669"/>
                </a:solidFill>
              </a:rPr>
              <a:t>203=___________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3. Представьте  число в виде суммы разрядных слагаемых</a:t>
            </a:r>
          </a:p>
          <a:p>
            <a:pPr lvl="0"/>
            <a:r>
              <a:rPr lang="ru-RU" sz="7200" b="1" dirty="0">
                <a:solidFill>
                  <a:srgbClr val="4E7669"/>
                </a:solidFill>
              </a:rPr>
              <a:t>2</a:t>
            </a:r>
            <a:r>
              <a:rPr lang="ru-RU" sz="7200" b="1" u="sng" dirty="0">
                <a:solidFill>
                  <a:srgbClr val="4E7669"/>
                </a:solidFill>
              </a:rPr>
              <a:t>0</a:t>
            </a:r>
            <a:r>
              <a:rPr lang="ru-RU" sz="7200" b="1" dirty="0">
                <a:solidFill>
                  <a:srgbClr val="4E7669"/>
                </a:solidFill>
              </a:rPr>
              <a:t>3=_______________</a:t>
            </a:r>
          </a:p>
          <a:p>
            <a:pPr lvl="0"/>
            <a:r>
              <a:rPr lang="ru-RU" sz="3600" b="1" dirty="0">
                <a:solidFill>
                  <a:srgbClr val="4E7669"/>
                </a:solidFill>
              </a:rPr>
              <a:t>4. Сделайте вывод (Если у  ***  числа  в десятках  0, то  разрядных  слагаемых   будет  ___ )</a:t>
            </a:r>
            <a:endParaRPr lang="ru-RU" sz="7200" b="1" dirty="0">
              <a:solidFill>
                <a:srgbClr val="4E7669"/>
              </a:solidFill>
            </a:endParaRPr>
          </a:p>
          <a:p>
            <a:pPr lvl="0"/>
            <a:endParaRPr lang="ru-RU" sz="3600" b="1" dirty="0">
              <a:solidFill>
                <a:srgbClr val="4E76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3081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BD533-A765-44CB-ACCF-CCA8443EED52}"/>
              </a:ext>
            </a:extLst>
          </p:cNvPr>
          <p:cNvSpPr txBox="1"/>
          <p:nvPr/>
        </p:nvSpPr>
        <p:spPr>
          <a:xfrm>
            <a:off x="2522738" y="0"/>
            <a:ext cx="714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4E7669"/>
                </a:solidFill>
              </a:rPr>
              <a:t>РАБОЧИЙ   ЛИСТ   ГРУППЫ  №  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054BB-C156-469F-9CD6-424CF3AC26FA}"/>
              </a:ext>
            </a:extLst>
          </p:cNvPr>
          <p:cNvSpPr txBox="1"/>
          <p:nvPr/>
        </p:nvSpPr>
        <p:spPr>
          <a:xfrm>
            <a:off x="292962" y="488272"/>
            <a:ext cx="11638625" cy="61863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4E7669"/>
                </a:solidFill>
              </a:rPr>
              <a:t>Прочитайте число: 4 0 0</a:t>
            </a:r>
          </a:p>
          <a:p>
            <a:r>
              <a:rPr lang="en-US" sz="3200" b="1" dirty="0">
                <a:solidFill>
                  <a:srgbClr val="4E7669"/>
                </a:solidFill>
              </a:rPr>
              <a:t>2.  </a:t>
            </a:r>
            <a:r>
              <a:rPr lang="ru-RU" sz="3600" b="1" dirty="0">
                <a:solidFill>
                  <a:srgbClr val="4E7669"/>
                </a:solidFill>
              </a:rPr>
              <a:t>Составьте графическую модель числа</a:t>
            </a:r>
            <a:endParaRPr lang="ru-RU" sz="3200" b="1" dirty="0">
              <a:solidFill>
                <a:srgbClr val="4E7669"/>
              </a:solidFill>
            </a:endParaRPr>
          </a:p>
          <a:p>
            <a:r>
              <a:rPr lang="ru-RU" sz="7200" b="1" dirty="0">
                <a:solidFill>
                  <a:srgbClr val="4E7669"/>
                </a:solidFill>
              </a:rPr>
              <a:t>400=___________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3. Представьте  число в виде суммы разрядных слагаемых</a:t>
            </a:r>
          </a:p>
          <a:p>
            <a:pPr lvl="0"/>
            <a:r>
              <a:rPr lang="ru-RU" sz="7200" b="1" dirty="0">
                <a:solidFill>
                  <a:srgbClr val="4E7669"/>
                </a:solidFill>
              </a:rPr>
              <a:t>400=_______________</a:t>
            </a:r>
          </a:p>
          <a:p>
            <a:pPr lvl="0"/>
            <a:r>
              <a:rPr lang="ru-RU" sz="3600" b="1" dirty="0">
                <a:solidFill>
                  <a:srgbClr val="4E7669"/>
                </a:solidFill>
              </a:rPr>
              <a:t>4. Сделайте вывод (Если у  ***  числа  в десятках  и единицах 0, то  разрядных  слагаемых   будет  ___ )</a:t>
            </a:r>
            <a:endParaRPr lang="ru-RU" sz="7200" b="1" dirty="0">
              <a:solidFill>
                <a:srgbClr val="4E7669"/>
              </a:solidFill>
            </a:endParaRPr>
          </a:p>
          <a:p>
            <a:pPr lvl="0"/>
            <a:endParaRPr lang="ru-RU" sz="3600" b="1" dirty="0">
              <a:solidFill>
                <a:srgbClr val="4E76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411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BD533-A765-44CB-ACCF-CCA8443EED52}"/>
              </a:ext>
            </a:extLst>
          </p:cNvPr>
          <p:cNvSpPr txBox="1"/>
          <p:nvPr/>
        </p:nvSpPr>
        <p:spPr>
          <a:xfrm>
            <a:off x="2601897" y="0"/>
            <a:ext cx="7146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4E7669"/>
                </a:solidFill>
              </a:rPr>
              <a:t>РАБОЧИЙ   ЛИСТ   ГРУППЫ  №  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054BB-C156-469F-9CD6-424CF3AC26FA}"/>
              </a:ext>
            </a:extLst>
          </p:cNvPr>
          <p:cNvSpPr txBox="1"/>
          <p:nvPr/>
        </p:nvSpPr>
        <p:spPr>
          <a:xfrm>
            <a:off x="276687" y="461639"/>
            <a:ext cx="11638626" cy="61863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600" b="1" dirty="0">
                <a:solidFill>
                  <a:srgbClr val="4E7669"/>
                </a:solidFill>
              </a:rPr>
              <a:t>Прочитайте число: 5 0 0</a:t>
            </a:r>
          </a:p>
          <a:p>
            <a:r>
              <a:rPr lang="en-US" sz="3200" b="1" dirty="0">
                <a:solidFill>
                  <a:srgbClr val="4E7669"/>
                </a:solidFill>
              </a:rPr>
              <a:t>2.  </a:t>
            </a:r>
            <a:r>
              <a:rPr lang="ru-RU" sz="3600" b="1" dirty="0">
                <a:solidFill>
                  <a:srgbClr val="4E7669"/>
                </a:solidFill>
              </a:rPr>
              <a:t>Составьте графическую модель числа</a:t>
            </a:r>
            <a:endParaRPr lang="ru-RU" sz="3200" b="1" dirty="0">
              <a:solidFill>
                <a:srgbClr val="4E7669"/>
              </a:solidFill>
            </a:endParaRPr>
          </a:p>
          <a:p>
            <a:r>
              <a:rPr lang="ru-RU" sz="7200" b="1" dirty="0">
                <a:solidFill>
                  <a:srgbClr val="4E7669"/>
                </a:solidFill>
              </a:rPr>
              <a:t>500=___________</a:t>
            </a:r>
          </a:p>
          <a:p>
            <a:r>
              <a:rPr lang="ru-RU" sz="3600" b="1" dirty="0">
                <a:solidFill>
                  <a:srgbClr val="4E7669"/>
                </a:solidFill>
              </a:rPr>
              <a:t>3. Представьте  число в виде суммы разрядных слагаемых</a:t>
            </a:r>
          </a:p>
          <a:p>
            <a:pPr lvl="0"/>
            <a:r>
              <a:rPr lang="ru-RU" sz="7200" b="1" dirty="0">
                <a:solidFill>
                  <a:srgbClr val="4E7669"/>
                </a:solidFill>
              </a:rPr>
              <a:t>500=_______________</a:t>
            </a:r>
          </a:p>
          <a:p>
            <a:pPr lvl="0"/>
            <a:r>
              <a:rPr lang="ru-RU" sz="3600" b="1" dirty="0">
                <a:solidFill>
                  <a:srgbClr val="4E7669"/>
                </a:solidFill>
              </a:rPr>
              <a:t>4. Сделайте вывод (Если у  ***  числа  в десятках  и единицах 0, то  разрядных  слагаемых   будет  ___ )</a:t>
            </a:r>
            <a:endParaRPr lang="ru-RU" sz="7200" b="1" dirty="0">
              <a:solidFill>
                <a:srgbClr val="4E7669"/>
              </a:solidFill>
            </a:endParaRPr>
          </a:p>
          <a:p>
            <a:pPr lvl="0"/>
            <a:endParaRPr lang="ru-RU" sz="3600" b="1" dirty="0">
              <a:solidFill>
                <a:srgbClr val="4E76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87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F5DEA38A-5A72-4F64-8DDD-6C17B7D31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54516" y="763222"/>
            <a:ext cx="6054571" cy="62024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</a:t>
            </a: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3E16CD7D-E68A-44A9-B3AF-3DE19D5CE3A6}"/>
              </a:ext>
            </a:extLst>
          </p:cNvPr>
          <p:cNvSpPr txBox="1">
            <a:spLocks/>
          </p:cNvSpPr>
          <p:nvPr/>
        </p:nvSpPr>
        <p:spPr>
          <a:xfrm>
            <a:off x="630282" y="1358284"/>
            <a:ext cx="10931432" cy="62024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   числа (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&gt;, &lt;, =)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0B51903-710C-411B-A22C-DC938614F11A}"/>
              </a:ext>
            </a:extLst>
          </p:cNvPr>
          <p:cNvSpPr/>
          <p:nvPr/>
        </p:nvSpPr>
        <p:spPr>
          <a:xfrm>
            <a:off x="1047563" y="1940796"/>
            <a:ext cx="4625267" cy="4207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b="1" dirty="0">
                <a:latin typeface="Arial Black" panose="020B0A04020102020204" pitchFamily="34" charset="0"/>
              </a:rPr>
              <a:t>28 </a:t>
            </a:r>
            <a:r>
              <a:rPr lang="ru-RU" sz="5400" b="1" dirty="0">
                <a:latin typeface="Arial Black" panose="020B0A04020102020204" pitchFamily="34" charset="0"/>
              </a:rPr>
              <a:t>… 288</a:t>
            </a:r>
          </a:p>
          <a:p>
            <a:r>
              <a:rPr lang="ru-RU" sz="5400" b="1" dirty="0">
                <a:latin typeface="Arial Black" panose="020B0A04020102020204" pitchFamily="34" charset="0"/>
              </a:rPr>
              <a:t>333 </a:t>
            </a:r>
            <a:r>
              <a:rPr lang="ru-RU" sz="5400" b="1" dirty="0">
                <a:solidFill>
                  <a:schemeClr val="tx1"/>
                </a:solidFill>
                <a:latin typeface="Arial Black" panose="020B0A04020102020204" pitchFamily="34" charset="0"/>
              </a:rPr>
              <a:t>…</a:t>
            </a:r>
            <a:r>
              <a:rPr lang="ru-RU" sz="5400" b="1" dirty="0">
                <a:latin typeface="Arial Black" panose="020B0A04020102020204" pitchFamily="34" charset="0"/>
              </a:rPr>
              <a:t> 3</a:t>
            </a:r>
          </a:p>
          <a:p>
            <a:r>
              <a:rPr lang="ru-RU" sz="5400" b="1" dirty="0">
                <a:latin typeface="Arial Black" panose="020B0A04020102020204" pitchFamily="34" charset="0"/>
              </a:rPr>
              <a:t>678 </a:t>
            </a:r>
            <a:r>
              <a:rPr lang="ru-RU" sz="5400" b="1" dirty="0">
                <a:solidFill>
                  <a:schemeClr val="tx1"/>
                </a:solidFill>
                <a:latin typeface="Arial Black" panose="020B0A04020102020204" pitchFamily="34" charset="0"/>
              </a:rPr>
              <a:t>…</a:t>
            </a:r>
            <a:r>
              <a:rPr lang="ru-RU" sz="5400" b="1" dirty="0">
                <a:latin typeface="Arial Black" panose="020B0A04020102020204" pitchFamily="34" charset="0"/>
              </a:rPr>
              <a:t> 768</a:t>
            </a:r>
          </a:p>
          <a:p>
            <a:r>
              <a:rPr lang="ru-RU" sz="5400" b="1" dirty="0">
                <a:latin typeface="Arial Black" panose="020B0A04020102020204" pitchFamily="34" charset="0"/>
              </a:rPr>
              <a:t>532 </a:t>
            </a:r>
            <a:r>
              <a:rPr lang="ru-RU" sz="5400" b="1" dirty="0">
                <a:solidFill>
                  <a:schemeClr val="tx1"/>
                </a:solidFill>
                <a:latin typeface="Arial Black" panose="020B0A04020102020204" pitchFamily="34" charset="0"/>
              </a:rPr>
              <a:t>…</a:t>
            </a:r>
            <a:r>
              <a:rPr lang="ru-RU" sz="5400" b="1" dirty="0">
                <a:latin typeface="Arial Black" panose="020B0A04020102020204" pitchFamily="34" charset="0"/>
              </a:rPr>
              <a:t> 512</a:t>
            </a:r>
          </a:p>
          <a:p>
            <a:r>
              <a:rPr lang="ru-RU" sz="5400" b="1" dirty="0">
                <a:latin typeface="Arial Black" panose="020B0A04020102020204" pitchFamily="34" charset="0"/>
              </a:rPr>
              <a:t>709 </a:t>
            </a:r>
            <a:r>
              <a:rPr lang="ru-RU" sz="5400" b="1" dirty="0">
                <a:solidFill>
                  <a:schemeClr val="tx1"/>
                </a:solidFill>
                <a:latin typeface="Arial Black" panose="020B0A04020102020204" pitchFamily="34" charset="0"/>
              </a:rPr>
              <a:t>…</a:t>
            </a:r>
            <a:r>
              <a:rPr lang="ru-RU" sz="5400" b="1" dirty="0">
                <a:latin typeface="Arial Black" panose="020B0A04020102020204" pitchFamily="34" charset="0"/>
              </a:rPr>
              <a:t> 701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83E16E5-44D7-43DA-B785-B2EE06E069F0}"/>
              </a:ext>
            </a:extLst>
          </p:cNvPr>
          <p:cNvSpPr/>
          <p:nvPr/>
        </p:nvSpPr>
        <p:spPr>
          <a:xfrm>
            <a:off x="6747059" y="1978526"/>
            <a:ext cx="4541672" cy="41693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5400" dirty="0">
                <a:latin typeface="Arial Black" panose="020B0A04020102020204" pitchFamily="34" charset="0"/>
              </a:rPr>
              <a:t>920 </a:t>
            </a:r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…</a:t>
            </a:r>
            <a:r>
              <a:rPr lang="ru-RU" sz="5400" dirty="0">
                <a:latin typeface="Arial Black" panose="020B0A04020102020204" pitchFamily="34" charset="0"/>
              </a:rPr>
              <a:t> 924</a:t>
            </a:r>
          </a:p>
          <a:p>
            <a:r>
              <a:rPr lang="ru-RU" sz="5400" dirty="0">
                <a:latin typeface="Arial Black" panose="020B0A04020102020204" pitchFamily="34" charset="0"/>
              </a:rPr>
              <a:t>800 </a:t>
            </a:r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…</a:t>
            </a:r>
            <a:r>
              <a:rPr lang="ru-RU" sz="5400" dirty="0">
                <a:latin typeface="Arial Black" panose="020B0A04020102020204" pitchFamily="34" charset="0"/>
              </a:rPr>
              <a:t> 100</a:t>
            </a:r>
          </a:p>
          <a:p>
            <a:r>
              <a:rPr lang="ru-RU" sz="5400" dirty="0">
                <a:latin typeface="Arial Black" panose="020B0A04020102020204" pitchFamily="34" charset="0"/>
              </a:rPr>
              <a:t>8 </a:t>
            </a:r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…  </a:t>
            </a:r>
            <a:r>
              <a:rPr lang="ru-RU" sz="5400" dirty="0">
                <a:latin typeface="Arial Black" panose="020B0A04020102020204" pitchFamily="34" charset="0"/>
              </a:rPr>
              <a:t>28</a:t>
            </a:r>
          </a:p>
          <a:p>
            <a:r>
              <a:rPr lang="ru-RU" sz="5400" dirty="0">
                <a:latin typeface="Arial Black" panose="020B0A04020102020204" pitchFamily="34" charset="0"/>
              </a:rPr>
              <a:t>412 </a:t>
            </a:r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…</a:t>
            </a:r>
            <a:r>
              <a:rPr lang="ru-RU" sz="5400" dirty="0">
                <a:latin typeface="Arial Black" panose="020B0A04020102020204" pitchFamily="34" charset="0"/>
              </a:rPr>
              <a:t> 12</a:t>
            </a:r>
          </a:p>
          <a:p>
            <a:r>
              <a:rPr lang="ru-RU" sz="5400" dirty="0">
                <a:latin typeface="Arial Black" panose="020B0A04020102020204" pitchFamily="34" charset="0"/>
              </a:rPr>
              <a:t>234 </a:t>
            </a:r>
            <a:r>
              <a:rPr lang="ru-RU" sz="5400" dirty="0">
                <a:solidFill>
                  <a:schemeClr val="tx1"/>
                </a:solidFill>
                <a:latin typeface="Arial Black" panose="020B0A04020102020204" pitchFamily="34" charset="0"/>
              </a:rPr>
              <a:t>…</a:t>
            </a:r>
            <a:r>
              <a:rPr lang="ru-RU" sz="5400" dirty="0">
                <a:latin typeface="Arial Black" panose="020B0A04020102020204" pitchFamily="34" charset="0"/>
              </a:rPr>
              <a:t> 274</a:t>
            </a:r>
          </a:p>
        </p:txBody>
      </p:sp>
    </p:spTree>
    <p:extLst>
      <p:ext uri="{BB962C8B-B14F-4D97-AF65-F5344CB8AC3E}">
        <p14:creationId xmlns:p14="http://schemas.microsoft.com/office/powerpoint/2010/main" val="8467242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388C398-6E35-4E91-A7F2-777458645691}"/>
              </a:ext>
            </a:extLst>
          </p:cNvPr>
          <p:cNvSpPr/>
          <p:nvPr/>
        </p:nvSpPr>
        <p:spPr>
          <a:xfrm>
            <a:off x="872971" y="717703"/>
            <a:ext cx="1049044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333333"/>
                </a:solidFill>
                <a:latin typeface="YS Text"/>
              </a:rPr>
              <a:t>Чтобы записать  *** число в  виде суммы разрядных слагаемых, нужно:</a:t>
            </a:r>
            <a:endParaRPr lang="ru-RU" sz="4400" dirty="0">
              <a:solidFill>
                <a:srgbClr val="333333"/>
              </a:solidFill>
              <a:latin typeface="YS Text"/>
            </a:endParaRPr>
          </a:p>
          <a:p>
            <a:r>
              <a:rPr lang="ru-RU" sz="4400" dirty="0">
                <a:solidFill>
                  <a:srgbClr val="333333"/>
                </a:solidFill>
                <a:latin typeface="YS Text"/>
              </a:rPr>
              <a:t>1. Определить количество  разрядных слагаемых (по количеству цифр </a:t>
            </a:r>
            <a:r>
              <a:rPr lang="ru-RU" sz="4400" u="sng" dirty="0">
                <a:solidFill>
                  <a:srgbClr val="333333"/>
                </a:solidFill>
                <a:latin typeface="YS Text"/>
              </a:rPr>
              <a:t>отличных от нуля</a:t>
            </a:r>
            <a:r>
              <a:rPr lang="ru-RU" sz="4400" dirty="0">
                <a:solidFill>
                  <a:srgbClr val="333333"/>
                </a:solidFill>
                <a:latin typeface="YS Text"/>
              </a:rPr>
              <a:t>).</a:t>
            </a:r>
          </a:p>
          <a:p>
            <a:r>
              <a:rPr lang="ru-RU" sz="4400" dirty="0">
                <a:solidFill>
                  <a:srgbClr val="333333"/>
                </a:solidFill>
                <a:latin typeface="YS Text"/>
              </a:rPr>
              <a:t>2. Потом определить количество нулей в каждом разрядном слагаемом.</a:t>
            </a:r>
          </a:p>
          <a:p>
            <a:r>
              <a:rPr lang="ru-RU" sz="4400" dirty="0">
                <a:solidFill>
                  <a:srgbClr val="333333"/>
                </a:solidFill>
                <a:latin typeface="YS Text"/>
              </a:rPr>
              <a:t>3. Записать сумму разрядных слагаемых.</a:t>
            </a:r>
            <a:endParaRPr lang="ru-RU" sz="4400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26338524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3E3C7D-C9C1-4E7E-ACD2-659417A1FB10}"/>
              </a:ext>
            </a:extLst>
          </p:cNvPr>
          <p:cNvSpPr/>
          <p:nvPr/>
        </p:nvSpPr>
        <p:spPr>
          <a:xfrm>
            <a:off x="717114" y="725762"/>
            <a:ext cx="8653765" cy="62364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  РАБОТА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BA3610A-6D51-446F-8B77-5D428E6353C0}"/>
              </a:ext>
            </a:extLst>
          </p:cNvPr>
          <p:cNvSpPr/>
          <p:nvPr/>
        </p:nvSpPr>
        <p:spPr>
          <a:xfrm>
            <a:off x="8285470" y="725762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Знак ''плюс'' 27">
            <a:extLst>
              <a:ext uri="{FF2B5EF4-FFF2-40B4-BE49-F238E27FC236}">
                <a16:creationId xmlns:a16="http://schemas.microsoft.com/office/drawing/2014/main" id="{5DA02E3B-8C45-4BD7-B322-841B7F1FA960}"/>
              </a:ext>
            </a:extLst>
          </p:cNvPr>
          <p:cNvSpPr/>
          <p:nvPr/>
        </p:nvSpPr>
        <p:spPr>
          <a:xfrm>
            <a:off x="9603113" y="559384"/>
            <a:ext cx="914400" cy="914400"/>
          </a:xfrm>
          <a:prstGeom prst="math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Знак ''минус'' 28">
            <a:extLst>
              <a:ext uri="{FF2B5EF4-FFF2-40B4-BE49-F238E27FC236}">
                <a16:creationId xmlns:a16="http://schemas.microsoft.com/office/drawing/2014/main" id="{72D5FD72-AE4D-443E-AC71-69F00913F5C8}"/>
              </a:ext>
            </a:extLst>
          </p:cNvPr>
          <p:cNvSpPr/>
          <p:nvPr/>
        </p:nvSpPr>
        <p:spPr>
          <a:xfrm>
            <a:off x="10578739" y="559384"/>
            <a:ext cx="914400" cy="914400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B93F2C-3011-4874-9F14-2867A47AA1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" t="58382" r="14378" b="37087"/>
          <a:stretch/>
        </p:blipFill>
        <p:spPr>
          <a:xfrm>
            <a:off x="1118586" y="1805624"/>
            <a:ext cx="9566685" cy="68802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A4B5A8A-B84E-4C48-A5BD-609EE58639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" t="62654" r="61891" b="34532"/>
          <a:stretch/>
        </p:blipFill>
        <p:spPr>
          <a:xfrm>
            <a:off x="1118586" y="3222685"/>
            <a:ext cx="9697950" cy="161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768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388C398-6E35-4E91-A7F2-777458645691}"/>
              </a:ext>
            </a:extLst>
          </p:cNvPr>
          <p:cNvSpPr/>
          <p:nvPr/>
        </p:nvSpPr>
        <p:spPr>
          <a:xfrm>
            <a:off x="473475" y="428178"/>
            <a:ext cx="5936202" cy="60016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333333"/>
                </a:solidFill>
                <a:latin typeface="YS Text"/>
              </a:rPr>
              <a:t>Чтобы записать  число в  виде суммы разрядных слагаемых, нужно:</a:t>
            </a:r>
            <a:endParaRPr lang="ru-RU" sz="3200" dirty="0">
              <a:solidFill>
                <a:srgbClr val="333333"/>
              </a:solidFill>
              <a:latin typeface="YS Text"/>
            </a:endParaRPr>
          </a:p>
          <a:p>
            <a:r>
              <a:rPr lang="ru-RU" sz="3200" dirty="0">
                <a:solidFill>
                  <a:srgbClr val="333333"/>
                </a:solidFill>
                <a:latin typeface="YS Text"/>
              </a:rPr>
              <a:t>1. Определить количество  разрядных слагаемых (по количеству цифр </a:t>
            </a:r>
            <a:r>
              <a:rPr lang="ru-RU" sz="3200" u="sng" dirty="0">
                <a:solidFill>
                  <a:srgbClr val="333333"/>
                </a:solidFill>
                <a:latin typeface="YS Text"/>
              </a:rPr>
              <a:t>отличных от нуля</a:t>
            </a:r>
            <a:r>
              <a:rPr lang="ru-RU" sz="3200" dirty="0">
                <a:solidFill>
                  <a:srgbClr val="333333"/>
                </a:solidFill>
                <a:latin typeface="YS Text"/>
              </a:rPr>
              <a:t>).</a:t>
            </a:r>
          </a:p>
          <a:p>
            <a:r>
              <a:rPr lang="ru-RU" sz="3200" dirty="0">
                <a:solidFill>
                  <a:srgbClr val="333333"/>
                </a:solidFill>
                <a:latin typeface="YS Text"/>
              </a:rPr>
              <a:t>2. Потом определить количество нулей в каждом разрядном слагаемом.</a:t>
            </a:r>
          </a:p>
          <a:p>
            <a:r>
              <a:rPr lang="ru-RU" sz="3200" dirty="0">
                <a:solidFill>
                  <a:srgbClr val="333333"/>
                </a:solidFill>
                <a:latin typeface="YS Text"/>
              </a:rPr>
              <a:t>3. Записать сумму разрядных слагаемых.</a:t>
            </a:r>
            <a:endParaRPr lang="ru-RU" sz="4400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88F0024E-FB46-4310-AB8C-E21DAE410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647104"/>
              </p:ext>
            </p:extLst>
          </p:nvPr>
        </p:nvGraphicFramePr>
        <p:xfrm>
          <a:off x="6409677" y="428177"/>
          <a:ext cx="5415379" cy="60016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15379">
                  <a:extLst>
                    <a:ext uri="{9D8B030D-6E8A-4147-A177-3AD203B41FA5}">
                      <a16:colId xmlns:a16="http://schemas.microsoft.com/office/drawing/2014/main" val="1863685552"/>
                    </a:ext>
                  </a:extLst>
                </a:gridCol>
              </a:tblGrid>
              <a:tr h="1500411">
                <a:tc>
                  <a:txBody>
                    <a:bodyPr/>
                    <a:lstStyle/>
                    <a:p>
                      <a:r>
                        <a:rPr lang="ru-RU" sz="7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813 =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138192"/>
                  </a:ext>
                </a:extLst>
              </a:tr>
              <a:tr h="1500411">
                <a:tc>
                  <a:txBody>
                    <a:bodyPr/>
                    <a:lstStyle/>
                    <a:p>
                      <a:r>
                        <a:rPr lang="ru-RU" sz="7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58=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809159"/>
                  </a:ext>
                </a:extLst>
              </a:tr>
              <a:tr h="1500411">
                <a:tc>
                  <a:txBody>
                    <a:bodyPr/>
                    <a:lstStyle/>
                    <a:p>
                      <a:r>
                        <a:rPr lang="ru-RU" sz="7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706=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703989"/>
                  </a:ext>
                </a:extLst>
              </a:tr>
              <a:tr h="1500411">
                <a:tc>
                  <a:txBody>
                    <a:bodyPr/>
                    <a:lstStyle/>
                    <a:p>
                      <a:r>
                        <a:rPr lang="ru-RU" sz="7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 =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133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5870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19C930-234C-48E6-9998-596182D2BA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64" t="9320" r="10946" b="7314"/>
          <a:stretch/>
        </p:blipFill>
        <p:spPr>
          <a:xfrm>
            <a:off x="435005" y="399495"/>
            <a:ext cx="11327908" cy="6196614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54E708D-7B2F-4B25-BA1C-C52ADFC66B08}"/>
              </a:ext>
            </a:extLst>
          </p:cNvPr>
          <p:cNvSpPr/>
          <p:nvPr/>
        </p:nvSpPr>
        <p:spPr>
          <a:xfrm>
            <a:off x="9179509" y="2095130"/>
            <a:ext cx="1562471" cy="337351"/>
          </a:xfrm>
          <a:prstGeom prst="rect">
            <a:avLst/>
          </a:prstGeom>
          <a:solidFill>
            <a:srgbClr val="EF0F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8 1 3 р.</a:t>
            </a:r>
          </a:p>
        </p:txBody>
      </p:sp>
    </p:spTree>
    <p:extLst>
      <p:ext uri="{BB962C8B-B14F-4D97-AF65-F5344CB8AC3E}">
        <p14:creationId xmlns:p14="http://schemas.microsoft.com/office/powerpoint/2010/main" val="14385783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B7093AB-5534-4499-BB9D-16766539B4C5}"/>
              </a:ext>
            </a:extLst>
          </p:cNvPr>
          <p:cNvSpPr/>
          <p:nvPr/>
        </p:nvSpPr>
        <p:spPr>
          <a:xfrm>
            <a:off x="781234" y="736847"/>
            <a:ext cx="10626571" cy="5237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СИТУАЦИЯ    «В   МАГАЗИНЕ»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1FC4F9-62DF-4640-99F5-22426D70EA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971" t="13851" r="30461" b="7573"/>
          <a:stretch/>
        </p:blipFill>
        <p:spPr>
          <a:xfrm>
            <a:off x="781234" y="1305182"/>
            <a:ext cx="3657600" cy="4815971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123F4D1-E217-44D2-9FDF-30E4D9504B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" b="51145"/>
          <a:stretch/>
        </p:blipFill>
        <p:spPr bwMode="auto">
          <a:xfrm rot="13582140">
            <a:off x="4230963" y="4154564"/>
            <a:ext cx="2121764" cy="9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9D13F253-795F-4ECE-AC20-BF3646A07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" b="51145"/>
          <a:stretch/>
        </p:blipFill>
        <p:spPr bwMode="auto">
          <a:xfrm rot="13582140">
            <a:off x="5005206" y="4018642"/>
            <a:ext cx="2121764" cy="9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6FA94445-2869-4255-841F-F49B0FEB01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" b="51145"/>
          <a:stretch/>
        </p:blipFill>
        <p:spPr bwMode="auto">
          <a:xfrm rot="13582140">
            <a:off x="4498377" y="4916340"/>
            <a:ext cx="2121764" cy="9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5418BC07-8B5A-49C5-B436-670C102BB9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" b="51145"/>
          <a:stretch/>
        </p:blipFill>
        <p:spPr bwMode="auto">
          <a:xfrm rot="13582140">
            <a:off x="5553249" y="5023592"/>
            <a:ext cx="2138063" cy="9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1F85825D-DBB8-49C4-ADD0-AE46E42897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" b="51145"/>
          <a:stretch/>
        </p:blipFill>
        <p:spPr bwMode="auto">
          <a:xfrm rot="13582140">
            <a:off x="5928317" y="3592079"/>
            <a:ext cx="2121764" cy="9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3F58E425-A82E-4D8B-B455-EE8C3FB897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" b="51145"/>
          <a:stretch/>
        </p:blipFill>
        <p:spPr bwMode="auto">
          <a:xfrm rot="13582140">
            <a:off x="6696006" y="4763199"/>
            <a:ext cx="2121764" cy="9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2ADA889F-7F73-4EB7-9005-10892D0CDB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" b="51145"/>
          <a:stretch/>
        </p:blipFill>
        <p:spPr bwMode="auto">
          <a:xfrm rot="13582140">
            <a:off x="6840798" y="3307504"/>
            <a:ext cx="2121764" cy="9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81D9DFE5-9DEB-4770-B4CF-130DFF0DBD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" b="51145"/>
          <a:stretch/>
        </p:blipFill>
        <p:spPr bwMode="auto">
          <a:xfrm rot="13582140">
            <a:off x="7759030" y="4390919"/>
            <a:ext cx="2121764" cy="9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18754844-BFFB-4B11-8C57-F9EDC17E7F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" t="4912" r="19787" b="51740"/>
          <a:stretch/>
        </p:blipFill>
        <p:spPr bwMode="auto">
          <a:xfrm rot="15056628">
            <a:off x="8110536" y="2580705"/>
            <a:ext cx="2386326" cy="102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A84F51-B4DA-4BA3-B093-905BD59176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557" t="38058" r="45683" b="37946"/>
          <a:stretch/>
        </p:blipFill>
        <p:spPr>
          <a:xfrm>
            <a:off x="9907445" y="1943831"/>
            <a:ext cx="772812" cy="81750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C76F9CA-ACC6-43BF-9B77-A2EC2DB480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557" t="38058" r="45683" b="37946"/>
          <a:stretch/>
        </p:blipFill>
        <p:spPr>
          <a:xfrm>
            <a:off x="10769935" y="1943831"/>
            <a:ext cx="772812" cy="81750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3FC91A4-171B-4406-BCF5-8C14075DC5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557" t="38058" r="45683" b="37946"/>
          <a:stretch/>
        </p:blipFill>
        <p:spPr>
          <a:xfrm>
            <a:off x="10269341" y="2748056"/>
            <a:ext cx="772812" cy="817504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6CD53EC-E729-4364-A7AD-EC9632701FA4}"/>
              </a:ext>
            </a:extLst>
          </p:cNvPr>
          <p:cNvSpPr/>
          <p:nvPr/>
        </p:nvSpPr>
        <p:spPr>
          <a:xfrm>
            <a:off x="3939714" y="1472841"/>
            <a:ext cx="2088198" cy="786840"/>
          </a:xfrm>
          <a:prstGeom prst="rect">
            <a:avLst/>
          </a:prstGeom>
          <a:solidFill>
            <a:srgbClr val="EF0FDF"/>
          </a:solidFill>
          <a:ln>
            <a:solidFill>
              <a:srgbClr val="EF0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Arial Black" panose="020B0A04020102020204" pitchFamily="34" charset="0"/>
              </a:rPr>
              <a:t>8 1 3 р.</a:t>
            </a:r>
          </a:p>
        </p:txBody>
      </p:sp>
    </p:spTree>
    <p:extLst>
      <p:ext uri="{BB962C8B-B14F-4D97-AF65-F5344CB8AC3E}">
        <p14:creationId xmlns:p14="http://schemas.microsoft.com/office/powerpoint/2010/main" val="9283269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0F336D-83A9-404C-85FD-ED0E9510D53F}"/>
              </a:ext>
            </a:extLst>
          </p:cNvPr>
          <p:cNvSpPr txBox="1"/>
          <p:nvPr/>
        </p:nvSpPr>
        <p:spPr>
          <a:xfrm>
            <a:off x="787152" y="455667"/>
            <a:ext cx="10617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5"/>
                </a:solidFill>
              </a:rPr>
              <a:t>Математика  повсюду.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169186-41A0-437F-ACFA-218E33927D05}"/>
              </a:ext>
            </a:extLst>
          </p:cNvPr>
          <p:cNvSpPr txBox="1"/>
          <p:nvPr/>
        </p:nvSpPr>
        <p:spPr>
          <a:xfrm>
            <a:off x="787152" y="1249312"/>
            <a:ext cx="107863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4"/>
                </a:solidFill>
              </a:rPr>
              <a:t>Математика   ум   в  порядок приводит.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96FB08-C343-4AE1-AB49-FE0AAC0D3968}"/>
              </a:ext>
            </a:extLst>
          </p:cNvPr>
          <p:cNvSpPr txBox="1"/>
          <p:nvPr/>
        </p:nvSpPr>
        <p:spPr>
          <a:xfrm>
            <a:off x="787151" y="2778216"/>
            <a:ext cx="106176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3"/>
                </a:solidFill>
              </a:rPr>
              <a:t>Математика  нужна  всем  на протяжении   всей  жизни.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31E774-52DA-4817-99B4-B5AD30C7D917}"/>
              </a:ext>
            </a:extLst>
          </p:cNvPr>
          <p:cNvSpPr txBox="1"/>
          <p:nvPr/>
        </p:nvSpPr>
        <p:spPr>
          <a:xfrm>
            <a:off x="787151" y="4402857"/>
            <a:ext cx="106176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2"/>
                </a:solidFill>
              </a:rPr>
              <a:t>Математика учит  </a:t>
            </a:r>
            <a:r>
              <a:rPr lang="ru-RU" sz="5400" b="1" dirty="0" err="1">
                <a:solidFill>
                  <a:schemeClr val="accent2"/>
                </a:solidFill>
              </a:rPr>
              <a:t>самостоя</a:t>
            </a:r>
            <a:r>
              <a:rPr lang="ru-RU" sz="5400" b="1" dirty="0">
                <a:solidFill>
                  <a:schemeClr val="accent2"/>
                </a:solidFill>
              </a:rPr>
              <a:t>-тельности.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6257254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3E3C7D-C9C1-4E7E-ACD2-659417A1FB10}"/>
              </a:ext>
            </a:extLst>
          </p:cNvPr>
          <p:cNvSpPr/>
          <p:nvPr/>
        </p:nvSpPr>
        <p:spPr>
          <a:xfrm>
            <a:off x="1940263" y="838646"/>
            <a:ext cx="8753382" cy="6347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  УРОКА:  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BA3610A-6D51-446F-8B77-5D428E6353C0}"/>
              </a:ext>
            </a:extLst>
          </p:cNvPr>
          <p:cNvSpPr/>
          <p:nvPr/>
        </p:nvSpPr>
        <p:spPr>
          <a:xfrm>
            <a:off x="8285470" y="725762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91B719A9-B2C9-4DBB-8FA6-A3E476A2BDC5}"/>
              </a:ext>
            </a:extLst>
          </p:cNvPr>
          <p:cNvGrpSpPr/>
          <p:nvPr/>
        </p:nvGrpSpPr>
        <p:grpSpPr>
          <a:xfrm>
            <a:off x="3297656" y="1672371"/>
            <a:ext cx="5304805" cy="4471563"/>
            <a:chOff x="8025412" y="1564440"/>
            <a:chExt cx="2894121" cy="3646751"/>
          </a:xfrm>
        </p:grpSpPr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576B8733-2E74-49B7-8076-C9E117D6A297}"/>
                </a:ext>
              </a:extLst>
            </p:cNvPr>
            <p:cNvSpPr/>
            <p:nvPr/>
          </p:nvSpPr>
          <p:spPr>
            <a:xfrm>
              <a:off x="8025412" y="1564440"/>
              <a:ext cx="2894121" cy="273235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chemeClr val="accent2">
                      <a:lumMod val="50000"/>
                    </a:schemeClr>
                  </a:solidFill>
                  <a:latin typeface="Arial Black" panose="020B0A04020102020204" pitchFamily="34" charset="0"/>
                </a:rPr>
                <a:t>Как записать *** число в виде суммы разрядных слагаемых?</a:t>
              </a:r>
            </a:p>
          </p:txBody>
        </p:sp>
        <p:sp>
          <p:nvSpPr>
            <p:cNvPr id="8" name="Параллелограмм 7">
              <a:extLst>
                <a:ext uri="{FF2B5EF4-FFF2-40B4-BE49-F238E27FC236}">
                  <a16:creationId xmlns:a16="http://schemas.microsoft.com/office/drawing/2014/main" id="{66A3483D-E7AE-419A-B3FE-40C6F3A81EA6}"/>
                </a:ext>
              </a:extLst>
            </p:cNvPr>
            <p:cNvSpPr/>
            <p:nvPr/>
          </p:nvSpPr>
          <p:spPr>
            <a:xfrm>
              <a:off x="8867300" y="4296791"/>
              <a:ext cx="1700296" cy="914400"/>
            </a:xfrm>
            <a:prstGeom prst="parallelogram">
              <a:avLst>
                <a:gd name="adj" fmla="val 3998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38740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8A01939-E363-4AF5-A0F0-10671AAA1E7F}"/>
              </a:ext>
            </a:extLst>
          </p:cNvPr>
          <p:cNvSpPr/>
          <p:nvPr/>
        </p:nvSpPr>
        <p:spPr>
          <a:xfrm>
            <a:off x="772357" y="695494"/>
            <a:ext cx="10348404" cy="56373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4E766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ПОВТОРЕНИЕ- Учебник- с.49, № 9 (б)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652311-3D59-4F45-B9D6-28F82B7C93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" t="40169" b="48348"/>
          <a:stretch/>
        </p:blipFill>
        <p:spPr>
          <a:xfrm>
            <a:off x="772357" y="1367161"/>
            <a:ext cx="10703123" cy="479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805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3E3C7D-C9C1-4E7E-ACD2-659417A1FB10}"/>
              </a:ext>
            </a:extLst>
          </p:cNvPr>
          <p:cNvSpPr/>
          <p:nvPr/>
        </p:nvSpPr>
        <p:spPr>
          <a:xfrm>
            <a:off x="2735802" y="847525"/>
            <a:ext cx="6720396" cy="6347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 ЗАДАНИЕ: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E52DEDEE-59EE-4496-9559-3422B848BB9D}"/>
              </a:ext>
            </a:extLst>
          </p:cNvPr>
          <p:cNvSpPr/>
          <p:nvPr/>
        </p:nvSpPr>
        <p:spPr>
          <a:xfrm>
            <a:off x="860262" y="3803960"/>
            <a:ext cx="10277382" cy="18320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уч. –с.48-49, № 3(б), №4, №9(а).</a:t>
            </a:r>
          </a:p>
          <a:p>
            <a:pPr marL="742950" indent="-742950">
              <a:buAutoNum type="arabicPeriod"/>
            </a:pP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:уч.- с.49, №10 </a:t>
            </a:r>
          </a:p>
        </p:txBody>
      </p:sp>
    </p:spTree>
    <p:extLst>
      <p:ext uri="{BB962C8B-B14F-4D97-AF65-F5344CB8AC3E}">
        <p14:creationId xmlns:p14="http://schemas.microsoft.com/office/powerpoint/2010/main" val="1485126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8940B8A-CFCE-490B-968E-732B987A18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610856"/>
              </p:ext>
            </p:extLst>
          </p:nvPr>
        </p:nvGraphicFramePr>
        <p:xfrm>
          <a:off x="941034" y="1816368"/>
          <a:ext cx="8744504" cy="41570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92090">
                  <a:extLst>
                    <a:ext uri="{9D8B030D-6E8A-4147-A177-3AD203B41FA5}">
                      <a16:colId xmlns:a16="http://schemas.microsoft.com/office/drawing/2014/main" val="1275180292"/>
                    </a:ext>
                  </a:extLst>
                </a:gridCol>
                <a:gridCol w="1072249">
                  <a:extLst>
                    <a:ext uri="{9D8B030D-6E8A-4147-A177-3AD203B41FA5}">
                      <a16:colId xmlns:a16="http://schemas.microsoft.com/office/drawing/2014/main" val="1573927987"/>
                    </a:ext>
                  </a:extLst>
                </a:gridCol>
                <a:gridCol w="3113306">
                  <a:extLst>
                    <a:ext uri="{9D8B030D-6E8A-4147-A177-3AD203B41FA5}">
                      <a16:colId xmlns:a16="http://schemas.microsoft.com/office/drawing/2014/main" val="1804464202"/>
                    </a:ext>
                  </a:extLst>
                </a:gridCol>
                <a:gridCol w="1166859">
                  <a:extLst>
                    <a:ext uri="{9D8B030D-6E8A-4147-A177-3AD203B41FA5}">
                      <a16:colId xmlns:a16="http://schemas.microsoft.com/office/drawing/2014/main" val="1067442762"/>
                    </a:ext>
                  </a:extLst>
                </a:gridCol>
              </a:tblGrid>
              <a:tr h="1492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>
                          <a:effectLst/>
                        </a:rPr>
                        <a:t>+/-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b="1" kern="1200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 dirty="0">
                          <a:effectLst/>
                        </a:rPr>
                        <a:t>+/-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9782901"/>
                  </a:ext>
                </a:extLst>
              </a:tr>
              <a:tr h="2076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b="1" kern="1200" dirty="0">
                          <a:effectLst/>
                        </a:rPr>
                        <a:t>28 …</a:t>
                      </a:r>
                      <a:r>
                        <a:rPr lang="ru-RU" sz="4400" b="1" kern="1200" dirty="0">
                          <a:effectLst/>
                        </a:rPr>
                        <a:t> 288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b="1" kern="1200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kern="1200">
                          <a:effectLst/>
                        </a:rPr>
                        <a:t>920 … 924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4400" b="1" kern="1200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360080"/>
                  </a:ext>
                </a:extLst>
              </a:tr>
              <a:tr h="1758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 dirty="0">
                          <a:effectLst/>
                        </a:rPr>
                        <a:t>333 … 3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kern="1200">
                          <a:effectLst/>
                        </a:rPr>
                        <a:t>800 … 100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0366006"/>
                  </a:ext>
                </a:extLst>
              </a:tr>
              <a:tr h="1530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 dirty="0">
                          <a:effectLst/>
                        </a:rPr>
                        <a:t>678 … 768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kern="1200">
                          <a:effectLst/>
                        </a:rPr>
                        <a:t>8 … 28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674245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>
                          <a:effectLst/>
                        </a:rPr>
                        <a:t>532 … 512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kern="1200" dirty="0">
                          <a:effectLst/>
                        </a:rPr>
                        <a:t>412 … 12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480691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>
                          <a:effectLst/>
                        </a:rPr>
                        <a:t>709 … 701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>
                          <a:effectLst/>
                        </a:rPr>
                        <a:t> 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b="1" kern="1200" dirty="0">
                          <a:effectLst/>
                        </a:rPr>
                        <a:t>234 … 274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kern="1200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9054925"/>
                  </a:ext>
                </a:extLst>
              </a:tr>
            </a:tbl>
          </a:graphicData>
        </a:graphic>
      </p:graphicFrame>
      <p:sp>
        <p:nvSpPr>
          <p:cNvPr id="3" name="Текст 2">
            <a:extLst>
              <a:ext uri="{FF2B5EF4-FFF2-40B4-BE49-F238E27FC236}">
                <a16:creationId xmlns:a16="http://schemas.microsoft.com/office/drawing/2014/main" id="{2FC0C7DE-2218-4B9E-A5F7-D01CC1911A2B}"/>
              </a:ext>
            </a:extLst>
          </p:cNvPr>
          <p:cNvSpPr txBox="1">
            <a:spLocks/>
          </p:cNvSpPr>
          <p:nvPr/>
        </p:nvSpPr>
        <p:spPr>
          <a:xfrm>
            <a:off x="2488691" y="884538"/>
            <a:ext cx="6054571" cy="620242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ВЗАИМОПРОВЕРКА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F9C525-2ECE-4B5F-8137-7C86BD323D89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018276" y="181819"/>
            <a:ext cx="2004852" cy="2105855"/>
          </a:xfrm>
          <a:prstGeom prst="rect">
            <a:avLst/>
          </a:prstGeom>
          <a:noFill/>
        </p:spPr>
      </p:pic>
      <p:sp>
        <p:nvSpPr>
          <p:cNvPr id="5" name="Знак ''плюс'' 4">
            <a:extLst>
              <a:ext uri="{FF2B5EF4-FFF2-40B4-BE49-F238E27FC236}">
                <a16:creationId xmlns:a16="http://schemas.microsoft.com/office/drawing/2014/main" id="{5CF60F21-F131-46D8-867E-9D7F126DC9E9}"/>
              </a:ext>
            </a:extLst>
          </p:cNvPr>
          <p:cNvSpPr/>
          <p:nvPr/>
        </p:nvSpPr>
        <p:spPr>
          <a:xfrm>
            <a:off x="10205686" y="2713221"/>
            <a:ext cx="914400" cy="914400"/>
          </a:xfrm>
          <a:prstGeom prst="math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нак ''минус'' 5">
            <a:extLst>
              <a:ext uri="{FF2B5EF4-FFF2-40B4-BE49-F238E27FC236}">
                <a16:creationId xmlns:a16="http://schemas.microsoft.com/office/drawing/2014/main" id="{E342AD81-818D-4F27-8C4E-7CEC15B21E17}"/>
              </a:ext>
            </a:extLst>
          </p:cNvPr>
          <p:cNvSpPr/>
          <p:nvPr/>
        </p:nvSpPr>
        <p:spPr>
          <a:xfrm>
            <a:off x="10267831" y="4316734"/>
            <a:ext cx="914400" cy="914400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42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F5DEA38A-5A72-4F64-8DDD-6C17B7D31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47420" y="734747"/>
            <a:ext cx="6054571" cy="62024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</a:t>
            </a: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3E16CD7D-E68A-44A9-B3AF-3DE19D5CE3A6}"/>
              </a:ext>
            </a:extLst>
          </p:cNvPr>
          <p:cNvSpPr txBox="1">
            <a:spLocks/>
          </p:cNvSpPr>
          <p:nvPr/>
        </p:nvSpPr>
        <p:spPr>
          <a:xfrm>
            <a:off x="630282" y="1358284"/>
            <a:ext cx="10931432" cy="62024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   числа (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&gt;, &lt;, =)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нак ''плюс'' 1">
            <a:extLst>
              <a:ext uri="{FF2B5EF4-FFF2-40B4-BE49-F238E27FC236}">
                <a16:creationId xmlns:a16="http://schemas.microsoft.com/office/drawing/2014/main" id="{783B0A08-7932-471A-9E51-6D080B479A94}"/>
              </a:ext>
            </a:extLst>
          </p:cNvPr>
          <p:cNvSpPr/>
          <p:nvPr/>
        </p:nvSpPr>
        <p:spPr>
          <a:xfrm>
            <a:off x="10516405" y="2429136"/>
            <a:ext cx="914400" cy="914400"/>
          </a:xfrm>
          <a:prstGeom prst="math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нак ''минус'' 3">
            <a:extLst>
              <a:ext uri="{FF2B5EF4-FFF2-40B4-BE49-F238E27FC236}">
                <a16:creationId xmlns:a16="http://schemas.microsoft.com/office/drawing/2014/main" id="{A7279498-8BD2-405B-8E5A-287377A65784}"/>
              </a:ext>
            </a:extLst>
          </p:cNvPr>
          <p:cNvSpPr/>
          <p:nvPr/>
        </p:nvSpPr>
        <p:spPr>
          <a:xfrm>
            <a:off x="10516405" y="3695297"/>
            <a:ext cx="914400" cy="914400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0B51903-710C-411B-A22C-DC938614F11A}"/>
              </a:ext>
            </a:extLst>
          </p:cNvPr>
          <p:cNvSpPr/>
          <p:nvPr/>
        </p:nvSpPr>
        <p:spPr>
          <a:xfrm>
            <a:off x="976542" y="1940795"/>
            <a:ext cx="4625267" cy="4207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dirty="0">
                <a:latin typeface="Arial Black" panose="020B0A04020102020204" pitchFamily="34" charset="0"/>
              </a:rPr>
              <a:t>28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&lt;</a:t>
            </a:r>
            <a:r>
              <a:rPr lang="ru-RU" sz="5400" dirty="0">
                <a:latin typeface="Arial Black" panose="020B0A04020102020204" pitchFamily="34" charset="0"/>
              </a:rPr>
              <a:t> 288</a:t>
            </a:r>
          </a:p>
          <a:p>
            <a:r>
              <a:rPr lang="ru-RU" sz="5400" dirty="0">
                <a:latin typeface="Arial Black" panose="020B0A04020102020204" pitchFamily="34" charset="0"/>
              </a:rPr>
              <a:t>333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&gt;</a:t>
            </a:r>
            <a:r>
              <a:rPr lang="ru-RU" sz="5400" dirty="0">
                <a:latin typeface="Arial Black" panose="020B0A04020102020204" pitchFamily="34" charset="0"/>
              </a:rPr>
              <a:t> 3</a:t>
            </a:r>
          </a:p>
          <a:p>
            <a:r>
              <a:rPr lang="ru-RU" sz="5400" u="sng" dirty="0">
                <a:latin typeface="Arial Black" panose="020B0A04020102020204" pitchFamily="34" charset="0"/>
              </a:rPr>
              <a:t>6</a:t>
            </a:r>
            <a:r>
              <a:rPr lang="ru-RU" sz="5400" dirty="0">
                <a:latin typeface="Arial Black" panose="020B0A04020102020204" pitchFamily="34" charset="0"/>
              </a:rPr>
              <a:t>78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&lt;</a:t>
            </a:r>
            <a:r>
              <a:rPr lang="ru-RU" sz="5400" dirty="0">
                <a:latin typeface="Arial Black" panose="020B0A04020102020204" pitchFamily="34" charset="0"/>
              </a:rPr>
              <a:t> </a:t>
            </a:r>
            <a:r>
              <a:rPr lang="ru-RU" sz="5400" u="sng" dirty="0">
                <a:latin typeface="Arial Black" panose="020B0A04020102020204" pitchFamily="34" charset="0"/>
              </a:rPr>
              <a:t>7</a:t>
            </a:r>
            <a:r>
              <a:rPr lang="ru-RU" sz="5400" dirty="0">
                <a:latin typeface="Arial Black" panose="020B0A04020102020204" pitchFamily="34" charset="0"/>
              </a:rPr>
              <a:t>68</a:t>
            </a:r>
          </a:p>
          <a:p>
            <a:r>
              <a:rPr lang="ru-RU" sz="5400" u="sng" dirty="0">
                <a:latin typeface="Arial Black" panose="020B0A04020102020204" pitchFamily="34" charset="0"/>
              </a:rPr>
              <a:t>5</a:t>
            </a:r>
            <a:r>
              <a:rPr lang="ru-RU" sz="5400" dirty="0">
                <a:latin typeface="Arial Black" panose="020B0A04020102020204" pitchFamily="34" charset="0"/>
              </a:rPr>
              <a:t>32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&gt;</a:t>
            </a:r>
            <a:r>
              <a:rPr lang="ru-RU" sz="5400" dirty="0">
                <a:latin typeface="Arial Black" panose="020B0A04020102020204" pitchFamily="34" charset="0"/>
              </a:rPr>
              <a:t> </a:t>
            </a:r>
            <a:r>
              <a:rPr lang="ru-RU" sz="5400" u="sng" dirty="0">
                <a:latin typeface="Arial Black" panose="020B0A04020102020204" pitchFamily="34" charset="0"/>
              </a:rPr>
              <a:t>5</a:t>
            </a:r>
            <a:r>
              <a:rPr lang="ru-RU" sz="5400" dirty="0">
                <a:latin typeface="Arial Black" panose="020B0A04020102020204" pitchFamily="34" charset="0"/>
              </a:rPr>
              <a:t>12</a:t>
            </a:r>
          </a:p>
          <a:p>
            <a:r>
              <a:rPr lang="ru-RU" sz="5400" u="sng" dirty="0">
                <a:latin typeface="Arial Black" panose="020B0A04020102020204" pitchFamily="34" charset="0"/>
              </a:rPr>
              <a:t>70</a:t>
            </a:r>
            <a:r>
              <a:rPr lang="ru-RU" sz="5400" dirty="0">
                <a:latin typeface="Arial Black" panose="020B0A04020102020204" pitchFamily="34" charset="0"/>
              </a:rPr>
              <a:t>9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&gt;</a:t>
            </a:r>
            <a:r>
              <a:rPr lang="ru-RU" sz="5400" dirty="0">
                <a:latin typeface="Arial Black" panose="020B0A04020102020204" pitchFamily="34" charset="0"/>
              </a:rPr>
              <a:t> </a:t>
            </a:r>
            <a:r>
              <a:rPr lang="ru-RU" sz="5400" u="sng" dirty="0">
                <a:latin typeface="Arial Black" panose="020B0A04020102020204" pitchFamily="34" charset="0"/>
              </a:rPr>
              <a:t>70</a:t>
            </a:r>
            <a:r>
              <a:rPr lang="ru-RU" sz="5400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83E16E5-44D7-43DA-B785-B2EE06E069F0}"/>
              </a:ext>
            </a:extLst>
          </p:cNvPr>
          <p:cNvSpPr/>
          <p:nvPr/>
        </p:nvSpPr>
        <p:spPr>
          <a:xfrm>
            <a:off x="5788271" y="1978525"/>
            <a:ext cx="4541672" cy="41708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5400" u="sng" dirty="0">
                <a:latin typeface="Arial Black" panose="020B0A04020102020204" pitchFamily="34" charset="0"/>
              </a:rPr>
              <a:t>92</a:t>
            </a:r>
            <a:r>
              <a:rPr lang="ru-RU" sz="5400" dirty="0">
                <a:latin typeface="Arial Black" panose="020B0A04020102020204" pitchFamily="34" charset="0"/>
              </a:rPr>
              <a:t>0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&lt;</a:t>
            </a:r>
            <a:r>
              <a:rPr lang="ru-RU" sz="5400" dirty="0">
                <a:latin typeface="Arial Black" panose="020B0A04020102020204" pitchFamily="34" charset="0"/>
              </a:rPr>
              <a:t> </a:t>
            </a:r>
            <a:r>
              <a:rPr lang="ru-RU" sz="5400" u="sng" dirty="0">
                <a:latin typeface="Arial Black" panose="020B0A04020102020204" pitchFamily="34" charset="0"/>
              </a:rPr>
              <a:t>92</a:t>
            </a:r>
            <a:r>
              <a:rPr lang="ru-RU" sz="5400" dirty="0">
                <a:latin typeface="Arial Black" panose="020B0A04020102020204" pitchFamily="34" charset="0"/>
              </a:rPr>
              <a:t>4</a:t>
            </a:r>
          </a:p>
          <a:p>
            <a:r>
              <a:rPr lang="ru-RU" sz="5400" u="sng" dirty="0">
                <a:latin typeface="Arial Black" panose="020B0A04020102020204" pitchFamily="34" charset="0"/>
              </a:rPr>
              <a:t>8</a:t>
            </a:r>
            <a:r>
              <a:rPr lang="ru-RU" sz="5400" dirty="0">
                <a:latin typeface="Arial Black" panose="020B0A04020102020204" pitchFamily="34" charset="0"/>
              </a:rPr>
              <a:t>00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&gt;</a:t>
            </a:r>
            <a:r>
              <a:rPr lang="ru-RU" sz="5400" dirty="0">
                <a:latin typeface="Arial Black" panose="020B0A04020102020204" pitchFamily="34" charset="0"/>
              </a:rPr>
              <a:t> </a:t>
            </a:r>
            <a:r>
              <a:rPr lang="ru-RU" sz="5400" u="sng" dirty="0">
                <a:latin typeface="Arial Black" panose="020B0A04020102020204" pitchFamily="34" charset="0"/>
              </a:rPr>
              <a:t>1</a:t>
            </a:r>
            <a:r>
              <a:rPr lang="ru-RU" sz="5400" dirty="0">
                <a:latin typeface="Arial Black" panose="020B0A04020102020204" pitchFamily="34" charset="0"/>
              </a:rPr>
              <a:t>00</a:t>
            </a:r>
          </a:p>
          <a:p>
            <a:r>
              <a:rPr lang="ru-RU" sz="5400" dirty="0">
                <a:latin typeface="Arial Black" panose="020B0A04020102020204" pitchFamily="34" charset="0"/>
              </a:rPr>
              <a:t>8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&lt;</a:t>
            </a:r>
            <a:r>
              <a:rPr lang="ru-RU" sz="5400" dirty="0">
                <a:latin typeface="Arial Black" panose="020B0A04020102020204" pitchFamily="34" charset="0"/>
              </a:rPr>
              <a:t> 28</a:t>
            </a:r>
          </a:p>
          <a:p>
            <a:r>
              <a:rPr lang="ru-RU" sz="5400" dirty="0">
                <a:latin typeface="Arial Black" panose="020B0A04020102020204" pitchFamily="34" charset="0"/>
              </a:rPr>
              <a:t>412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&gt;</a:t>
            </a:r>
            <a:r>
              <a:rPr lang="ru-RU" sz="5400" dirty="0">
                <a:latin typeface="Arial Black" panose="020B0A04020102020204" pitchFamily="34" charset="0"/>
              </a:rPr>
              <a:t> 12</a:t>
            </a:r>
          </a:p>
          <a:p>
            <a:r>
              <a:rPr lang="ru-RU" sz="5400" u="sng" dirty="0">
                <a:latin typeface="Arial Black" panose="020B0A04020102020204" pitchFamily="34" charset="0"/>
              </a:rPr>
              <a:t>2</a:t>
            </a:r>
            <a:r>
              <a:rPr lang="ru-RU" sz="5400" dirty="0">
                <a:latin typeface="Arial Black" panose="020B0A04020102020204" pitchFamily="34" charset="0"/>
              </a:rPr>
              <a:t>34 </a:t>
            </a:r>
            <a:r>
              <a:rPr lang="en-US" sz="5400" dirty="0">
                <a:solidFill>
                  <a:srgbClr val="FF0000"/>
                </a:solidFill>
                <a:latin typeface="Arial Black" panose="020B0A04020102020204" pitchFamily="34" charset="0"/>
              </a:rPr>
              <a:t>&lt;</a:t>
            </a:r>
            <a:r>
              <a:rPr lang="ru-RU" sz="5400" dirty="0">
                <a:latin typeface="Arial Black" panose="020B0A04020102020204" pitchFamily="34" charset="0"/>
              </a:rPr>
              <a:t> </a:t>
            </a:r>
            <a:r>
              <a:rPr lang="ru-RU" sz="5400" u="sng" dirty="0">
                <a:latin typeface="Arial Black" panose="020B0A04020102020204" pitchFamily="34" charset="0"/>
              </a:rPr>
              <a:t>2</a:t>
            </a:r>
            <a:r>
              <a:rPr lang="ru-RU" sz="5400" dirty="0">
                <a:latin typeface="Arial Black" panose="020B0A04020102020204" pitchFamily="34" charset="0"/>
              </a:rPr>
              <a:t>74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99B76051-F7C1-421E-B941-6C6281CC7193}"/>
              </a:ext>
            </a:extLst>
          </p:cNvPr>
          <p:cNvSpPr/>
          <p:nvPr/>
        </p:nvSpPr>
        <p:spPr>
          <a:xfrm>
            <a:off x="1535838" y="4422275"/>
            <a:ext cx="435006" cy="914400"/>
          </a:xfrm>
          <a:prstGeom prst="ellipse">
            <a:avLst/>
          </a:prstGeom>
          <a:noFill/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D3A54BD5-06D0-4346-A27F-4615AAA5266A}"/>
              </a:ext>
            </a:extLst>
          </p:cNvPr>
          <p:cNvSpPr/>
          <p:nvPr/>
        </p:nvSpPr>
        <p:spPr>
          <a:xfrm>
            <a:off x="3813698" y="4422275"/>
            <a:ext cx="435006" cy="914400"/>
          </a:xfrm>
          <a:prstGeom prst="ellipse">
            <a:avLst/>
          </a:prstGeom>
          <a:noFill/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BC08887C-5002-4A70-B78E-112B60FCEEC8}"/>
              </a:ext>
            </a:extLst>
          </p:cNvPr>
          <p:cNvSpPr/>
          <p:nvPr/>
        </p:nvSpPr>
        <p:spPr>
          <a:xfrm>
            <a:off x="1970844" y="5233514"/>
            <a:ext cx="559296" cy="914400"/>
          </a:xfrm>
          <a:prstGeom prst="ellipse">
            <a:avLst/>
          </a:prstGeom>
          <a:noFill/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706E8A5E-E456-4BDD-927A-3600816F9948}"/>
              </a:ext>
            </a:extLst>
          </p:cNvPr>
          <p:cNvSpPr/>
          <p:nvPr/>
        </p:nvSpPr>
        <p:spPr>
          <a:xfrm>
            <a:off x="4276818" y="5220325"/>
            <a:ext cx="435006" cy="914400"/>
          </a:xfrm>
          <a:prstGeom prst="ellipse">
            <a:avLst/>
          </a:prstGeom>
          <a:noFill/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72D54582-2669-4D52-90B7-AE0F8A163665}"/>
              </a:ext>
            </a:extLst>
          </p:cNvPr>
          <p:cNvSpPr/>
          <p:nvPr/>
        </p:nvSpPr>
        <p:spPr>
          <a:xfrm>
            <a:off x="6743330" y="1971936"/>
            <a:ext cx="527482" cy="914400"/>
          </a:xfrm>
          <a:prstGeom prst="ellipse">
            <a:avLst/>
          </a:prstGeom>
          <a:noFill/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E22B2553-EC4F-43AE-9615-8514CE2E17E8}"/>
              </a:ext>
            </a:extLst>
          </p:cNvPr>
          <p:cNvSpPr/>
          <p:nvPr/>
        </p:nvSpPr>
        <p:spPr>
          <a:xfrm>
            <a:off x="9038250" y="1978524"/>
            <a:ext cx="527482" cy="914400"/>
          </a:xfrm>
          <a:prstGeom prst="ellipse">
            <a:avLst/>
          </a:prstGeom>
          <a:noFill/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49752C42-31E4-4D90-BEB6-0A02E7B771D3}"/>
              </a:ext>
            </a:extLst>
          </p:cNvPr>
          <p:cNvSpPr/>
          <p:nvPr/>
        </p:nvSpPr>
        <p:spPr>
          <a:xfrm>
            <a:off x="6309804" y="5234994"/>
            <a:ext cx="527481" cy="914400"/>
          </a:xfrm>
          <a:prstGeom prst="ellipse">
            <a:avLst/>
          </a:prstGeom>
          <a:noFill/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8236F0E0-7324-445E-9CB8-3334274EEAC0}"/>
              </a:ext>
            </a:extLst>
          </p:cNvPr>
          <p:cNvSpPr/>
          <p:nvPr/>
        </p:nvSpPr>
        <p:spPr>
          <a:xfrm>
            <a:off x="8603244" y="5220325"/>
            <a:ext cx="527480" cy="914400"/>
          </a:xfrm>
          <a:prstGeom prst="ellipse">
            <a:avLst/>
          </a:prstGeom>
          <a:noFill/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F568BB5-A9EA-442B-BA74-A912887543A4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956132" y="22021"/>
            <a:ext cx="2004852" cy="21058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321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F5DEA38A-5A72-4F64-8DDD-6C17B7D31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56298" y="672354"/>
            <a:ext cx="6054571" cy="62024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</a:t>
            </a:r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3E16CD7D-E68A-44A9-B3AF-3DE19D5CE3A6}"/>
              </a:ext>
            </a:extLst>
          </p:cNvPr>
          <p:cNvSpPr txBox="1">
            <a:spLocks/>
          </p:cNvSpPr>
          <p:nvPr/>
        </p:nvSpPr>
        <p:spPr>
          <a:xfrm>
            <a:off x="630282" y="1358284"/>
            <a:ext cx="10931432" cy="62024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0B51903-710C-411B-A22C-DC938614F11A}"/>
              </a:ext>
            </a:extLst>
          </p:cNvPr>
          <p:cNvSpPr/>
          <p:nvPr/>
        </p:nvSpPr>
        <p:spPr>
          <a:xfrm>
            <a:off x="853732" y="1978526"/>
            <a:ext cx="4625267" cy="4207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5400" b="1" dirty="0">
                <a:latin typeface="+mj-lt"/>
              </a:rPr>
              <a:t>б/</a:t>
            </a:r>
            <a:r>
              <a:rPr lang="ru-RU" sz="5400" b="1" dirty="0" err="1">
                <a:latin typeface="+mj-lt"/>
              </a:rPr>
              <a:t>ош</a:t>
            </a:r>
            <a:r>
              <a:rPr lang="ru-RU" sz="5400" b="1" dirty="0">
                <a:latin typeface="+mj-lt"/>
              </a:rPr>
              <a:t>- «8»</a:t>
            </a:r>
          </a:p>
          <a:p>
            <a:r>
              <a:rPr lang="ru-RU" sz="5400" b="1" dirty="0">
                <a:latin typeface="+mj-lt"/>
              </a:rPr>
              <a:t>1 </a:t>
            </a:r>
            <a:r>
              <a:rPr lang="ru-RU" sz="5400" b="1" dirty="0" err="1">
                <a:latin typeface="+mj-lt"/>
              </a:rPr>
              <a:t>ош</a:t>
            </a:r>
            <a:r>
              <a:rPr lang="ru-RU" sz="5400" b="1" dirty="0">
                <a:latin typeface="+mj-lt"/>
              </a:rPr>
              <a:t>.- «7»</a:t>
            </a:r>
          </a:p>
          <a:p>
            <a:r>
              <a:rPr lang="ru-RU" sz="5400" b="1" dirty="0">
                <a:latin typeface="+mj-lt"/>
              </a:rPr>
              <a:t>2 </a:t>
            </a:r>
            <a:r>
              <a:rPr lang="ru-RU" sz="5400" b="1" dirty="0" err="1">
                <a:latin typeface="+mj-lt"/>
              </a:rPr>
              <a:t>ош</a:t>
            </a:r>
            <a:r>
              <a:rPr lang="ru-RU" sz="5400" b="1" dirty="0">
                <a:latin typeface="+mj-lt"/>
              </a:rPr>
              <a:t>.- «6»</a:t>
            </a:r>
          </a:p>
          <a:p>
            <a:r>
              <a:rPr lang="ru-RU" sz="5400" b="1" dirty="0">
                <a:latin typeface="+mj-lt"/>
              </a:rPr>
              <a:t>3 </a:t>
            </a:r>
            <a:r>
              <a:rPr lang="ru-RU" sz="5400" b="1" dirty="0" err="1">
                <a:latin typeface="+mj-lt"/>
              </a:rPr>
              <a:t>ош</a:t>
            </a:r>
            <a:r>
              <a:rPr lang="ru-RU" sz="5400" b="1" dirty="0">
                <a:latin typeface="+mj-lt"/>
              </a:rPr>
              <a:t>.- «5»</a:t>
            </a:r>
            <a:endParaRPr lang="en-US" sz="5400" b="1" dirty="0">
              <a:latin typeface="+mj-lt"/>
            </a:endParaRPr>
          </a:p>
          <a:p>
            <a:endParaRPr lang="ru-RU" sz="5400" b="1" dirty="0">
              <a:latin typeface="+mj-lt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F44E380-A461-46C3-8C46-607ACA07ED1B}"/>
              </a:ext>
            </a:extLst>
          </p:cNvPr>
          <p:cNvSpPr/>
          <p:nvPr/>
        </p:nvSpPr>
        <p:spPr>
          <a:xfrm>
            <a:off x="6095998" y="1978526"/>
            <a:ext cx="4625267" cy="4207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5400" b="1" dirty="0">
              <a:latin typeface="+mj-lt"/>
            </a:endParaRPr>
          </a:p>
          <a:p>
            <a:r>
              <a:rPr lang="ru-RU" sz="5400" b="1" dirty="0">
                <a:latin typeface="+mj-lt"/>
              </a:rPr>
              <a:t>4-5 </a:t>
            </a:r>
            <a:r>
              <a:rPr lang="ru-RU" sz="5400" b="1" dirty="0" err="1">
                <a:latin typeface="+mj-lt"/>
              </a:rPr>
              <a:t>ош</a:t>
            </a:r>
            <a:r>
              <a:rPr lang="ru-RU" sz="5400" b="1" dirty="0">
                <a:latin typeface="+mj-lt"/>
              </a:rPr>
              <a:t>.- «4»</a:t>
            </a:r>
          </a:p>
          <a:p>
            <a:r>
              <a:rPr lang="ru-RU" sz="5400" b="1" dirty="0">
                <a:latin typeface="+mj-lt"/>
              </a:rPr>
              <a:t>6-7 </a:t>
            </a:r>
            <a:r>
              <a:rPr lang="ru-RU" sz="5400" b="1" dirty="0" err="1">
                <a:latin typeface="+mj-lt"/>
              </a:rPr>
              <a:t>ош</a:t>
            </a:r>
            <a:r>
              <a:rPr lang="en-US" sz="5400" b="1" dirty="0">
                <a:latin typeface="+mj-lt"/>
              </a:rPr>
              <a:t>.</a:t>
            </a:r>
            <a:r>
              <a:rPr lang="ru-RU" sz="5400" b="1" dirty="0">
                <a:latin typeface="+mj-lt"/>
              </a:rPr>
              <a:t>- «3»</a:t>
            </a:r>
          </a:p>
          <a:p>
            <a:r>
              <a:rPr lang="ru-RU" sz="5400" b="1" dirty="0">
                <a:latin typeface="+mj-lt"/>
              </a:rPr>
              <a:t>8-9 </a:t>
            </a:r>
            <a:r>
              <a:rPr lang="ru-RU" sz="5400" b="1" dirty="0" err="1">
                <a:latin typeface="+mj-lt"/>
              </a:rPr>
              <a:t>ош</a:t>
            </a:r>
            <a:r>
              <a:rPr lang="ru-RU" sz="5400" b="1" dirty="0">
                <a:latin typeface="+mj-lt"/>
              </a:rPr>
              <a:t>.- «2»</a:t>
            </a:r>
          </a:p>
          <a:p>
            <a:r>
              <a:rPr lang="en-US" sz="5400" b="1" dirty="0">
                <a:latin typeface="+mj-lt"/>
              </a:rPr>
              <a:t>10</a:t>
            </a:r>
            <a:r>
              <a:rPr lang="ru-RU" sz="5400" b="1" dirty="0">
                <a:latin typeface="+mj-lt"/>
              </a:rPr>
              <a:t> </a:t>
            </a:r>
            <a:r>
              <a:rPr lang="ru-RU" sz="5400" b="1" dirty="0" err="1">
                <a:latin typeface="+mj-lt"/>
              </a:rPr>
              <a:t>ош</a:t>
            </a:r>
            <a:r>
              <a:rPr lang="ru-RU" sz="5400" b="1" dirty="0">
                <a:latin typeface="+mj-lt"/>
              </a:rPr>
              <a:t>.- «</a:t>
            </a:r>
            <a:r>
              <a:rPr lang="en-US" sz="5400" b="1" dirty="0">
                <a:latin typeface="+mj-lt"/>
              </a:rPr>
              <a:t>1</a:t>
            </a:r>
            <a:r>
              <a:rPr lang="ru-RU" sz="5400" b="1" dirty="0">
                <a:latin typeface="+mj-lt"/>
              </a:rPr>
              <a:t>»</a:t>
            </a:r>
            <a:endParaRPr lang="en-US" sz="5400" b="1" dirty="0">
              <a:latin typeface="+mj-lt"/>
            </a:endParaRPr>
          </a:p>
          <a:p>
            <a:endParaRPr lang="en-US" sz="5400" b="1" dirty="0">
              <a:latin typeface="+mj-lt"/>
            </a:endParaRPr>
          </a:p>
          <a:p>
            <a:endParaRPr lang="ru-RU" sz="5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9136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0F336D-83A9-404C-85FD-ED0E9510D53F}"/>
              </a:ext>
            </a:extLst>
          </p:cNvPr>
          <p:cNvSpPr txBox="1"/>
          <p:nvPr/>
        </p:nvSpPr>
        <p:spPr>
          <a:xfrm>
            <a:off x="787152" y="455667"/>
            <a:ext cx="10617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5"/>
                </a:solidFill>
              </a:rPr>
              <a:t>Математика  повсюду.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169186-41A0-437F-ACFA-218E33927D05}"/>
              </a:ext>
            </a:extLst>
          </p:cNvPr>
          <p:cNvSpPr txBox="1"/>
          <p:nvPr/>
        </p:nvSpPr>
        <p:spPr>
          <a:xfrm>
            <a:off x="787152" y="1249312"/>
            <a:ext cx="107863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4"/>
                </a:solidFill>
              </a:rPr>
              <a:t>Математика   ум   в  порядок приводит.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96FB08-C343-4AE1-AB49-FE0AAC0D3968}"/>
              </a:ext>
            </a:extLst>
          </p:cNvPr>
          <p:cNvSpPr txBox="1"/>
          <p:nvPr/>
        </p:nvSpPr>
        <p:spPr>
          <a:xfrm>
            <a:off x="787151" y="2778216"/>
            <a:ext cx="106176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3"/>
                </a:solidFill>
              </a:rPr>
              <a:t>Математика  нужна  всем  на протяжении   всей  жизни.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31E774-52DA-4817-99B4-B5AD30C7D917}"/>
              </a:ext>
            </a:extLst>
          </p:cNvPr>
          <p:cNvSpPr txBox="1"/>
          <p:nvPr/>
        </p:nvSpPr>
        <p:spPr>
          <a:xfrm>
            <a:off x="787151" y="4402857"/>
            <a:ext cx="106176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chemeClr val="accent2"/>
                </a:solidFill>
              </a:rPr>
              <a:t>Математика учит  </a:t>
            </a:r>
            <a:r>
              <a:rPr lang="ru-RU" sz="5400" b="1" dirty="0" err="1">
                <a:solidFill>
                  <a:schemeClr val="accent2"/>
                </a:solidFill>
              </a:rPr>
              <a:t>самостоя</a:t>
            </a:r>
            <a:r>
              <a:rPr lang="ru-RU" sz="5400" b="1" dirty="0">
                <a:solidFill>
                  <a:schemeClr val="accent2"/>
                </a:solidFill>
              </a:rPr>
              <a:t>-тельности.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369087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B7093AB-5534-4499-BB9D-16766539B4C5}"/>
              </a:ext>
            </a:extLst>
          </p:cNvPr>
          <p:cNvSpPr/>
          <p:nvPr/>
        </p:nvSpPr>
        <p:spPr>
          <a:xfrm>
            <a:off x="781234" y="736847"/>
            <a:ext cx="10626571" cy="5237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4">
                    <a:lumMod val="75000"/>
                  </a:schemeClr>
                </a:solidFill>
              </a:rPr>
              <a:t>СИТУАЦИЯ    «В   МАГАЗИНЕ»</a:t>
            </a:r>
          </a:p>
        </p:txBody>
      </p:sp>
      <p:pic>
        <p:nvPicPr>
          <p:cNvPr id="1028" name="Picture 4" descr="Кофе растворимый Nescafe Classic Crema, стеклянная банка, 95 г">
            <a:extLst>
              <a:ext uri="{FF2B5EF4-FFF2-40B4-BE49-F238E27FC236}">
                <a16:creationId xmlns:a16="http://schemas.microsoft.com/office/drawing/2014/main" id="{08941FFC-343E-4BFC-BF2E-DB014C074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120" y="1329431"/>
            <a:ext cx="2730485" cy="41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21C9533-28D3-42CB-97EA-4EBB7F408309}"/>
              </a:ext>
            </a:extLst>
          </p:cNvPr>
          <p:cNvSpPr/>
          <p:nvPr/>
        </p:nvSpPr>
        <p:spPr>
          <a:xfrm>
            <a:off x="661549" y="5298460"/>
            <a:ext cx="48362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YS Text"/>
              </a:rPr>
              <a:t>Кофе растворимый </a:t>
            </a:r>
            <a:r>
              <a:rPr lang="ru-RU" sz="2800" b="1" dirty="0" err="1">
                <a:solidFill>
                  <a:schemeClr val="accent4">
                    <a:lumMod val="75000"/>
                  </a:schemeClr>
                </a:solidFill>
                <a:latin typeface="YS Text"/>
              </a:rPr>
              <a:t>Nescafe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YS Text"/>
              </a:rPr>
              <a:t> </a:t>
            </a:r>
            <a:r>
              <a:rPr lang="ru-RU" sz="2800" b="1" dirty="0" err="1">
                <a:solidFill>
                  <a:schemeClr val="accent4">
                    <a:lumMod val="75000"/>
                  </a:schemeClr>
                </a:solidFill>
                <a:latin typeface="YS Text"/>
              </a:rPr>
              <a:t>Classic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YS Text"/>
              </a:rPr>
              <a:t> </a:t>
            </a:r>
            <a:r>
              <a:rPr lang="ru-RU" sz="2800" b="1" dirty="0" err="1">
                <a:solidFill>
                  <a:schemeClr val="accent4">
                    <a:lumMod val="75000"/>
                  </a:schemeClr>
                </a:solidFill>
                <a:latin typeface="YS Text"/>
              </a:rPr>
              <a:t>Crema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YS Text"/>
              </a:rPr>
              <a:t>, 95 г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80881D4-531E-4A24-BF5F-375900E22C9E}"/>
              </a:ext>
            </a:extLst>
          </p:cNvPr>
          <p:cNvSpPr/>
          <p:nvPr/>
        </p:nvSpPr>
        <p:spPr>
          <a:xfrm>
            <a:off x="781233" y="1473692"/>
            <a:ext cx="2183909" cy="1162975"/>
          </a:xfrm>
          <a:prstGeom prst="roundRect">
            <a:avLst>
              <a:gd name="adj" fmla="val 3899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272 </a:t>
            </a:r>
            <a:r>
              <a:rPr lang="ru-RU" sz="4000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р.</a:t>
            </a:r>
          </a:p>
        </p:txBody>
      </p:sp>
      <p:pic>
        <p:nvPicPr>
          <p:cNvPr id="1030" name="Picture 6" descr="Кофе растворимый FRESCO Doppio с молотым кофе, стеклянная банка, 100 г">
            <a:extLst>
              <a:ext uri="{FF2B5EF4-FFF2-40B4-BE49-F238E27FC236}">
                <a16:creationId xmlns:a16="http://schemas.microsoft.com/office/drawing/2014/main" id="{3C805338-F0ED-4550-A8F0-21A027478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74" y="1342750"/>
            <a:ext cx="2318567" cy="402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46122EE4-0284-496A-B59B-550CF398C1D0}"/>
              </a:ext>
            </a:extLst>
          </p:cNvPr>
          <p:cNvSpPr/>
          <p:nvPr/>
        </p:nvSpPr>
        <p:spPr>
          <a:xfrm>
            <a:off x="9223896" y="1473691"/>
            <a:ext cx="2183909" cy="1162975"/>
          </a:xfrm>
          <a:prstGeom prst="roundRect">
            <a:avLst>
              <a:gd name="adj" fmla="val 3899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2</a:t>
            </a:r>
            <a:r>
              <a:rPr lang="ru-RU" sz="4000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90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р.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50843FA-327D-41A2-8BC3-FCA9783391D3}"/>
              </a:ext>
            </a:extLst>
          </p:cNvPr>
          <p:cNvSpPr/>
          <p:nvPr/>
        </p:nvSpPr>
        <p:spPr>
          <a:xfrm>
            <a:off x="5343699" y="528543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YS Text"/>
              </a:rPr>
              <a:t>Кофе растворимый FRESCO </a:t>
            </a:r>
          </a:p>
          <a:p>
            <a:pPr algn="r"/>
            <a:r>
              <a:rPr lang="ru-RU" sz="2800" b="1" dirty="0" err="1">
                <a:solidFill>
                  <a:schemeClr val="accent4">
                    <a:lumMod val="75000"/>
                  </a:schemeClr>
                </a:solidFill>
                <a:latin typeface="YS Text"/>
              </a:rPr>
              <a:t>Doppio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YS Text"/>
              </a:rPr>
              <a:t>, 120 г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9BE5A3C-17BD-411C-9999-1021DD45A5B9}"/>
              </a:ext>
            </a:extLst>
          </p:cNvPr>
          <p:cNvSpPr/>
          <p:nvPr/>
        </p:nvSpPr>
        <p:spPr>
          <a:xfrm>
            <a:off x="4642362" y="4548645"/>
            <a:ext cx="793291" cy="390617"/>
          </a:xfrm>
          <a:prstGeom prst="roundRect">
            <a:avLst>
              <a:gd name="adj" fmla="val 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95 г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5CDF106-D7C9-4EC4-BD94-38194285D90C}"/>
              </a:ext>
            </a:extLst>
          </p:cNvPr>
          <p:cNvSpPr/>
          <p:nvPr/>
        </p:nvSpPr>
        <p:spPr>
          <a:xfrm>
            <a:off x="8174468" y="4489066"/>
            <a:ext cx="715368" cy="450196"/>
          </a:xfrm>
          <a:prstGeom prst="roundRect">
            <a:avLst>
              <a:gd name="adj" fmla="val 0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120 г</a:t>
            </a:r>
          </a:p>
        </p:txBody>
      </p:sp>
    </p:spTree>
    <p:extLst>
      <p:ext uri="{BB962C8B-B14F-4D97-AF65-F5344CB8AC3E}">
        <p14:creationId xmlns:p14="http://schemas.microsoft.com/office/powerpoint/2010/main" val="1728932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8A2B306-1D46-4608-ACFC-D1687AA69EBF}"/>
              </a:ext>
            </a:extLst>
          </p:cNvPr>
          <p:cNvSpPr/>
          <p:nvPr/>
        </p:nvSpPr>
        <p:spPr>
          <a:xfrm>
            <a:off x="1071238" y="654279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ТЕМА.              ………………….              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09A6E33-F366-4DCC-BCA2-59B42D2160D1}"/>
              </a:ext>
            </a:extLst>
          </p:cNvPr>
          <p:cNvSpPr/>
          <p:nvPr/>
        </p:nvSpPr>
        <p:spPr>
          <a:xfrm>
            <a:off x="1071238" y="164066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ТРЕХЗНАЧНОГО       Ч И С Л </a:t>
            </a: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17769C5-D29F-4E97-9497-D7BB29564D83}"/>
              </a:ext>
            </a:extLst>
          </p:cNvPr>
          <p:cNvSpPr/>
          <p:nvPr/>
        </p:nvSpPr>
        <p:spPr>
          <a:xfrm>
            <a:off x="1071238" y="2599305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FDEE8E9-172C-45D4-B3B8-07D4AF582B97}"/>
              </a:ext>
            </a:extLst>
          </p:cNvPr>
          <p:cNvSpPr/>
          <p:nvPr/>
        </p:nvSpPr>
        <p:spPr>
          <a:xfrm>
            <a:off x="1142260" y="6497486"/>
            <a:ext cx="10049521" cy="3499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ОБЪЯСНИ     КАЖДОЕ   ПОСЛЕДУЮЩЕЕ   СЛОВО   В  ТЕМЕ   УРОКА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C5425F-686F-48A1-9EA1-1043E7A7FB55}"/>
              </a:ext>
            </a:extLst>
          </p:cNvPr>
          <p:cNvSpPr/>
          <p:nvPr/>
        </p:nvSpPr>
        <p:spPr>
          <a:xfrm>
            <a:off x="97654" y="44754"/>
            <a:ext cx="2947386" cy="4583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ПРИЕМ «ВОДОПАД»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517D4E4-88AE-45F0-B64F-C9E635E856A4}"/>
              </a:ext>
            </a:extLst>
          </p:cNvPr>
          <p:cNvSpPr/>
          <p:nvPr/>
        </p:nvSpPr>
        <p:spPr>
          <a:xfrm>
            <a:off x="1071238" y="3575883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CB26367-96F8-4A6B-BD60-5034B29F80BF}"/>
              </a:ext>
            </a:extLst>
          </p:cNvPr>
          <p:cNvSpPr/>
          <p:nvPr/>
        </p:nvSpPr>
        <p:spPr>
          <a:xfrm>
            <a:off x="1071238" y="4548396"/>
            <a:ext cx="1004952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4949535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641</TotalTime>
  <Words>1273</Words>
  <Application>Microsoft Office PowerPoint</Application>
  <PresentationFormat>Широкоэкранный</PresentationFormat>
  <Paragraphs>247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5" baseType="lpstr">
      <vt:lpstr>Arial</vt:lpstr>
      <vt:lpstr>Arial Black</vt:lpstr>
      <vt:lpstr>Calibri</vt:lpstr>
      <vt:lpstr>Garamond</vt:lpstr>
      <vt:lpstr>Times New Roman</vt:lpstr>
      <vt:lpstr>YS Text</vt:lpstr>
      <vt:lpstr>Натуральные материалы</vt:lpstr>
      <vt:lpstr>31 октября Классная  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ИССЛЕДОВАНИЕ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сентября Классная   работа</dc:title>
  <dc:creator>Ирина Никуленок</dc:creator>
  <cp:lastModifiedBy>Ирина Никуленок</cp:lastModifiedBy>
  <cp:revision>12</cp:revision>
  <cp:lastPrinted>2022-10-30T18:54:21Z</cp:lastPrinted>
  <dcterms:created xsi:type="dcterms:W3CDTF">2022-09-01T16:29:21Z</dcterms:created>
  <dcterms:modified xsi:type="dcterms:W3CDTF">2023-01-03T10:35:38Z</dcterms:modified>
</cp:coreProperties>
</file>