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44" r:id="rId1"/>
  </p:sldMasterIdLst>
  <p:sldIdLst>
    <p:sldId id="256" r:id="rId2"/>
    <p:sldId id="257" r:id="rId3"/>
    <p:sldId id="260" r:id="rId4"/>
    <p:sldId id="259" r:id="rId5"/>
    <p:sldId id="269" r:id="rId6"/>
    <p:sldId id="258" r:id="rId7"/>
    <p:sldId id="261" r:id="rId8"/>
    <p:sldId id="262" r:id="rId9"/>
    <p:sldId id="263" r:id="rId10"/>
    <p:sldId id="265" r:id="rId11"/>
    <p:sldId id="266" r:id="rId12"/>
    <p:sldId id="267" r:id="rId13"/>
    <p:sldId id="264" r:id="rId14"/>
    <p:sldId id="268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150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t>12/15/2021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1111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smtClean="0"/>
              <a:t>12/15/2021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623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smtClean="0"/>
              <a:t>12/15/2021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28149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smtClean="0"/>
              <a:t>12/15/2021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3941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t>12/15/2021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7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smtClean="0"/>
              <a:t>12/15/2021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7143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4976-E339-4826-83B7-FBD03F55ECF8}" type="datetimeFigureOut">
              <a:rPr lang="en-US" smtClean="0"/>
              <a:t>12/15/2021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84965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smtClean="0"/>
              <a:t>12/15/2021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719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smtClean="0"/>
              <a:t>12/15/2021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1618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E4249-C0D0-4B06-8692-E8BB871AF643}" type="datetimeFigureOut">
              <a:rPr lang="en-US" smtClean="0"/>
              <a:t>12/15/2021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90842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tx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042B0DB6-F5C7-45FB-8CF3-31B45F9C2DAC}" type="datetimeFigureOut">
              <a:rPr lang="en-US" smtClean="0"/>
              <a:t>12/15/2021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46297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chemeClr val="bg2">
              <a:lumMod val="60000"/>
              <a:lumOff val="40000"/>
              <a:alpha val="15000"/>
            </a:schemeClr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1160EA64-D806-43AC-9DF2-F8C432F32B4C}" type="datetimeFigureOut">
              <a:rPr lang="en-US" smtClean="0"/>
              <a:t>12/15/2021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69804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932256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C33CB9-05C9-4171-A181-0C0B6AE7B5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0200" y="1080656"/>
            <a:ext cx="8991600" cy="2952009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br>
              <a:rPr lang="ru-RU" sz="1800" b="1" dirty="0">
                <a:solidFill>
                  <a:srgbClr val="000000"/>
                </a:solidFill>
                <a:effectLst/>
                <a:latin typeface="yandex-sans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0000"/>
                </a:solidFill>
                <a:effectLst/>
                <a:latin typeface="yandex-sans"/>
                <a:ea typeface="Times New Roman" panose="02020603050405020304" pitchFamily="18" charset="0"/>
                <a:cs typeface="Times New Roman" panose="02020603050405020304" pitchFamily="18" charset="0"/>
              </a:rPr>
              <a:t>«Развитие</a:t>
            </a:r>
            <a:br>
              <a:rPr lang="ru-RU" sz="2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rgbClr val="000000"/>
                </a:solidFill>
                <a:effectLst/>
                <a:latin typeface="yandex-sans"/>
                <a:ea typeface="Times New Roman" panose="02020603050405020304" pitchFamily="18" charset="0"/>
                <a:cs typeface="Times New Roman" panose="02020603050405020304" pitchFamily="18" charset="0"/>
              </a:rPr>
              <a:t>коммуникативных</a:t>
            </a:r>
            <a:br>
              <a:rPr lang="ru-RU" sz="2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навыков</a:t>
            </a:r>
            <a:br>
              <a:rPr lang="ru-RU" sz="2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детей сирот, и детей оставшихся без попечения родителей</a:t>
            </a:r>
            <a:r>
              <a:rPr lang="ru-RU" sz="2200" b="1" dirty="0">
                <a:solidFill>
                  <a:srgbClr val="000000"/>
                </a:solidFill>
                <a:effectLst/>
                <a:latin typeface="yandex-sans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C316DEB-FA8C-4696-BA47-00EBF41FEF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83334" y="4453247"/>
            <a:ext cx="2908466" cy="1324097"/>
          </a:xfrm>
        </p:spPr>
        <p:txBody>
          <a:bodyPr>
            <a:normAutofit fontScale="92500"/>
          </a:bodyPr>
          <a:lstStyle/>
          <a:p>
            <a:pPr algn="l"/>
            <a:r>
              <a:rPr lang="ru-RU" sz="1800" b="1" dirty="0"/>
              <a:t>Болотова Г. В., воспитатель ГКОУ МО «Вдохновение»</a:t>
            </a:r>
          </a:p>
          <a:p>
            <a:pPr algn="l"/>
            <a:r>
              <a:rPr lang="ru-RU" sz="1800" b="1" dirty="0"/>
              <a:t>Сафиуллина Т.С., учитель ГКОУ МО «Вдохновение»</a:t>
            </a:r>
          </a:p>
          <a:p>
            <a:pPr algn="r"/>
            <a:endParaRPr lang="ru-RU" sz="1800" dirty="0"/>
          </a:p>
          <a:p>
            <a:pPr algn="r"/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79435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F3CCE0-FFE7-46E8-A405-60D0443A40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380010"/>
            <a:ext cx="7729728" cy="1324099"/>
          </a:xfrm>
        </p:spPr>
        <p:txBody>
          <a:bodyPr>
            <a:normAutofit fontScale="90000"/>
          </a:bodyPr>
          <a:lstStyle/>
          <a:p>
            <a:r>
              <a:rPr lang="ru-RU" sz="2800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Коммуникативная игра «</a:t>
            </a:r>
            <a:r>
              <a:rPr lang="ru-RU" b="1" dirty="0">
                <a:solidFill>
                  <a:srgbClr val="000000"/>
                </a:solidFill>
                <a:latin typeface="Open Sans" panose="020B0606030504020204" pitchFamily="34" charset="0"/>
              </a:rPr>
              <a:t>далеко и близко, высоко и низко</a:t>
            </a:r>
            <a:r>
              <a:rPr lang="ru-RU" sz="2800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»</a:t>
            </a:r>
            <a:br>
              <a:rPr lang="ru-RU" b="0" i="0" dirty="0">
                <a:solidFill>
                  <a:srgbClr val="181818"/>
                </a:solidFill>
                <a:effectLst/>
                <a:latin typeface="Open Sans" panose="020B0606030504020204" pitchFamily="34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1FAAA4-84F9-41A1-9436-552C989499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136" y="1911928"/>
            <a:ext cx="7729728" cy="3828100"/>
          </a:xfrm>
        </p:spPr>
        <p:txBody>
          <a:bodyPr/>
          <a:lstStyle/>
          <a:p>
            <a:pPr algn="just">
              <a:lnSpc>
                <a:spcPts val="1470"/>
              </a:lnSpc>
            </a:pPr>
            <a:r>
              <a:rPr lang="ru-RU" sz="1800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Цели: развивать умение вступать в контакт, уметь выделять характерные признаки, оказывать внимание сверстникам.</a:t>
            </a:r>
            <a:endParaRPr lang="ru-RU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50D6670-67A8-4FD0-BF0D-D99CF772FD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9930" y="2627002"/>
            <a:ext cx="2450555" cy="326740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685558D-C5EE-437E-9B60-9E9387A559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9168" y="2977324"/>
            <a:ext cx="2450555" cy="326740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1231762-195D-46D9-962C-5758BA5354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7389" y="2458195"/>
            <a:ext cx="3096056" cy="2322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2494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4F989C-1753-4D5C-8E1E-B09A2784FE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258445"/>
            <a:ext cx="7729728" cy="1171231"/>
          </a:xfrm>
        </p:spPr>
        <p:txBody>
          <a:bodyPr>
            <a:normAutofit fontScale="90000"/>
          </a:bodyPr>
          <a:lstStyle/>
          <a:p>
            <a:r>
              <a:rPr lang="ru-RU" sz="2800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Коммуникативная игра «Что это такое?»</a:t>
            </a:r>
            <a:br>
              <a:rPr lang="ru-RU" b="0" i="0" dirty="0">
                <a:solidFill>
                  <a:srgbClr val="181818"/>
                </a:solidFill>
                <a:effectLst/>
                <a:latin typeface="Open Sans" panose="020B0606030504020204" pitchFamily="34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DD70F50-606A-49E6-A067-01EB3C07C7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136" y="1696454"/>
            <a:ext cx="7729728" cy="4043574"/>
          </a:xfrm>
        </p:spPr>
        <p:txBody>
          <a:bodyPr/>
          <a:lstStyle/>
          <a:p>
            <a:pPr algn="just">
              <a:lnSpc>
                <a:spcPts val="1470"/>
              </a:lnSpc>
            </a:pPr>
            <a:r>
              <a:rPr lang="ru-RU" sz="1800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Цель: научить детей выделять характерные признаки предметов и изображать эти предметы; научить детей отгадывать изображаемые при помощи пантомимы предметы.</a:t>
            </a:r>
            <a:endParaRPr lang="ru-RU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algn="just">
              <a:lnSpc>
                <a:spcPts val="1470"/>
              </a:lnSpc>
            </a:pPr>
            <a:r>
              <a:rPr lang="ru-RU" sz="1800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Ход игры: </a:t>
            </a:r>
            <a:r>
              <a:rPr lang="ru-RU" dirty="0">
                <a:solidFill>
                  <a:srgbClr val="000000"/>
                </a:solidFill>
                <a:latin typeface="Open Sans" panose="020B0606030504020204" pitchFamily="34" charset="0"/>
              </a:rPr>
              <a:t>загадывается предмет или игрушка, дети 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должны угадать, что именно было задумано. Педагог предлагает такие предметы, в которых можно легко выделить отличительные признаки.  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397E9AB-3E9E-491C-8BC6-116F30B4F0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807" y="3442478"/>
            <a:ext cx="3187034" cy="239027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A2A1332-8FB7-4033-ABA8-11FD385BCB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124" y="3429000"/>
            <a:ext cx="3187035" cy="239027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A39E87E-F388-4DA9-8D21-C1848DB8C7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2490" y="3438505"/>
            <a:ext cx="3161686" cy="2371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72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F8FC04-E2A4-4E2B-9589-DEB154BBB5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409700"/>
            <a:ext cx="7729728" cy="1294410"/>
          </a:xfrm>
        </p:spPr>
        <p:txBody>
          <a:bodyPr>
            <a:normAutofit/>
          </a:bodyPr>
          <a:lstStyle/>
          <a:p>
            <a:r>
              <a:rPr lang="ru-RU" sz="28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Игра «Покажу, как я люблю»</a:t>
            </a:r>
            <a:br>
              <a:rPr lang="ru-RU" b="0" i="0" dirty="0">
                <a:solidFill>
                  <a:srgbClr val="181818"/>
                </a:solidFill>
                <a:effectLst/>
                <a:latin typeface="Open Sans" panose="020B0606030504020204" pitchFamily="34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00D861-611A-4B06-A11E-04637C3FB6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61605" y="1923804"/>
            <a:ext cx="4619501" cy="3816224"/>
          </a:xfrm>
        </p:spPr>
        <p:txBody>
          <a:bodyPr>
            <a:normAutofit/>
          </a:bodyPr>
          <a:lstStyle/>
          <a:p>
            <a:pPr algn="just"/>
            <a:r>
              <a:rPr lang="ru-RU" sz="1800" b="0" i="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Цель: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способствовать формированию у детей умения любить окружающих.</a:t>
            </a:r>
            <a:endParaRPr lang="ru-RU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algn="just"/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Взрослый говорит, что можно показать человеку, что ты его любишь, только прикосновениями, без слов. Далее один из ребят превращается в маму, другой – в ее сыночка, и показывают, как они любят друг друга. Следующая пара – «мама» и «дочка», потом «бабушка» и «внук» и т.п.</a:t>
            </a:r>
            <a:endParaRPr lang="ru-RU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33A8092-3187-4727-AC40-E5C69EE97A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4657" y="2042558"/>
            <a:ext cx="4718460" cy="3538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996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81C8F0-1345-4085-9B11-6ACF9037AC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941298"/>
          </a:xfrm>
        </p:spPr>
        <p:txBody>
          <a:bodyPr>
            <a:normAutofit fontScale="90000"/>
          </a:bodyPr>
          <a:lstStyle/>
          <a:p>
            <a:r>
              <a:rPr lang="ru-RU" sz="28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Ира «Передай мяч»</a:t>
            </a:r>
            <a:br>
              <a:rPr lang="ru-RU" b="0" i="0" dirty="0">
                <a:solidFill>
                  <a:srgbClr val="181818"/>
                </a:solidFill>
                <a:effectLst/>
                <a:latin typeface="Open Sans" panose="020B0606030504020204" pitchFamily="34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B7531D4-C485-447A-807D-4E2DB6D82F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136" y="2638044"/>
            <a:ext cx="5339383" cy="3101983"/>
          </a:xfrm>
        </p:spPr>
        <p:txBody>
          <a:bodyPr/>
          <a:lstStyle/>
          <a:p>
            <a:pPr algn="just"/>
            <a:r>
              <a:rPr lang="ru-RU" sz="1800" b="0" i="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Цель: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учить взаимодействовать со сверстниками.</a:t>
            </a:r>
            <a:endParaRPr lang="ru-RU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algn="just"/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Дети стоят напротив друг друга. Взрослый показывает детям, как нужно правильно удерживать и передавать мяч другому ребенку, называя его по имени («На, Женя !»). Игра эмоционально поддерживается взрослым.</a:t>
            </a:r>
            <a:endParaRPr lang="ru-RU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DE53989-3C6F-4CC9-916C-FA23097EB6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0001" y="2477160"/>
            <a:ext cx="2742334" cy="3656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1981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F18217-21E2-43F5-B654-D3973B3D5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Игра-упражнение «Пожалуйста»</a:t>
            </a:r>
            <a:b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EA841DC-CADF-43D1-8F5C-3E9BDA8116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136" y="2309752"/>
            <a:ext cx="5244381" cy="3430276"/>
          </a:xfrm>
        </p:spPr>
        <p:txBody>
          <a:bodyPr/>
          <a:lstStyle/>
          <a:p>
            <a:pPr algn="l"/>
            <a:r>
              <a:rPr lang="ru-RU" sz="1800" b="0" i="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Цель:</a:t>
            </a: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вырабатывание навыков употребления «Волшебных слов».</a:t>
            </a:r>
            <a:endParaRPr lang="ru-RU" sz="18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l"/>
            <a:r>
              <a:rPr lang="ru-RU" sz="1800" b="0" i="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Описание игры</a:t>
            </a: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: Педагог показывает разные движения, а играющие должны их повторять лишь в том случае, если он добавит слово «пожалуйста». Кто ошибается – выбывает из игры</a:t>
            </a:r>
            <a:endParaRPr lang="ru-RU" sz="18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08F0CAD-7C0F-4113-977F-5E23CF5832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6448" y="2680648"/>
            <a:ext cx="3992087" cy="2994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2949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E652F1-59AE-4DD7-A2C5-6FC975474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Развитие коммуникативных навыков дошкольников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70CDD8-D733-45C4-B27B-EF61DF625F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Развитие коммуникативных навыков дошкольников - это развитие способности эффективного общения и успешного взаимодействия ребенка с окружающими. Оно основано на таких особенностях личности дошкольника, как: </a:t>
            </a:r>
          </a:p>
          <a:p>
            <a:r>
              <a:rPr lang="ru-RU" dirty="0"/>
              <a:t>желание вступить во взаимодействие </a:t>
            </a:r>
          </a:p>
          <a:p>
            <a:r>
              <a:rPr lang="ru-RU" dirty="0"/>
              <a:t>способность слышать и сопереживать собеседнику</a:t>
            </a:r>
          </a:p>
          <a:p>
            <a:r>
              <a:rPr lang="ru-RU" dirty="0"/>
              <a:t>умение поставить себя на место другого </a:t>
            </a:r>
          </a:p>
          <a:p>
            <a:r>
              <a:rPr lang="ru-RU" dirty="0"/>
              <a:t>считаться интересами и замыслами сверстников</a:t>
            </a:r>
          </a:p>
          <a:p>
            <a:pPr marL="0" indent="0">
              <a:buNone/>
            </a:pPr>
            <a:r>
              <a:rPr lang="ru-RU" dirty="0"/>
              <a:t>Основой успешной адаптации человека в каждой общественной среде является высокий уровень развития коммуникативных навыков. Поэтому их формирование должно осуществляться с самого раннего возраста</a:t>
            </a:r>
          </a:p>
        </p:txBody>
      </p:sp>
    </p:spTree>
    <p:extLst>
      <p:ext uri="{BB962C8B-B14F-4D97-AF65-F5344CB8AC3E}">
        <p14:creationId xmlns:p14="http://schemas.microsoft.com/office/powerpoint/2010/main" val="16385359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623904-61DF-438B-ACA2-F62E372F76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коммуникативные навыки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FDD91D8-93F6-438B-B0F2-3A87B20A80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- коммуникативные навыки - это собственно осмысленные коммуникативные действия детей, основывающиеся на системе знаний и достигнутых умений и навыков; </a:t>
            </a:r>
          </a:p>
          <a:p>
            <a:r>
              <a:rPr lang="ru-RU" dirty="0"/>
              <a:t>- коммуникативные навыки - это способность детей управлять своим поведением, употреблять самые разумные приемы и способы действий в решении различных коммуникативных задач. </a:t>
            </a:r>
          </a:p>
          <a:p>
            <a:pPr marL="0" indent="0">
              <a:buNone/>
            </a:pPr>
            <a:r>
              <a:rPr lang="ru-RU" dirty="0"/>
              <a:t>Коммуникативные навыки – это осмысленная коммуникативная деятельность детей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77803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D88BD1-0EC4-498E-BCD6-CEE31BE1E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338448"/>
            <a:ext cx="4486656" cy="2238498"/>
          </a:xfrm>
        </p:spPr>
        <p:txBody>
          <a:bodyPr>
            <a:normAutofit/>
          </a:bodyPr>
          <a:lstStyle/>
          <a:p>
            <a:r>
              <a:rPr lang="ru-RU" dirty="0"/>
              <a:t>компоненты коммуникативной деятельности дошкольников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02A6AB3-700F-4308-B3B7-010E8E155C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36080" y="190005"/>
            <a:ext cx="4815840" cy="61217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1)</a:t>
            </a:r>
            <a:r>
              <a:rPr lang="ru-RU" b="1" dirty="0"/>
              <a:t>Наличие предмета общения </a:t>
            </a:r>
            <a:r>
              <a:rPr lang="ru-RU" dirty="0"/>
              <a:t>- другого человека (ровесника или взрослого), который служит партнером по общению и является его субъектом.</a:t>
            </a:r>
          </a:p>
          <a:p>
            <a:pPr marL="0" indent="0">
              <a:buNone/>
            </a:pPr>
            <a:r>
              <a:rPr lang="ru-RU" dirty="0"/>
              <a:t> 2) </a:t>
            </a:r>
            <a:r>
              <a:rPr lang="ru-RU" b="1" dirty="0"/>
              <a:t>Потребность в общении </a:t>
            </a:r>
            <a:r>
              <a:rPr lang="ru-RU" dirty="0"/>
              <a:t>– стремление и желание каждого ребенка познавать окружающей мир, оценивать себя и других людей, в частности, сверстников.</a:t>
            </a:r>
          </a:p>
          <a:p>
            <a:pPr marL="0" indent="0">
              <a:buNone/>
            </a:pPr>
            <a:r>
              <a:rPr lang="ru-RU" dirty="0"/>
              <a:t> 3) </a:t>
            </a:r>
            <a:r>
              <a:rPr lang="ru-RU" b="1" dirty="0"/>
              <a:t>Коммуникативные мотивы -</a:t>
            </a:r>
            <a:r>
              <a:rPr lang="ru-RU" dirty="0"/>
              <a:t>это ведущие мотивы общения, так как они выступают социальным фактором, благодаря которому осуществляется коммуникативный процесс. Мотив общения связан с личностными качествами самого ребенка, его эмоциями и чувствами. </a:t>
            </a:r>
          </a:p>
          <a:p>
            <a:pPr marL="0" indent="0">
              <a:buNone/>
            </a:pPr>
            <a:r>
              <a:rPr lang="ru-RU" dirty="0"/>
              <a:t>4) </a:t>
            </a:r>
            <a:r>
              <a:rPr lang="ru-RU" b="1" dirty="0"/>
              <a:t>Действие общения </a:t>
            </a:r>
            <a:r>
              <a:rPr lang="ru-RU" dirty="0"/>
              <a:t>– выступает в качестве единицы коммуникативной деятельности, оно может быть адресовано как другому человеку, так и целой группе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FC389AB-9B18-45EF-BD15-BD8BEF18FEE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24762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515872-E27C-4751-9CCD-ED40B1A9F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1276598"/>
            <a:ext cx="4486656" cy="2108728"/>
          </a:xfrm>
        </p:spPr>
        <p:txBody>
          <a:bodyPr>
            <a:normAutofit/>
          </a:bodyPr>
          <a:lstStyle/>
          <a:p>
            <a:r>
              <a:rPr lang="ru-RU" dirty="0"/>
              <a:t>компоненты коммуникативной деятельности дошкольников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3213532-6DD2-40A2-A5D2-D79683FD1E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 5) </a:t>
            </a:r>
            <a:r>
              <a:rPr lang="ru-RU" b="1" dirty="0"/>
              <a:t>Задачи общения </a:t>
            </a:r>
            <a:r>
              <a:rPr lang="ru-RU" dirty="0"/>
              <a:t>способствуют целенаправленному и неосознанному использованию разнообразных действий, которые совершаются в процессе общения. Довольно часто в коммуникативном процессе можно наблюдать такое противоречие, что мотивы и задачи общения не совпадают. </a:t>
            </a:r>
          </a:p>
          <a:p>
            <a:pPr marL="0" indent="0">
              <a:buNone/>
            </a:pPr>
            <a:r>
              <a:rPr lang="ru-RU" dirty="0"/>
              <a:t>6) </a:t>
            </a:r>
            <a:r>
              <a:rPr lang="ru-RU" b="1" dirty="0"/>
              <a:t>Средства общения </a:t>
            </a:r>
            <a:r>
              <a:rPr lang="ru-RU" dirty="0"/>
              <a:t>способствуют быстрому осуществлению всех действий на вербальном и невербальном уровне. </a:t>
            </a:r>
          </a:p>
          <a:p>
            <a:pPr marL="0" indent="0">
              <a:buNone/>
            </a:pPr>
            <a:r>
              <a:rPr lang="ru-RU" dirty="0"/>
              <a:t>7) </a:t>
            </a:r>
            <a:r>
              <a:rPr lang="ru-RU" b="1" dirty="0"/>
              <a:t>Продукты общения </a:t>
            </a:r>
            <a:r>
              <a:rPr lang="ru-RU" dirty="0"/>
              <a:t>– могут быть разнообразными и появляться в результате процесса общения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C564967-5C25-4407-9B15-808B192CC55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8269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FD3EF0-2C76-4116-A225-07C3224A8E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игра как эффективный метод развития коммуникативных навыков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3CB1474-003A-4677-9DE1-221976C52E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Ведущей деятельностью в дошкольном возрасте является игровая деятельность. В ней осуществляется воссоздание социальных отношений, проявляются знания, впечатления и представления ребенка об окружающем мире.</a:t>
            </a:r>
          </a:p>
          <a:p>
            <a:pPr marL="0" indent="0">
              <a:buNone/>
            </a:pPr>
            <a:r>
              <a:rPr lang="ru-RU" dirty="0"/>
              <a:t> Сюжетно-ролевая игра - это творческая игра детей дошкольного возраста, представляющая собой деятельность, в процессе которой дети берут на себя роль взрослых и в обобщенной форме воспроизводят отношения взрослых . Отличительной особенностью сюжетно-ролевой игры является ее самостоятельный и творческий характер.</a:t>
            </a:r>
          </a:p>
        </p:txBody>
      </p:sp>
    </p:spTree>
    <p:extLst>
      <p:ext uri="{BB962C8B-B14F-4D97-AF65-F5344CB8AC3E}">
        <p14:creationId xmlns:p14="http://schemas.microsoft.com/office/powerpoint/2010/main" val="20095320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9AFDC4-360F-4AAA-BC2D-0388375DDB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219694"/>
            <a:ext cx="7729728" cy="653142"/>
          </a:xfrm>
        </p:spPr>
        <p:txBody>
          <a:bodyPr>
            <a:normAutofit fontScale="90000"/>
          </a:bodyPr>
          <a:lstStyle/>
          <a:p>
            <a:r>
              <a:rPr lang="ru-RU" dirty="0"/>
              <a:t>классификации игр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A33985-BDBA-4DEB-AC99-0E0BA305D7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136" y="961900"/>
            <a:ext cx="7729728" cy="5355773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Сюжеты детских игр бывают достаточно разнообразны. Существует несколько классификаций игр в зависимости от их сюжета. Достаточно подробно, они описаны в работах Д. Б. Эльконина. Все сюжеты игр дошкольников можно разделить на </a:t>
            </a:r>
          </a:p>
          <a:p>
            <a:r>
              <a:rPr lang="ru-RU" dirty="0"/>
              <a:t>1) Бытовые (дом, праздники, семья) – в этих играх большое место занимают игры с куклами, через действия с которыми дети передают то, что знают о взаимоотношениях и видах деятельности своих сверстников и взрослых. </a:t>
            </a:r>
          </a:p>
          <a:p>
            <a:r>
              <a:rPr lang="ru-RU" dirty="0"/>
              <a:t>2) Производственные и общественные (школа, почта, завод, милиция, цирк, театр, транспорт, библиотека парикмахерская) - в данных играх сюжет основывается на окружающей жизни ребенка, а них отражается профессиональный труд людей;</a:t>
            </a:r>
          </a:p>
          <a:p>
            <a:r>
              <a:rPr lang="ru-RU" dirty="0"/>
              <a:t> 3) Патриотические – в играх отражаются темы, связанные с героическими подвигами нашего народа (герои войны, космические полеты и т. д.).  </a:t>
            </a:r>
          </a:p>
          <a:p>
            <a:r>
              <a:rPr lang="ru-RU" dirty="0"/>
              <a:t>4) Игры на темы литературных произведений, кино, телепередач – данные сюжеты игр основаны на эпизодах литературных произведений, мультфильмах, кино. В этих играх дошкольники воспроизводят сюжет, подражают действиям героев, отражая их поведение, характер и взаимоотношения с другими персонажами. </a:t>
            </a:r>
          </a:p>
          <a:p>
            <a:r>
              <a:rPr lang="ru-RU" dirty="0"/>
              <a:t>5) Режиссерские игры – в процессе данной игры ребенок совершает определенные действия с использованием кукол. Эти действия могут совершаться как от лица куклы, так и от лица самого ребенка. Участники режиссерской игры заранее продумывают сценарий, в основе которого могут лежать эпизоды из мультфильмов, сказок, рассказов, или же сюжеты могут содержать моменты из собственной жизни дошкольника. Дети «учат» кукол «действовать» в соответствии с взятой на себя ролью, наделяют их различными литературными или воображаемыми признаками.</a:t>
            </a:r>
          </a:p>
        </p:txBody>
      </p:sp>
    </p:spTree>
    <p:extLst>
      <p:ext uri="{BB962C8B-B14F-4D97-AF65-F5344CB8AC3E}">
        <p14:creationId xmlns:p14="http://schemas.microsoft.com/office/powerpoint/2010/main" val="3097407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C6F901-490E-42EB-B9A4-B3FBA3C175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53281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1074DF4-4569-42CF-BC7A-673925E12D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136" y="1615044"/>
            <a:ext cx="7729728" cy="412498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В процессе игры, через общение и взаимодействие со сверстниками и взрослыми, ребенок усваивает социальный опыт, систему социальных связей и отношений. Игра влияет на формирование всех психических процессов дошкольника, способствует развитию речи, воображения. Те есть является эффективным методом для развития коммуникативных навыков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48E52ED-BB13-4AE0-841E-8A45785F54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3014" y="3378172"/>
            <a:ext cx="3682303" cy="2761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3057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17B16B-C3D9-4879-9F70-91B19C385F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4263" y="317487"/>
            <a:ext cx="7729728" cy="1188720"/>
          </a:xfrm>
        </p:spPr>
        <p:txBody>
          <a:bodyPr>
            <a:normAutofit fontScale="90000"/>
          </a:bodyPr>
          <a:lstStyle/>
          <a:p>
            <a:r>
              <a:rPr lang="ru-RU" sz="2800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Коммуникативная игра «Слушай команду»</a:t>
            </a:r>
            <a:br>
              <a:rPr lang="ru-RU" b="0" i="0" dirty="0">
                <a:solidFill>
                  <a:srgbClr val="181818"/>
                </a:solidFill>
                <a:effectLst/>
                <a:latin typeface="Open Sans" panose="020B0606030504020204" pitchFamily="34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A289291-00BB-4041-A773-65BEC45727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6275" y="1803654"/>
            <a:ext cx="4346369" cy="3581806"/>
          </a:xfrm>
        </p:spPr>
        <p:txBody>
          <a:bodyPr/>
          <a:lstStyle/>
          <a:p>
            <a:pPr marL="0" indent="0" algn="just">
              <a:lnSpc>
                <a:spcPts val="1470"/>
              </a:lnSpc>
              <a:buNone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Цель:</a:t>
            </a:r>
            <a:r>
              <a:rPr lang="ru-RU" sz="1800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 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развивать внимание, произвольность поведения.</a:t>
            </a:r>
            <a:endParaRPr lang="ru-RU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marL="0" indent="0" algn="just">
              <a:lnSpc>
                <a:spcPts val="1470"/>
              </a:lnSpc>
              <a:buNone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Ход игры: звучит спокойная, но не слишком медленная музыка. Дети идут в колонне друг за другом. Внезапно музыка прекращается. Все останавливаются, слушают произнесенную шепотом команду ведущего (например: «Дотронься до пола») и тотчас же ее выполняют. Затем снова звучит музыка, и все продолжают ходьбу. Команды даются только на выполнение спокойных движений. Игра проводится до тех пор, пока группа в состоянии  и хорошо слушать, и выполнять задание.</a:t>
            </a:r>
            <a:endParaRPr lang="ru-RU" b="0" i="0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A6003B6-C001-4066-B8A6-2DACED8B82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4023" y="4309554"/>
            <a:ext cx="3221815" cy="241636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38C9FC0-1A0E-47B5-886E-0C4885C0AC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5055" y="1577844"/>
            <a:ext cx="3546764" cy="2660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222017"/>
      </p:ext>
    </p:extLst>
  </p:cSld>
  <p:clrMapOvr>
    <a:masterClrMapping/>
  </p:clrMapOvr>
</p:sld>
</file>

<file path=ppt/theme/theme1.xml><?xml version="1.0" encoding="utf-8"?>
<a:theme xmlns:a="http://schemas.openxmlformats.org/drawingml/2006/main" name="Посылка">
  <a:themeElements>
    <a:clrScheme name="Другая 14">
      <a:dk1>
        <a:srgbClr val="849A0A"/>
      </a:dk1>
      <a:lt1>
        <a:srgbClr val="000000"/>
      </a:lt1>
      <a:dk2>
        <a:srgbClr val="ACD785"/>
      </a:dk2>
      <a:lt2>
        <a:srgbClr val="000000"/>
      </a:lt2>
      <a:accent1>
        <a:srgbClr val="9CBEBD"/>
      </a:accent1>
      <a:accent2>
        <a:srgbClr val="D2CB6C"/>
      </a:accent2>
      <a:accent3>
        <a:srgbClr val="9D9A93"/>
      </a:accent3>
      <a:accent4>
        <a:srgbClr val="C89F5D"/>
      </a:accent4>
      <a:accent5>
        <a:srgbClr val="A9A57C"/>
      </a:accent5>
      <a:accent6>
        <a:srgbClr val="95A39D"/>
      </a:accent6>
      <a:hlink>
        <a:srgbClr val="D25814"/>
      </a:hlink>
      <a:folHlink>
        <a:srgbClr val="849A0A"/>
      </a:folHlink>
    </a:clrScheme>
    <a:fontScheme name="Посылка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осылка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0BDC4BB7-8AF9-46FD-8C32-AB93AC9C410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</TotalTime>
  <Words>1127</Words>
  <Application>Microsoft Office PowerPoint</Application>
  <PresentationFormat>Широкоэкранный</PresentationFormat>
  <Paragraphs>52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Arial</vt:lpstr>
      <vt:lpstr>Calibri</vt:lpstr>
      <vt:lpstr>Corbel</vt:lpstr>
      <vt:lpstr>Gill Sans MT</vt:lpstr>
      <vt:lpstr>Open Sans</vt:lpstr>
      <vt:lpstr>Times New Roman</vt:lpstr>
      <vt:lpstr>yandex-sans</vt:lpstr>
      <vt:lpstr>Посылка</vt:lpstr>
      <vt:lpstr> «Развитие коммуникативных навыков детей сирот, и детей оставшихся без попечения родителей» </vt:lpstr>
      <vt:lpstr>Развитие коммуникативных навыков дошкольников</vt:lpstr>
      <vt:lpstr>коммуникативные навыки</vt:lpstr>
      <vt:lpstr>компоненты коммуникативной деятельности дошкольников</vt:lpstr>
      <vt:lpstr>компоненты коммуникативной деятельности дошкольников</vt:lpstr>
      <vt:lpstr>игра как эффективный метод развития коммуникативных навыков</vt:lpstr>
      <vt:lpstr>классификации игр</vt:lpstr>
      <vt:lpstr>Презентация PowerPoint</vt:lpstr>
      <vt:lpstr>Коммуникативная игра «Слушай команду» </vt:lpstr>
      <vt:lpstr>Коммуникативная игра «далеко и близко, высоко и низко» </vt:lpstr>
      <vt:lpstr>Коммуникативная игра «Что это такое?» </vt:lpstr>
      <vt:lpstr>Игра «Покажу, как я люблю» </vt:lpstr>
      <vt:lpstr>Ира «Передай мяч» </vt:lpstr>
      <vt:lpstr>Игра-упражнение «Пожалуйста»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Ренат Сафиуллин</dc:creator>
  <cp:lastModifiedBy>Ренат Сафиуллин</cp:lastModifiedBy>
  <cp:revision>6</cp:revision>
  <dcterms:created xsi:type="dcterms:W3CDTF">2021-03-11T12:16:29Z</dcterms:created>
  <dcterms:modified xsi:type="dcterms:W3CDTF">2021-12-15T19:38:08Z</dcterms:modified>
</cp:coreProperties>
</file>