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1" r:id="rId3"/>
    <p:sldId id="257" r:id="rId4"/>
    <p:sldId id="258" r:id="rId5"/>
    <p:sldId id="286" r:id="rId6"/>
    <p:sldId id="296" r:id="rId7"/>
    <p:sldId id="297" r:id="rId8"/>
    <p:sldId id="267" r:id="rId9"/>
    <p:sldId id="290" r:id="rId10"/>
    <p:sldId id="298" r:id="rId11"/>
    <p:sldId id="299" r:id="rId12"/>
    <p:sldId id="291" r:id="rId13"/>
    <p:sldId id="292" r:id="rId14"/>
    <p:sldId id="293" r:id="rId15"/>
    <p:sldId id="294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16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957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909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972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306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809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5666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779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44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10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146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38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0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Наименование учреждения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5500702"/>
            <a:ext cx="1579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6143644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 .</a:t>
            </a:r>
            <a:endParaRPr lang="ru-RU" dirty="0"/>
          </a:p>
        </p:txBody>
      </p:sp>
      <p:sp>
        <p:nvSpPr>
          <p:cNvPr id="9" name="Заголовок 3"/>
          <p:cNvSpPr>
            <a:spLocks noGrp="1"/>
          </p:cNvSpPr>
          <p:nvPr/>
        </p:nvSpPr>
        <p:spPr>
          <a:xfrm>
            <a:off x="1142976" y="1857364"/>
            <a:ext cx="7000924" cy="41562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1571612"/>
            <a:ext cx="8001056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роект  по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экологическому воспитанию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Эколята-дошколята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тарший дошкольный возраст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Marat\Desktop\жжж\ТАБЛИЧКА ДЛЯ ЦЕНТ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143380"/>
            <a:ext cx="3469216" cy="2143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725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Фоторепортаж. Работа с детьми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Работа с родителями воспитанников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Обогащение </a:t>
            </a:r>
            <a:r>
              <a:rPr lang="ru-RU" b="1" dirty="0" smtClean="0">
                <a:solidFill>
                  <a:srgbClr val="00B050"/>
                </a:solidFill>
              </a:rPr>
              <a:t>РППС и зоны ближайшего развития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Праздничное  </a:t>
            </a:r>
            <a:r>
              <a:rPr lang="ru-RU" sz="2800" b="1" dirty="0" smtClean="0">
                <a:solidFill>
                  <a:srgbClr val="00B050"/>
                </a:solidFill>
              </a:rPr>
              <a:t>развлечение с участием героев </a:t>
            </a:r>
            <a:r>
              <a:rPr lang="ru-RU" sz="2800" b="1" dirty="0" err="1" smtClean="0">
                <a:solidFill>
                  <a:srgbClr val="00B050"/>
                </a:solidFill>
              </a:rPr>
              <a:t>Эколят</a:t>
            </a:r>
            <a:r>
              <a:rPr lang="ru-RU" sz="2800" b="1" dirty="0" smtClean="0">
                <a:solidFill>
                  <a:srgbClr val="00B050"/>
                </a:solidFill>
              </a:rPr>
              <a:t> «Я – </a:t>
            </a:r>
            <a:r>
              <a:rPr lang="ru-RU" sz="2800" b="1" dirty="0" err="1" smtClean="0">
                <a:solidFill>
                  <a:srgbClr val="00B050"/>
                </a:solidFill>
              </a:rPr>
              <a:t>Эколёнок</a:t>
            </a:r>
            <a:r>
              <a:rPr lang="ru-RU" sz="2800" b="1" dirty="0" smtClean="0">
                <a:solidFill>
                  <a:srgbClr val="00B050"/>
                </a:solidFill>
              </a:rPr>
              <a:t>, защитник природы!»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А</a:t>
            </a:r>
            <a:r>
              <a:rPr lang="ru-RU" sz="3600" b="1" dirty="0" smtClean="0">
                <a:solidFill>
                  <a:srgbClr val="00B050"/>
                </a:solidFill>
              </a:rPr>
              <a:t>льбом фотографий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«Наша семья и природа</a:t>
            </a:r>
            <a:r>
              <a:rPr lang="ru-RU" sz="3600" b="1" dirty="0" smtClean="0">
                <a:solidFill>
                  <a:srgbClr val="00B050"/>
                </a:solidFill>
              </a:rPr>
              <a:t>»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Тематический  альбом 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"Экологические </a:t>
            </a:r>
            <a:r>
              <a:rPr lang="ru-RU" sz="3600" b="1" dirty="0" smtClean="0">
                <a:solidFill>
                  <a:srgbClr val="00B050"/>
                </a:solidFill>
              </a:rPr>
              <a:t>сказки"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Паспорт проекта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познавательный, социально-значимый.</a:t>
            </a:r>
          </a:p>
          <a:p>
            <a:r>
              <a:rPr lang="ru-RU" b="1" dirty="0" smtClean="0"/>
              <a:t>Сроки реализации: среднесрочный, </a:t>
            </a:r>
            <a:r>
              <a:rPr lang="ru-RU" dirty="0" smtClean="0"/>
              <a:t>2 месяца (апрель, май)</a:t>
            </a:r>
          </a:p>
          <a:p>
            <a:r>
              <a:rPr lang="ru-RU" b="1" dirty="0" smtClean="0"/>
              <a:t>Участники: </a:t>
            </a:r>
            <a:r>
              <a:rPr lang="ru-RU" dirty="0" smtClean="0"/>
              <a:t>дети, воспитатели, родители.</a:t>
            </a:r>
          </a:p>
          <a:p>
            <a:r>
              <a:rPr lang="ru-RU" b="1" dirty="0" smtClean="0"/>
              <a:t>Цель проекта:</a:t>
            </a:r>
            <a:r>
              <a:rPr lang="ru-RU" dirty="0" smtClean="0"/>
              <a:t> 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</a:t>
            </a:r>
            <a:r>
              <a:rPr lang="ru-RU" dirty="0" err="1" smtClean="0"/>
              <a:t>природолюбия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42910" y="1357298"/>
            <a:ext cx="8258204" cy="507209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дать ребёнку знания об окружающей его природе, познакомить с разнообразием животного и растительного мира его малой родины, показать неповторимость, величие, силу и красоту природы;</a:t>
            </a:r>
          </a:p>
          <a:p>
            <a:pPr lvl="0"/>
            <a:r>
              <a:rPr lang="ru-RU" dirty="0" smtClean="0"/>
              <a:t>способствовать развитию понимания ребёнком неразделимого единства человека и природы, понимание общечеловеческой ценности природы;</a:t>
            </a:r>
          </a:p>
          <a:p>
            <a:pPr lvl="0"/>
            <a:r>
              <a:rPr lang="ru-RU" dirty="0" smtClean="0"/>
              <a:t>помочь ребёнку осознать необходимость сохранения, охраны и спасения природы для выживания на земле самого человека;</a:t>
            </a:r>
          </a:p>
          <a:p>
            <a:pPr lvl="0"/>
            <a:r>
              <a:rPr lang="ru-RU" dirty="0" smtClean="0"/>
              <a:t>расширить общий кругозор детей, способствовать развитию их творческих способностей;</a:t>
            </a:r>
          </a:p>
          <a:p>
            <a:pPr lvl="0"/>
            <a:r>
              <a:rPr lang="ru-RU" dirty="0" smtClean="0"/>
              <a:t>помочь ребёнку самоопределиться в построении взаимоотношений с природой и окружающим его миром;</a:t>
            </a:r>
          </a:p>
          <a:p>
            <a:pPr lvl="0"/>
            <a:r>
              <a:rPr lang="ru-RU" dirty="0" smtClean="0"/>
              <a:t>разработать и внедрить в учебно-воспитательный процесс  новых инновационных инструментариев, форм, методов, подходов и приёмов, способных сформировать у ребёнка чувство любви, разносторонне-ценностное, бережное и уважительное отношение к природе;</a:t>
            </a:r>
          </a:p>
          <a:p>
            <a:pPr lvl="0"/>
            <a:r>
              <a:rPr lang="ru-RU" dirty="0" smtClean="0"/>
              <a:t>способствовать воспитанию потребности принимать активное участие в природоохранной и экологической деятельности.</a:t>
            </a:r>
          </a:p>
          <a:p>
            <a:endParaRPr lang="ru-RU" dirty="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Задачи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solidFill>
                  <a:srgbClr val="00B050"/>
                </a:solidFill>
              </a:rPr>
              <a:t>Актуальность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00174"/>
            <a:ext cx="7500990" cy="45720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Воспитание любви к природе, её животному и растительному миру должно осуществляться постоянно, потому что формирование отношения к стране и государству, где живёт человек, начинается с детства. </a:t>
            </a:r>
          </a:p>
          <a:p>
            <a:r>
              <a:rPr lang="ru-RU" dirty="0" smtClean="0"/>
              <a:t>В рамках реализации проекта предусматривается разносторонняя деятельность в  группе с использованием образов сказочных героев «</a:t>
            </a:r>
            <a:r>
              <a:rPr lang="ru-RU" dirty="0" err="1" smtClean="0"/>
              <a:t>Эколят</a:t>
            </a:r>
            <a:r>
              <a:rPr lang="ru-RU" dirty="0" smtClean="0"/>
              <a:t>» – друзей и защитников Природы. </a:t>
            </a:r>
          </a:p>
          <a:p>
            <a:r>
              <a:rPr lang="ru-RU" dirty="0" smtClean="0"/>
              <a:t>Данная деятельность способствует формированию у воспитанников экологической культуры и культуры </a:t>
            </a:r>
            <a:r>
              <a:rPr lang="ru-RU" dirty="0" err="1" smtClean="0"/>
              <a:t>природолюбия</a:t>
            </a:r>
            <a:r>
              <a:rPr lang="ru-RU" dirty="0" smtClean="0"/>
              <a:t>, усвоению ребёнком во время образовательного и воспитательного процессов теоретических эколого-биологических, географических и других специальных знаний и умений, а также основ коммуникативной, речевой и общей культуры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00B050"/>
                </a:solidFill>
              </a:rPr>
              <a:t>Предполагаемый </a:t>
            </a:r>
            <a:r>
              <a:rPr lang="ru-RU" sz="4000" b="1" dirty="0" smtClean="0">
                <a:solidFill>
                  <a:srgbClr val="00B050"/>
                </a:solidFill>
              </a:rPr>
              <a:t>продукт деятельности: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357298"/>
            <a:ext cx="7500990" cy="471490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 smtClean="0"/>
              <a:t>детей:</a:t>
            </a:r>
          </a:p>
          <a:p>
            <a:pPr lvl="0"/>
            <a:r>
              <a:rPr lang="ru-RU" dirty="0" smtClean="0"/>
              <a:t>праздничное  развлечение с участием героев </a:t>
            </a:r>
            <a:r>
              <a:rPr lang="ru-RU" dirty="0" err="1" smtClean="0"/>
              <a:t>Эколят</a:t>
            </a:r>
            <a:r>
              <a:rPr lang="ru-RU" dirty="0" smtClean="0"/>
              <a:t>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dirty="0" smtClean="0"/>
              <a:t>     «</a:t>
            </a:r>
            <a:r>
              <a:rPr lang="ru-RU" dirty="0" smtClean="0"/>
              <a:t>Я – </a:t>
            </a:r>
            <a:r>
              <a:rPr lang="ru-RU" dirty="0" err="1" smtClean="0"/>
              <a:t>Эколёнок</a:t>
            </a:r>
            <a:r>
              <a:rPr lang="ru-RU" dirty="0" smtClean="0"/>
              <a:t>, защитник природы!»</a:t>
            </a:r>
          </a:p>
          <a:p>
            <a:r>
              <a:rPr lang="ru-RU" dirty="0" smtClean="0"/>
              <a:t>Для родителей:</a:t>
            </a:r>
          </a:p>
          <a:p>
            <a:pPr lvl="0"/>
            <a:r>
              <a:rPr lang="ru-RU" dirty="0" smtClean="0"/>
              <a:t>изготовление альбома фотографий «Наша семья и природа»;</a:t>
            </a:r>
          </a:p>
          <a:p>
            <a:r>
              <a:rPr lang="ru-RU" dirty="0" smtClean="0"/>
              <a:t>создание тематического альбома  "Экологические сказки"</a:t>
            </a:r>
          </a:p>
          <a:p>
            <a:r>
              <a:rPr lang="ru-RU" dirty="0" smtClean="0"/>
              <a:t>Для педагога:</a:t>
            </a:r>
          </a:p>
          <a:p>
            <a:pPr lvl="0"/>
            <a:r>
              <a:rPr lang="ru-RU" dirty="0" smtClean="0"/>
              <a:t>повышение профессиональной компетентности в вопросах экологического воспитания детей старшего дошкольного возраста и внедрении  инновационных технологий в работу с родителями воспитанников.</a:t>
            </a:r>
          </a:p>
          <a:p>
            <a:pPr lvl="0"/>
            <a:r>
              <a:rPr lang="ru-RU" dirty="0" smtClean="0"/>
              <a:t>оснащение зоны ближайшего развития детей и развивающей предметно-пространственной среды по экологическому воспитанию детей.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4286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000108"/>
            <a:ext cx="7500990" cy="528641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5700" b="1" dirty="0" smtClean="0">
                <a:solidFill>
                  <a:srgbClr val="00B050"/>
                </a:solidFill>
              </a:rPr>
              <a:t>  Этапы </a:t>
            </a:r>
            <a:r>
              <a:rPr lang="ru-RU" sz="5700" b="1" dirty="0" smtClean="0">
                <a:solidFill>
                  <a:srgbClr val="00B050"/>
                </a:solidFill>
              </a:rPr>
              <a:t>реализации проекта:</a:t>
            </a:r>
            <a:endParaRPr lang="ru-RU" sz="5700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 </a:t>
            </a:r>
            <a:r>
              <a:rPr lang="ru-RU" b="1" dirty="0" smtClean="0"/>
              <a:t>1 этап:  Подготовительный.</a:t>
            </a:r>
            <a:endParaRPr lang="ru-RU" dirty="0" smtClean="0"/>
          </a:p>
          <a:p>
            <a:pPr lvl="0"/>
            <a:r>
              <a:rPr lang="ru-RU" dirty="0" smtClean="0"/>
              <a:t>создание учебно-методической базы для организации и проведения занятий</a:t>
            </a:r>
          </a:p>
          <a:p>
            <a:pPr lvl="0"/>
            <a:r>
              <a:rPr lang="ru-RU" dirty="0" smtClean="0"/>
              <a:t>внедрение в проект образов сказочных героев «</a:t>
            </a:r>
            <a:r>
              <a:rPr lang="ru-RU" dirty="0" err="1" smtClean="0"/>
              <a:t>Эколят</a:t>
            </a:r>
            <a:r>
              <a:rPr lang="ru-RU" dirty="0" smtClean="0"/>
              <a:t>» – друзей и защитников Природы.</a:t>
            </a:r>
          </a:p>
          <a:p>
            <a:r>
              <a:rPr lang="ru-RU" b="1" dirty="0" smtClean="0"/>
              <a:t>2 этап: Основной.</a:t>
            </a:r>
            <a:endParaRPr lang="ru-RU" dirty="0" smtClean="0"/>
          </a:p>
          <a:p>
            <a:r>
              <a:rPr lang="ru-RU" dirty="0" smtClean="0"/>
              <a:t>Проведение всех запланированных мероприятий.</a:t>
            </a:r>
          </a:p>
          <a:p>
            <a:r>
              <a:rPr lang="ru-RU" b="1" dirty="0" smtClean="0"/>
              <a:t>3 этап</a:t>
            </a:r>
            <a:r>
              <a:rPr lang="ru-RU" b="1" i="1" dirty="0" smtClean="0"/>
              <a:t>:  </a:t>
            </a:r>
            <a:r>
              <a:rPr lang="ru-RU" b="1" dirty="0" smtClean="0"/>
              <a:t>Заключительный.</a:t>
            </a:r>
            <a:endParaRPr lang="ru-RU" dirty="0" smtClean="0"/>
          </a:p>
          <a:p>
            <a:pPr lvl="0"/>
            <a:r>
              <a:rPr lang="ru-RU" dirty="0" smtClean="0"/>
              <a:t>подведение итогов деятельности в рамках проекта</a:t>
            </a:r>
          </a:p>
          <a:p>
            <a:pPr lvl="0"/>
            <a:r>
              <a:rPr lang="ru-RU" dirty="0" smtClean="0"/>
              <a:t>создание фотовыставки в рамках проекта.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mresearcher.com/wp-content/uploads/2017/05/pol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Приложение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40e1b3941af279943778806622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5" y="1500174"/>
            <a:ext cx="6572296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Фоторепортаж. Работа с детьми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Фоторепортаж. Работа с детьми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428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Наименование учреждения</vt:lpstr>
      <vt:lpstr>Паспорт проекта</vt:lpstr>
      <vt:lpstr>Задачи  </vt:lpstr>
      <vt:lpstr>  Актуальность </vt:lpstr>
      <vt:lpstr>   Предполагаемый продукт деятельности:  </vt:lpstr>
      <vt:lpstr>     </vt:lpstr>
      <vt:lpstr>Приложение </vt:lpstr>
      <vt:lpstr>Фоторепортаж. Работа с детьми</vt:lpstr>
      <vt:lpstr>Фоторепортаж. Работа с детьми</vt:lpstr>
      <vt:lpstr>Фоторепортаж. Работа с детьми</vt:lpstr>
      <vt:lpstr>Работа с родителями воспитанников</vt:lpstr>
      <vt:lpstr>Обогащение РППС и зоны ближайшего развития</vt:lpstr>
      <vt:lpstr> Праздничное  развлечение с участием героев Эколят «Я – Эколёнок, защитник природы!» </vt:lpstr>
      <vt:lpstr>Альбом фотографий  «Наша семья и природа»</vt:lpstr>
      <vt:lpstr>Тематический  альбом  "Экологические сказки"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Marat</dc:creator>
  <cp:lastModifiedBy>Marat</cp:lastModifiedBy>
  <cp:revision>21</cp:revision>
  <dcterms:created xsi:type="dcterms:W3CDTF">2019-02-09T16:26:30Z</dcterms:created>
  <dcterms:modified xsi:type="dcterms:W3CDTF">2021-04-03T04:00:06Z</dcterms:modified>
</cp:coreProperties>
</file>