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2.xml" ContentType="application/vnd.openxmlformats-officedocument.presentationml.tags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7"/>
  </p:notesMasterIdLst>
  <p:sldIdLst>
    <p:sldId id="256" r:id="rId3"/>
    <p:sldId id="257" r:id="rId4"/>
    <p:sldId id="258" r:id="rId5"/>
    <p:sldId id="288" r:id="rId6"/>
    <p:sldId id="268" r:id="rId7"/>
    <p:sldId id="267" r:id="rId8"/>
    <p:sldId id="291" r:id="rId9"/>
    <p:sldId id="292" r:id="rId10"/>
    <p:sldId id="289" r:id="rId11"/>
    <p:sldId id="290" r:id="rId12"/>
    <p:sldId id="293" r:id="rId13"/>
    <p:sldId id="294" r:id="rId14"/>
    <p:sldId id="295" r:id="rId15"/>
    <p:sldId id="296" r:id="rId16"/>
    <p:sldId id="283" r:id="rId17"/>
    <p:sldId id="264" r:id="rId18"/>
    <p:sldId id="297" r:id="rId19"/>
    <p:sldId id="262" r:id="rId20"/>
    <p:sldId id="284" r:id="rId21"/>
    <p:sldId id="260" r:id="rId22"/>
    <p:sldId id="285" r:id="rId23"/>
    <p:sldId id="269" r:id="rId24"/>
    <p:sldId id="263" r:id="rId25"/>
    <p:sldId id="271" r:id="rId26"/>
    <p:sldId id="272" r:id="rId27"/>
    <p:sldId id="275" r:id="rId28"/>
    <p:sldId id="276" r:id="rId29"/>
    <p:sldId id="27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287" r:id="rId46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0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A5280F"/>
    <a:srgbClr val="FFF4E6"/>
    <a:srgbClr val="FACCB7"/>
    <a:srgbClr val="C70000"/>
    <a:srgbClr val="B40000"/>
    <a:srgbClr val="9A0000"/>
    <a:srgbClr val="8E0000"/>
    <a:srgbClr val="860000"/>
    <a:srgbClr val="EFD8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86" autoAdjust="0"/>
    <p:restoredTop sz="86434" autoAdjust="0"/>
  </p:normalViewPr>
  <p:slideViewPr>
    <p:cSldViewPr snapToGrid="0" showGuides="1">
      <p:cViewPr varScale="1">
        <p:scale>
          <a:sx n="79" d="100"/>
          <a:sy n="79" d="100"/>
        </p:scale>
        <p:origin x="708" y="78"/>
      </p:cViewPr>
      <p:guideLst>
        <p:guide orient="horz" pos="2160"/>
        <p:guide pos="3840"/>
        <p:guide orient="horz" pos="2201"/>
      </p:guideLst>
    </p:cSldViewPr>
  </p:slideViewPr>
  <p:outlineViewPr>
    <p:cViewPr>
      <p:scale>
        <a:sx n="33" d="100"/>
        <a:sy n="33" d="100"/>
      </p:scale>
      <p:origin x="0" y="66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48" d="100"/>
          <a:sy n="48" d="100"/>
        </p:scale>
        <p:origin x="-29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7E83B-532B-4847-992F-725D11D9BB50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1A49A-F344-4462-8652-DB8F67F48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248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755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665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635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714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705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114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635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245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6352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209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435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123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5911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4823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00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98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0976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971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6759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783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5702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073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6352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5269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3188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030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1374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5251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9257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4504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4781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182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174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1498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75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278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29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63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650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205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3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0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887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129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24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74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750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58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89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45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466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00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508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325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89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52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9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05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40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6821A-882B-429B-BADE-C9B4BD41CEC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2"/>
            <a:ext cx="355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08"/>
            <a:ext cx="12192878" cy="686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5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909192" y="2652141"/>
            <a:ext cx="74066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免费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模板下载，精品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模板，雷锋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每天更新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4185110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32.xml"/><Relationship Id="rId18" Type="http://schemas.openxmlformats.org/officeDocument/2006/relationships/slide" Target="slide37.xml"/><Relationship Id="rId3" Type="http://schemas.openxmlformats.org/officeDocument/2006/relationships/image" Target="../media/image29.png"/><Relationship Id="rId21" Type="http://schemas.openxmlformats.org/officeDocument/2006/relationships/slide" Target="slide40.xml"/><Relationship Id="rId7" Type="http://schemas.openxmlformats.org/officeDocument/2006/relationships/slide" Target="slide26.xml"/><Relationship Id="rId12" Type="http://schemas.openxmlformats.org/officeDocument/2006/relationships/slide" Target="slide31.xml"/><Relationship Id="rId17" Type="http://schemas.openxmlformats.org/officeDocument/2006/relationships/slide" Target="slide36.xml"/><Relationship Id="rId2" Type="http://schemas.openxmlformats.org/officeDocument/2006/relationships/notesSlide" Target="../notesSlides/notesSlide19.xml"/><Relationship Id="rId16" Type="http://schemas.openxmlformats.org/officeDocument/2006/relationships/slide" Target="slide35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24" Type="http://schemas.openxmlformats.org/officeDocument/2006/relationships/slide" Target="slide43.xml"/><Relationship Id="rId5" Type="http://schemas.openxmlformats.org/officeDocument/2006/relationships/slide" Target="slide24.xml"/><Relationship Id="rId15" Type="http://schemas.openxmlformats.org/officeDocument/2006/relationships/slide" Target="slide34.xml"/><Relationship Id="rId23" Type="http://schemas.openxmlformats.org/officeDocument/2006/relationships/slide" Target="slide42.xml"/><Relationship Id="rId10" Type="http://schemas.openxmlformats.org/officeDocument/2006/relationships/slide" Target="slide29.xml"/><Relationship Id="rId19" Type="http://schemas.openxmlformats.org/officeDocument/2006/relationships/slide" Target="slide38.xml"/><Relationship Id="rId4" Type="http://schemas.openxmlformats.org/officeDocument/2006/relationships/image" Target="../media/image34.png"/><Relationship Id="rId9" Type="http://schemas.openxmlformats.org/officeDocument/2006/relationships/slide" Target="slide28.xml"/><Relationship Id="rId14" Type="http://schemas.openxmlformats.org/officeDocument/2006/relationships/slide" Target="slide33.xml"/><Relationship Id="rId22" Type="http://schemas.openxmlformats.org/officeDocument/2006/relationships/slide" Target="slide4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gif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g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tags" Target="../tags/tag2.xml"/><Relationship Id="rId7" Type="http://schemas.openxmlformats.org/officeDocument/2006/relationships/image" Target="../media/image3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emf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雷锋PPT网www.lfppt.com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56"/>
            <a:ext cx="12188954" cy="6858000"/>
          </a:xfrm>
          <a:prstGeom prst="rect">
            <a:avLst/>
          </a:prstGeom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87342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586519" y="2182246"/>
            <a:ext cx="5109091" cy="1764986"/>
            <a:chOff x="3542977" y="1935508"/>
            <a:chExt cx="5109091" cy="1764986"/>
          </a:xfrm>
        </p:grpSpPr>
        <p:sp>
          <p:nvSpPr>
            <p:cNvPr id="8" name="TextBox 7"/>
            <p:cNvSpPr txBox="1"/>
            <p:nvPr/>
          </p:nvSpPr>
          <p:spPr>
            <a:xfrm>
              <a:off x="3542977" y="1935508"/>
              <a:ext cx="510909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rgbClr val="A5280F"/>
                  </a:solidFill>
                  <a:latin typeface="汉仪程行简"/>
                  <a:ea typeface="汉仪程行简"/>
                </a:rPr>
                <a:t>新年快乐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38952" y="3331162"/>
              <a:ext cx="48042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zh-CN" spc="1500" dirty="0" smtClean="0">
                  <a:solidFill>
                    <a:srgbClr val="A5280F"/>
                  </a:solidFill>
                </a:rPr>
                <a:t>С НОВЫМ ГОДОМ</a:t>
              </a:r>
              <a:endParaRPr lang="zh-CN" altLang="en-US" spc="1500" dirty="0">
                <a:solidFill>
                  <a:srgbClr val="A5280F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7727" y="378971"/>
            <a:ext cx="3719736" cy="583661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100542" y="2720338"/>
            <a:ext cx="8106909" cy="3749311"/>
            <a:chOff x="4100542" y="2720338"/>
            <a:chExt cx="8106909" cy="3749311"/>
          </a:xfrm>
        </p:grpSpPr>
        <p:grpSp>
          <p:nvGrpSpPr>
            <p:cNvPr id="14" name="组合 13"/>
            <p:cNvGrpSpPr/>
            <p:nvPr/>
          </p:nvGrpSpPr>
          <p:grpSpPr>
            <a:xfrm>
              <a:off x="4100542" y="4599454"/>
              <a:ext cx="6336166" cy="1870195"/>
              <a:chOff x="4100542" y="4599454"/>
              <a:chExt cx="6336166" cy="1870195"/>
            </a:xfrm>
          </p:grpSpPr>
          <p:pic>
            <p:nvPicPr>
              <p:cNvPr id="1030" name="Picture 6" descr="C:\Users\asus123\Desktop\图片2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6041666" y="4683467"/>
                <a:ext cx="4395042" cy="17861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00542" y="4599454"/>
                <a:ext cx="3361324" cy="1757346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65965" y="2720338"/>
              <a:ext cx="3541486" cy="3603016"/>
            </a:xfrm>
            <a:prstGeom prst="rect">
              <a:avLst/>
            </a:prstGeom>
          </p:spPr>
        </p:pic>
      </p:grpSp>
      <p:pic>
        <p:nvPicPr>
          <p:cNvPr id="4" name="月之门 - 七秀坊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16085" y="5375452"/>
            <a:ext cx="609600" cy="609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89376" y="396683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Презентация учителя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иностранных языков МАОУ СОШ 77 г. Хабаровска Жуковой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Ирены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Рамунасовны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66165" y="1793314"/>
            <a:ext cx="5349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НОВОГОДНИЕ ТРАДИЦИИ В РОССИИ И КИТАЕ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237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7130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 rot="16200000">
            <a:off x="1488698" y="2258590"/>
            <a:ext cx="2244589" cy="22978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 отличие от России, в Китае на Новый год нельзя переодеваться и стирать одежду, иначе умрет старший сын.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5400000">
            <a:off x="3156931" y="3319727"/>
            <a:ext cx="1790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200" dirty="0" smtClean="0">
                <a:latin typeface="汉仪新蒂唐朝体"/>
                <a:ea typeface="汉仪新蒂唐朝体"/>
              </a:rPr>
              <a:t>Китай</a:t>
            </a:r>
            <a:endParaRPr lang="en-US" altLang="zh-CN" sz="3200" dirty="0">
              <a:latin typeface="汉仪新蒂唐朝体"/>
              <a:ea typeface="汉仪新蒂唐朝体"/>
            </a:endParaRPr>
          </a:p>
        </p:txBody>
      </p:sp>
      <p:pic>
        <p:nvPicPr>
          <p:cNvPr id="11" name="雷锋PPT网www.lfppt.com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389" y="1867317"/>
            <a:ext cx="3164738" cy="316662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 rot="16200000">
            <a:off x="8121242" y="2481460"/>
            <a:ext cx="3095078" cy="1938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 России на Новый год девушкам надо надевать новую красивую одежду или даже несколько нарядов, и тогда у нее будет хороший жених.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7421750" y="2939510"/>
            <a:ext cx="1790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200" dirty="0" smtClean="0">
                <a:latin typeface="汉仪新蒂唐朝体"/>
                <a:ea typeface="汉仪新蒂唐朝体"/>
              </a:rPr>
              <a:t>Россия</a:t>
            </a:r>
            <a:endParaRPr lang="en-US" altLang="zh-CN" sz="3200" dirty="0">
              <a:latin typeface="汉仪新蒂唐朝体"/>
              <a:ea typeface="汉仪新蒂唐朝体"/>
            </a:endParaRPr>
          </a:p>
        </p:txBody>
      </p:sp>
    </p:spTree>
    <p:extLst>
      <p:ext uri="{BB962C8B-B14F-4D97-AF65-F5344CB8AC3E}">
        <p14:creationId xmlns:p14="http://schemas.microsoft.com/office/powerpoint/2010/main" val="272887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7130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雷锋PPT网www.lfppt.com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536" y="1867316"/>
            <a:ext cx="3164738" cy="316662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 rot="16200000">
            <a:off x="6087826" y="1268552"/>
            <a:ext cx="2627899" cy="43641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считается, что «чем больше гостей приходит в дом, тем больше приятного должно случиться в будущем году». В Китае тоже любят принимать гостей и ходить в гости, но не в первый и не во второй день нового года. 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67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38100"/>
            <a:ext cx="101727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7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7130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 rot="16200000">
            <a:off x="2311834" y="2195090"/>
            <a:ext cx="1053815" cy="22978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Китае тот, кто чихает в одеяле, заболеет.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5400000">
            <a:off x="3156931" y="3319727"/>
            <a:ext cx="1790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200" dirty="0" smtClean="0">
                <a:latin typeface="汉仪新蒂唐朝体"/>
                <a:ea typeface="汉仪新蒂唐朝体"/>
              </a:rPr>
              <a:t>Китай</a:t>
            </a:r>
            <a:endParaRPr lang="en-US" altLang="zh-CN" sz="3200" dirty="0">
              <a:latin typeface="汉仪新蒂唐朝体"/>
              <a:ea typeface="汉仪新蒂唐朝体"/>
            </a:endParaRPr>
          </a:p>
        </p:txBody>
      </p:sp>
      <p:pic>
        <p:nvPicPr>
          <p:cNvPr id="11" name="雷锋PPT网www.lfppt.com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389" y="1867317"/>
            <a:ext cx="3164738" cy="316662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 rot="16200000">
            <a:off x="8262178" y="2481460"/>
            <a:ext cx="2813206" cy="1938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России считалось, что больше всего повезет тому, кто чихнет: «В новогоднюю ночь чихнуть – со</a:t>
            </a: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счастьем поздороваться».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7421750" y="2939510"/>
            <a:ext cx="1790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200" dirty="0" smtClean="0">
                <a:latin typeface="汉仪新蒂唐朝体"/>
                <a:ea typeface="汉仪新蒂唐朝体"/>
              </a:rPr>
              <a:t>Россия</a:t>
            </a:r>
            <a:endParaRPr lang="en-US" altLang="zh-CN" sz="3200" dirty="0">
              <a:latin typeface="汉仪新蒂唐朝体"/>
              <a:ea typeface="汉仪新蒂唐朝体"/>
            </a:endParaRPr>
          </a:p>
        </p:txBody>
      </p:sp>
    </p:spTree>
    <p:extLst>
      <p:ext uri="{BB962C8B-B14F-4D97-AF65-F5344CB8AC3E}">
        <p14:creationId xmlns:p14="http://schemas.microsoft.com/office/powerpoint/2010/main" val="365973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7130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雷锋PPT网www.lfppt.com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536" y="1867316"/>
            <a:ext cx="3164738" cy="316662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 rot="16200000">
            <a:off x="5672327" y="1268552"/>
            <a:ext cx="3458896" cy="43641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нельзя на Новый год делать тяжелую и грязную работу, иначе весь год пройдет в тяжком труде без отдыха. Аналогично, в Китае на новогодние праздники, особенно в первый и второй день, нельзя подметать пол, несмотря на то, что на полу в это время рассыпано много скорлупы арахиса и другого мусора. 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77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87342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300" y="1316694"/>
            <a:ext cx="3657600" cy="41869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54565" y="2086750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C00000"/>
                </a:solidFill>
                <a:latin typeface="汉仪尚巍手书W"/>
                <a:ea typeface="汉仪尚巍手书W"/>
              </a:rPr>
              <a:t>贰</a:t>
            </a:r>
          </a:p>
        </p:txBody>
      </p:sp>
      <p:pic>
        <p:nvPicPr>
          <p:cNvPr id="1029" name="Picture 5" descr="G:\古风素材\086ceb9481533b5cf6b7c8a448defd6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8019" y="822003"/>
            <a:ext cx="1841251" cy="368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688" y="2794650"/>
            <a:ext cx="5036232" cy="123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71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雷锋PPT网www.lfppt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607134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 rot="16200000">
            <a:off x="6956032" y="423317"/>
            <a:ext cx="738664" cy="31442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ru-RU" b="1" dirty="0"/>
              <a:t>Второе ключевое слово Праздника весны: </a:t>
            </a:r>
            <a:r>
              <a:rPr lang="ru-RU" b="1" dirty="0" smtClean="0"/>
              <a:t>единение</a:t>
            </a:r>
            <a:endParaRPr lang="ru-RU" dirty="0"/>
          </a:p>
        </p:txBody>
      </p:sp>
      <p:sp>
        <p:nvSpPr>
          <p:cNvPr id="6" name="文本框 5"/>
          <p:cNvSpPr txBox="1"/>
          <p:nvPr/>
        </p:nvSpPr>
        <p:spPr>
          <a:xfrm>
            <a:off x="8967384" y="3612657"/>
            <a:ext cx="615553" cy="9098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JulesLove" panose="020B0603050302020204" pitchFamily="34" charset="-122"/>
              </a:rPr>
              <a:t>新 春</a:t>
            </a:r>
          </a:p>
        </p:txBody>
      </p:sp>
      <p:sp>
        <p:nvSpPr>
          <p:cNvPr id="7" name="文本框 6"/>
          <p:cNvSpPr txBox="1"/>
          <p:nvPr/>
        </p:nvSpPr>
        <p:spPr>
          <a:xfrm rot="16200000">
            <a:off x="6013058" y="2152507"/>
            <a:ext cx="2400657" cy="2920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ru-RU" dirty="0"/>
              <a:t>Каждый раз в конце и начале года главная тема для разговоров среди китайских сыновей и дочерей — это то, что все как один должны вернуться домой на празднование Нового года. </a:t>
            </a:r>
            <a:endParaRPr lang="zh-CN" altLang="en-US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170" name="Picture 2" descr="C:\Users\asus123\Documents\Tencent Files\1319394440\FileRecv\72adaa0a4b2573d61d9b2669756034c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443" y="624649"/>
            <a:ext cx="5410795" cy="579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66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9699" y="1574625"/>
            <a:ext cx="2346325" cy="502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199" y="1063593"/>
            <a:ext cx="7456487" cy="49669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129712" y="1561925"/>
            <a:ext cx="21463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Noto Sans regular"/>
              </a:rPr>
              <a:t>Поминание предков, написание иероглифа «счастье», наклеивание парных полос красной бумаги с новогодними пожеланиями и другие обычаи сохранились и по сей день.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911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wind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892058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383011" y="420821"/>
            <a:ext cx="6760184" cy="5017662"/>
            <a:chOff x="1383011" y="420821"/>
            <a:chExt cx="6760184" cy="5017662"/>
          </a:xfrm>
        </p:grpSpPr>
        <p:sp>
          <p:nvSpPr>
            <p:cNvPr id="5" name="椭圆 4"/>
            <p:cNvSpPr/>
            <p:nvPr/>
          </p:nvSpPr>
          <p:spPr>
            <a:xfrm>
              <a:off x="1982137" y="1426745"/>
              <a:ext cx="3632572" cy="363257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 rot="16200000">
              <a:off x="2724849" y="1933998"/>
              <a:ext cx="2446824" cy="2389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Ночью в канун Нового года вся семья собирается за новогодним столом, смотрит новогодний гала-концерт, запускает фейерверки и петарды, неся теплоту и счастье родственных уз</a:t>
              </a:r>
              <a:r>
                <a: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endParaRPr lang="zh-CN" altLang="en-US" sz="1400" dirty="0">
                <a:latin typeface="Times New Roman" panose="020206030504050203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auto">
            <a:xfrm>
              <a:off x="7635364" y="2900848"/>
              <a:ext cx="507831" cy="2537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endPara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011" y="420821"/>
              <a:ext cx="2163763" cy="2457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5377" y="1020999"/>
            <a:ext cx="5384424" cy="403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0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87342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962401" y="1104779"/>
            <a:ext cx="4433845" cy="4381621"/>
            <a:chOff x="3962401" y="1104779"/>
            <a:chExt cx="4433845" cy="438162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2401" y="1299411"/>
              <a:ext cx="3657600" cy="4186989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4994433" y="2044149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solidFill>
                    <a:srgbClr val="C00000"/>
                  </a:solidFill>
                  <a:latin typeface="汉仪尚巍手书W"/>
                  <a:ea typeface="汉仪尚巍手书W"/>
                </a:rPr>
                <a:t>叁</a:t>
              </a:r>
            </a:p>
          </p:txBody>
        </p:sp>
        <p:pic>
          <p:nvPicPr>
            <p:cNvPr id="1029" name="Picture 5" descr="G:\古风素材\086ceb9481533b5cf6b7c8a448defd6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4995" y="1104779"/>
              <a:ext cx="1841251" cy="368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1981622" y="1536317"/>
            <a:ext cx="29300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000" b="1" dirty="0">
                <a:solidFill>
                  <a:srgbClr val="27384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Третье ключевое слово </a:t>
            </a:r>
            <a:endParaRPr lang="ru-RU" sz="2000" b="1" dirty="0" smtClean="0">
              <a:solidFill>
                <a:srgbClr val="27384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/>
            <a:r>
              <a:rPr lang="ru-RU" sz="2000" b="1" dirty="0" smtClean="0">
                <a:solidFill>
                  <a:srgbClr val="27384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Праздника </a:t>
            </a:r>
            <a:r>
              <a:rPr lang="ru-RU" sz="2000" b="1" dirty="0">
                <a:solidFill>
                  <a:srgbClr val="27384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весны</a:t>
            </a:r>
            <a:r>
              <a:rPr lang="ru-RU" sz="2000" b="1" dirty="0" smtClean="0">
                <a:solidFill>
                  <a:srgbClr val="27384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fontAlgn="base"/>
            <a:r>
              <a:rPr lang="ru-RU" sz="2000" b="1" dirty="0" smtClean="0">
                <a:solidFill>
                  <a:srgbClr val="27384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надежды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98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59229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4282191" y="768102"/>
            <a:ext cx="4788657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altLang="zh-CN" sz="4400" b="1" dirty="0" smtClean="0">
                <a:solidFill>
                  <a:srgbClr val="C00000"/>
                </a:solidFill>
                <a:latin typeface="汉仪尚巍手书W"/>
                <a:ea typeface="汉仪尚巍手书W"/>
              </a:rPr>
              <a:t>Новый год</a:t>
            </a:r>
            <a:endParaRPr lang="zh-CN" altLang="en-US" sz="4400" b="1" dirty="0">
              <a:solidFill>
                <a:srgbClr val="C00000"/>
              </a:solidFill>
              <a:latin typeface="汉仪尚巍手书W"/>
              <a:ea typeface="汉仪尚巍手书W"/>
            </a:endParaRPr>
          </a:p>
        </p:txBody>
      </p:sp>
      <p:pic>
        <p:nvPicPr>
          <p:cNvPr id="16" name="雷锋PPT网www.lfppt.com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477" y="4163162"/>
            <a:ext cx="2689458" cy="26948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57884" y="1537543"/>
            <a:ext cx="2875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4800" dirty="0" smtClean="0">
                <a:solidFill>
                  <a:srgbClr val="C00000"/>
                </a:solidFill>
                <a:latin typeface="汉仪尚巍手书W"/>
                <a:ea typeface="汉仪尚巍手书W"/>
              </a:rPr>
              <a:t>В Китае</a:t>
            </a:r>
            <a:endParaRPr lang="zh-CN" altLang="en-US" sz="4800" dirty="0">
              <a:solidFill>
                <a:srgbClr val="C00000"/>
              </a:solidFill>
              <a:latin typeface="汉仪尚巍手书W"/>
              <a:ea typeface="汉仪尚巍手书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56770" y="1592290"/>
            <a:ext cx="3428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4800" dirty="0" smtClean="0">
                <a:solidFill>
                  <a:srgbClr val="C00000"/>
                </a:solidFill>
                <a:latin typeface="汉仪尚巍手书W"/>
                <a:ea typeface="汉仪尚巍手书W"/>
              </a:rPr>
              <a:t>В </a:t>
            </a:r>
            <a:r>
              <a:rPr lang="ru-RU" altLang="zh-CN" sz="4800" dirty="0">
                <a:solidFill>
                  <a:srgbClr val="C00000"/>
                </a:solidFill>
                <a:latin typeface="汉仪尚巍手书W"/>
                <a:ea typeface="汉仪尚巍手书W"/>
              </a:rPr>
              <a:t>Р</a:t>
            </a:r>
            <a:r>
              <a:rPr lang="ru-RU" altLang="zh-CN" sz="4800" dirty="0" smtClean="0">
                <a:solidFill>
                  <a:srgbClr val="C00000"/>
                </a:solidFill>
                <a:latin typeface="汉仪尚巍手书W"/>
                <a:ea typeface="汉仪尚巍手书W"/>
              </a:rPr>
              <a:t>оссии</a:t>
            </a:r>
            <a:endParaRPr lang="zh-CN" altLang="en-US" sz="4800" dirty="0">
              <a:solidFill>
                <a:srgbClr val="C00000"/>
              </a:solidFill>
              <a:latin typeface="汉仪尚巍手书W"/>
              <a:ea typeface="汉仪尚巍手书W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591" y="2383795"/>
            <a:ext cx="4122514" cy="2798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64" y="2423287"/>
            <a:ext cx="4835230" cy="271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0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6046" y="1607132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5135291" y="1843954"/>
            <a:ext cx="1415772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>
                <a:solidFill>
                  <a:schemeClr val="bg2">
                    <a:lumMod val="25000"/>
                  </a:schemeClr>
                </a:solidFill>
                <a:latin typeface="汉仪国强行书W"/>
                <a:ea typeface="汉仪国强行书W"/>
              </a:rPr>
              <a:t>腊</a:t>
            </a:r>
            <a:r>
              <a:rPr lang="en-US" altLang="zh-CN" sz="8000" dirty="0">
                <a:solidFill>
                  <a:schemeClr val="bg2">
                    <a:lumMod val="25000"/>
                  </a:schemeClr>
                </a:solidFill>
                <a:latin typeface="汉仪国强行书W"/>
                <a:ea typeface="汉仪国强行书W"/>
              </a:rPr>
              <a:t>·</a:t>
            </a:r>
            <a:r>
              <a:rPr lang="zh-CN" altLang="en-US" sz="8000" dirty="0">
                <a:solidFill>
                  <a:schemeClr val="bg2">
                    <a:lumMod val="25000"/>
                  </a:schemeClr>
                </a:solidFill>
                <a:latin typeface="汉仪国强行书W"/>
                <a:ea typeface="汉仪国强行书W"/>
              </a:rPr>
              <a:t>八</a:t>
            </a:r>
          </a:p>
        </p:txBody>
      </p:sp>
      <p:sp>
        <p:nvSpPr>
          <p:cNvPr id="7" name="文本框 6"/>
          <p:cNvSpPr txBox="1"/>
          <p:nvPr/>
        </p:nvSpPr>
        <p:spPr>
          <a:xfrm rot="16200000">
            <a:off x="1203729" y="1757978"/>
            <a:ext cx="3785652" cy="2468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КПК Си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Цзиньпин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призывает «служить людям, прокладывать новые пути развития духа первооткрывателя, упорно работать, как вол, и мужественно идти вперед по новому пути всестороннего построения социалистического модернизированного государства».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-1"/>
            <a:ext cx="5405738" cy="615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66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87342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2401" y="1299411"/>
            <a:ext cx="3657600" cy="41869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37139" y="2044149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C00000"/>
                </a:solidFill>
                <a:latin typeface="汉仪尚巍手书W"/>
                <a:ea typeface="汉仪尚巍手书W"/>
              </a:rPr>
              <a:t>肆</a:t>
            </a:r>
          </a:p>
        </p:txBody>
      </p:sp>
      <p:pic>
        <p:nvPicPr>
          <p:cNvPr id="1029" name="Picture 5" descr="G:\古风素材\086ceb9481533b5cf6b7c8a448defd6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7701" y="1104779"/>
            <a:ext cx="1841251" cy="368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35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28551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8554" y="363847"/>
            <a:ext cx="4045340" cy="7739602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9490813" y="1938376"/>
            <a:ext cx="0" cy="2144608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103792" y="3782272"/>
            <a:ext cx="34095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solidFill>
                  <a:srgbClr val="27384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Время </a:t>
            </a:r>
            <a:r>
              <a:rPr lang="ru-RU" b="1" dirty="0" smtClean="0">
                <a:solidFill>
                  <a:srgbClr val="27384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новогодней викторины</a:t>
            </a:r>
            <a:r>
              <a:rPr lang="ru-RU" b="1" dirty="0">
                <a:solidFill>
                  <a:srgbClr val="27384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92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1205" y="159109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>
          <a:xfrm>
            <a:off x="4586246" y="2041025"/>
            <a:ext cx="2917638" cy="291763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7" name="Picture 3" descr="G:\古风素材\26e57c207727648db8942c9a26356efe882b7d9566b78-D6gcG7_fw658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7436" y="2544307"/>
            <a:ext cx="2506663" cy="250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731599" y="1309801"/>
            <a:ext cx="624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974481"/>
              </p:ext>
            </p:extLst>
          </p:nvPr>
        </p:nvGraphicFramePr>
        <p:xfrm>
          <a:off x="1104899" y="1104901"/>
          <a:ext cx="10096500" cy="444107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682750">
                  <a:extLst>
                    <a:ext uri="{9D8B030D-6E8A-4147-A177-3AD203B41FA5}">
                      <a16:colId xmlns:a16="http://schemas.microsoft.com/office/drawing/2014/main" val="1043182170"/>
                    </a:ext>
                  </a:extLst>
                </a:gridCol>
                <a:gridCol w="1682750">
                  <a:extLst>
                    <a:ext uri="{9D8B030D-6E8A-4147-A177-3AD203B41FA5}">
                      <a16:colId xmlns:a16="http://schemas.microsoft.com/office/drawing/2014/main" val="3663990586"/>
                    </a:ext>
                  </a:extLst>
                </a:gridCol>
                <a:gridCol w="1682750">
                  <a:extLst>
                    <a:ext uri="{9D8B030D-6E8A-4147-A177-3AD203B41FA5}">
                      <a16:colId xmlns:a16="http://schemas.microsoft.com/office/drawing/2014/main" val="830601187"/>
                    </a:ext>
                  </a:extLst>
                </a:gridCol>
                <a:gridCol w="1682750">
                  <a:extLst>
                    <a:ext uri="{9D8B030D-6E8A-4147-A177-3AD203B41FA5}">
                      <a16:colId xmlns:a16="http://schemas.microsoft.com/office/drawing/2014/main" val="3415018627"/>
                    </a:ext>
                  </a:extLst>
                </a:gridCol>
                <a:gridCol w="1682750">
                  <a:extLst>
                    <a:ext uri="{9D8B030D-6E8A-4147-A177-3AD203B41FA5}">
                      <a16:colId xmlns:a16="http://schemas.microsoft.com/office/drawing/2014/main" val="1498403648"/>
                    </a:ext>
                  </a:extLst>
                </a:gridCol>
                <a:gridCol w="1682750">
                  <a:extLst>
                    <a:ext uri="{9D8B030D-6E8A-4147-A177-3AD203B41FA5}">
                      <a16:colId xmlns:a16="http://schemas.microsoft.com/office/drawing/2014/main" val="3865068029"/>
                    </a:ext>
                  </a:extLst>
                </a:gridCol>
              </a:tblGrid>
              <a:tr h="939907">
                <a:tc>
                  <a:txBody>
                    <a:bodyPr/>
                    <a:lstStyle/>
                    <a:p>
                      <a:r>
                        <a:rPr lang="ru-RU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Раунд</a:t>
                      </a:r>
                      <a:r>
                        <a:rPr lang="ru-RU" b="1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Зодиак</a:t>
                      </a:r>
                      <a:endParaRPr lang="ru-RU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hlinkClick r:id="rId5" action="ppaction://hlinksldjump"/>
                        </a:rPr>
                        <a:t>200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hlinkClick r:id="rId6" action="ppaction://hlinksldjump"/>
                        </a:rPr>
                        <a:t>400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hlinkClick r:id="rId7" action="ppaction://hlinksldjump"/>
                        </a:rPr>
                        <a:t>600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hlinkClick r:id="rId8" action="ppaction://hlinksldjump"/>
                        </a:rPr>
                        <a:t>800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hlinkClick r:id="rId9" action="ppaction://hlinksldjump"/>
                        </a:rPr>
                        <a:t>1000</a:t>
                      </a:r>
                      <a:endParaRPr lang="ru-RU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429522"/>
                  </a:ext>
                </a:extLst>
              </a:tr>
              <a:tr h="106096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Раунд 2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Новогодние</a:t>
                      </a:r>
                      <a:r>
                        <a:rPr lang="ru-RU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традиции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0" action="ppaction://hlinksldjump"/>
                        </a:rPr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1" action="ppaction://hlinksldjump"/>
                        </a:rPr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2" action="ppaction://hlinksldjump"/>
                        </a:rPr>
                        <a:t>600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3" action="ppaction://hlinksldjump"/>
                        </a:rPr>
                        <a:t>800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4" action="ppaction://hlinksldjump"/>
                        </a:rPr>
                        <a:t>1000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1349579"/>
                  </a:ext>
                </a:extLst>
              </a:tr>
              <a:tr h="106096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Раунд 3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Новогодняя еда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5" action="ppaction://hlinksldjump"/>
                        </a:rPr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6" action="ppaction://hlinksldjump"/>
                        </a:rPr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7" action="ppaction://hlinksldjump"/>
                        </a:rPr>
                        <a:t>600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8" action="ppaction://hlinksldjump"/>
                        </a:rPr>
                        <a:t>800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9" action="ppaction://hlinksldjump"/>
                        </a:rPr>
                        <a:t>1000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3722718"/>
                  </a:ext>
                </a:extLst>
              </a:tr>
              <a:tr h="137924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Раунд 4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Новогодние легенды и боги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0" action="ppaction://hlinksldjump"/>
                        </a:rPr>
                        <a:t>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1" action="ppaction://hlinksldjump"/>
                        </a:rPr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2" action="ppaction://hlinksldjump"/>
                        </a:rPr>
                        <a:t>600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3" action="ppaction://hlinksldjump"/>
                        </a:rPr>
                        <a:t>800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4" action="ppaction://hlinksldjump"/>
                        </a:rPr>
                        <a:t>1000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43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22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51211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681" y="1040000"/>
            <a:ext cx="3150213" cy="2280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3894" y="1978476"/>
            <a:ext cx="65756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1: Зодиак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3 животные НЕ являются животными китайского зодиака?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Лошадь // Коза // медведь // Бык // Собака // Жирафа // Лев // Свинья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31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8729" y="1535491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Text Box 16"/>
          <p:cNvSpPr txBox="1">
            <a:spLocks noChangeArrowheads="1"/>
          </p:cNvSpPr>
          <p:nvPr/>
        </p:nvSpPr>
        <p:spPr bwMode="auto">
          <a:xfrm rot="16200000">
            <a:off x="8428452" y="1302398"/>
            <a:ext cx="738664" cy="2237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/>
            <a:r>
              <a:rPr lang="ru-RU" dirty="0"/>
              <a:t>Лунный Новый год 2023 - год чего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275" y="1485900"/>
            <a:ext cx="2325552" cy="205180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8915" y="1485901"/>
            <a:ext cx="2331782" cy="2057300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8065" y="2916501"/>
            <a:ext cx="2331782" cy="205730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435026" y="2331726"/>
            <a:ext cx="1223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Крыса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372100" y="2159402"/>
            <a:ext cx="1317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Кролик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408263" y="3712477"/>
            <a:ext cx="1420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Дракон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6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9183" y="2957349"/>
            <a:ext cx="2331782" cy="20573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396358" y="3789421"/>
            <a:ext cx="884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5394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3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1668" y="183172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 descr="C:\Users\asus123\Desktop\af5a0e265de98cce67aac13a9f7f7c7f0b4800216b765-UKtx9b_fw65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2551" y="1204859"/>
            <a:ext cx="4546705" cy="454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组合 94"/>
          <p:cNvGrpSpPr/>
          <p:nvPr/>
        </p:nvGrpSpPr>
        <p:grpSpPr>
          <a:xfrm rot="16200000">
            <a:off x="470402" y="2849962"/>
            <a:ext cx="4003492" cy="3053437"/>
            <a:chOff x="8999925" y="1924161"/>
            <a:chExt cx="5243489" cy="3199585"/>
          </a:xfrm>
        </p:grpSpPr>
        <p:grpSp>
          <p:nvGrpSpPr>
            <p:cNvPr id="96" name="组合 95"/>
            <p:cNvGrpSpPr/>
            <p:nvPr/>
          </p:nvGrpSpPr>
          <p:grpSpPr>
            <a:xfrm>
              <a:off x="8999925" y="1924161"/>
              <a:ext cx="888172" cy="674748"/>
              <a:chOff x="9302069" y="1598071"/>
              <a:chExt cx="888172" cy="674748"/>
            </a:xfrm>
          </p:grpSpPr>
          <p:sp>
            <p:nvSpPr>
              <p:cNvPr id="102" name="TextBox 101"/>
              <p:cNvSpPr txBox="1"/>
              <p:nvPr/>
            </p:nvSpPr>
            <p:spPr>
              <a:xfrm>
                <a:off x="9302069" y="1598071"/>
                <a:ext cx="18473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3200" dirty="0">
                  <a:latin typeface="方正华隶_GBK" panose="03000509000000000000" pitchFamily="65" charset="-122"/>
                  <a:ea typeface="方正华隶_GBK" panose="03000509000000000000" pitchFamily="65" charset="-122"/>
                </a:endParaRPr>
              </a:p>
            </p:txBody>
          </p:sp>
          <p:sp>
            <p:nvSpPr>
              <p:cNvPr id="104" name="矩形 103"/>
              <p:cNvSpPr/>
              <p:nvPr/>
            </p:nvSpPr>
            <p:spPr>
              <a:xfrm rot="7227205">
                <a:off x="9703224" y="1785802"/>
                <a:ext cx="513603" cy="4604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TextBox 97"/>
            <p:cNvSpPr txBox="1"/>
            <p:nvPr/>
          </p:nvSpPr>
          <p:spPr>
            <a:xfrm>
              <a:off x="10817031" y="3111179"/>
              <a:ext cx="3426383" cy="20125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 элементов китайского зодиака - это вода, дерево, земля, огонь и… что</a:t>
              </a:r>
              <a:r>
                <a:rPr lang="ru-RU" dirty="0"/>
                <a:t>?</a:t>
              </a:r>
              <a:br>
                <a:rPr lang="ru-RU" dirty="0"/>
              </a:b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282" y="1955834"/>
            <a:ext cx="3397948" cy="322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0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83452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550" y="858889"/>
            <a:ext cx="5430967" cy="56402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66548" y="2237922"/>
            <a:ext cx="6096000" cy="220008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некоторых культурах какое зодиакальное животное заменяет козу?</a:t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16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484078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9523" y="1552411"/>
            <a:ext cx="1262368" cy="126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6636" y="1529114"/>
            <a:ext cx="1308962" cy="13089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7813" y="1513174"/>
            <a:ext cx="1340843" cy="13408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6099" y="1547532"/>
            <a:ext cx="1272126" cy="12721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462882" y="4342330"/>
            <a:ext cx="9266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2022 год - год Тигра, каковы следующие 4 года по порядку?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03510" y="3005428"/>
            <a:ext cx="11383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Змея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18323" y="3005428"/>
            <a:ext cx="1577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Лошадь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68495" y="3044175"/>
            <a:ext cx="1278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Кролик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95706" y="3047216"/>
            <a:ext cx="1285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Дракон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4715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83452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550" y="858889"/>
            <a:ext cx="5430967" cy="56402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66548" y="2237922"/>
            <a:ext cx="6096000" cy="31840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323D4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Раунд 2: Новогодние традиции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большинстве стран принято устранять невезение перед Лунным Новым годом, делая что?</a:t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26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87342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雷锋PPT网www.lfppt.com"/>
          <p:cNvGrpSpPr/>
          <p:nvPr/>
        </p:nvGrpSpPr>
        <p:grpSpPr>
          <a:xfrm>
            <a:off x="3962401" y="1104779"/>
            <a:ext cx="4433845" cy="4381621"/>
            <a:chOff x="3962401" y="1104779"/>
            <a:chExt cx="4433845" cy="438162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2401" y="1299411"/>
              <a:ext cx="3657600" cy="4186989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4994433" y="2044149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solidFill>
                    <a:srgbClr val="C00000"/>
                  </a:solidFill>
                  <a:latin typeface="汉仪尚巍手书W"/>
                  <a:ea typeface="汉仪尚巍手书W"/>
                </a:rPr>
                <a:t>壹</a:t>
              </a:r>
            </a:p>
          </p:txBody>
        </p:sp>
        <p:pic>
          <p:nvPicPr>
            <p:cNvPr id="1029" name="Picture 5" descr="G:\古风素材\086ceb9481533b5cf6b7c8a448defd6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4995" y="1104779"/>
              <a:ext cx="1841251" cy="368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433" y="1141086"/>
            <a:ext cx="7383939" cy="461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79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83452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550" y="858889"/>
            <a:ext cx="5430967" cy="56402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66548" y="2237922"/>
            <a:ext cx="6096000" cy="164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76418" y="2810515"/>
            <a:ext cx="68762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Конверт какого цвета вы ожидаете </a:t>
            </a:r>
            <a:r>
              <a:rPr lang="ru-RU" sz="3200" dirty="0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увидеть на </a:t>
            </a: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Лунном Новом году?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9191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83452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550" y="858889"/>
            <a:ext cx="5430967" cy="56402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66548" y="2237922"/>
            <a:ext cx="6096000" cy="164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9978" y="2071555"/>
            <a:ext cx="6096000" cy="316625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Подберите страну к названию ее Лунного Нового года</a:t>
            </a:r>
            <a:r>
              <a:rPr lang="ru-RU" sz="2800" dirty="0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Корея</a:t>
            </a:r>
            <a:r>
              <a:rPr lang="ru-RU" sz="2800" dirty="0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800" b="1" i="1" dirty="0" err="1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Цагаан</a:t>
            </a:r>
            <a:r>
              <a:rPr lang="ru-RU" sz="2800" b="1" i="1" dirty="0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Сар                         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800" i="1" dirty="0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Вьетнам</a:t>
            </a:r>
            <a:r>
              <a:rPr lang="ru-RU" sz="28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i="1" dirty="0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800" b="1" i="1" dirty="0" err="1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Соллаль</a:t>
            </a:r>
            <a:r>
              <a:rPr lang="ru-RU" sz="28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i="1" dirty="0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800" i="1" dirty="0" smtClean="0">
                <a:solidFill>
                  <a:srgbClr val="55555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Монголия</a:t>
            </a:r>
            <a:r>
              <a:rPr lang="ru-RU" sz="2800" b="1" i="1" dirty="0" smtClean="0">
                <a:solidFill>
                  <a:srgbClr val="55555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ТЕТ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65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83452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550" y="858889"/>
            <a:ext cx="5430967" cy="56402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66548" y="2237922"/>
            <a:ext cx="6096000" cy="164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71647" y="2918897"/>
            <a:ext cx="65443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дней обычно длится лунный Новый год в Китае?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7960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83452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550" y="858889"/>
            <a:ext cx="5430967" cy="56402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66548" y="2237922"/>
            <a:ext cx="6096000" cy="164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8169" y="2772543"/>
            <a:ext cx="65443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день лунного Нового года в Китае известен как фестиваль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Шанъюань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праздник чего?</a:t>
            </a:r>
          </a:p>
        </p:txBody>
      </p:sp>
    </p:spTree>
    <p:extLst>
      <p:ext uri="{BB962C8B-B14F-4D97-AF65-F5344CB8AC3E}">
        <p14:creationId xmlns:p14="http://schemas.microsoft.com/office/powerpoint/2010/main" val="341919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51211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681" y="1040000"/>
            <a:ext cx="3150213" cy="2280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3894" y="1978476"/>
            <a:ext cx="65756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3: Новогодняя еда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60350" y="3501230"/>
            <a:ext cx="7900176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по-китайски будет звучать слово «пельмени»?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91499" y="400427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sz="7200" dirty="0" smtClean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饺子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77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51211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681" y="1040000"/>
            <a:ext cx="3150213" cy="2280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3894" y="2441426"/>
            <a:ext cx="65756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значение, которое придавалось новогодней еде, требовало соблюдения некоторых табу. В старом Китае существовал запрет есть на Новый год скромное или, точнее, пищу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из…Кого или чего?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27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51211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681" y="1040000"/>
            <a:ext cx="3150213" cy="2280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3894" y="2441426"/>
            <a:ext cx="6575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вид еды после пельменей входил в число обязательных новогодних кушаний?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61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481" y="1185505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019" y="489678"/>
            <a:ext cx="3150213" cy="2280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78147" y="1246609"/>
            <a:ext cx="65756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всему Китаю в Новый год ели специальное пирожное, хотя способы его приготовления, его формы, размеры и названия были неодинаковы в различных районах. Как называется это пирожное?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300" y="2939437"/>
            <a:ext cx="4749800" cy="316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19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881" y="1751211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681" y="1040000"/>
            <a:ext cx="3150213" cy="228061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63900" y="2219086"/>
            <a:ext cx="6908800" cy="2839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древнем Китае существовал обычай на Новый год пить особые напитки, способные, как полагали, удлинять жизнь и оберегать от напастей. Еще в эпоху средневековья сохранялись обычаи пить в дни новогодних празднеств персиковый отвар и </a:t>
            </a:r>
            <a:r>
              <a:rPr lang="ru-RU" sz="2400" dirty="0" smtClean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…(Что), </a:t>
            </a:r>
            <a:r>
              <a:rPr lang="ru-RU" sz="24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настоянное на перце, иглах кипариса или цветах сливы.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01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1668" y="183172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6" name="组合 95"/>
          <p:cNvGrpSpPr/>
          <p:nvPr/>
        </p:nvGrpSpPr>
        <p:grpSpPr>
          <a:xfrm rot="16200000">
            <a:off x="928325" y="5717399"/>
            <a:ext cx="678134" cy="643927"/>
            <a:chOff x="9302069" y="1598071"/>
            <a:chExt cx="888172" cy="674748"/>
          </a:xfrm>
        </p:grpSpPr>
        <p:sp>
          <p:nvSpPr>
            <p:cNvPr id="102" name="TextBox 101"/>
            <p:cNvSpPr txBox="1"/>
            <p:nvPr/>
          </p:nvSpPr>
          <p:spPr>
            <a:xfrm>
              <a:off x="9302069" y="1598071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2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 rot="7227205">
              <a:off x="9703224" y="1785802"/>
              <a:ext cx="513603" cy="4604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43934" y="1951952"/>
            <a:ext cx="6519157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323D4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Раунд 4: Новогодние легенды и боги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825" y="1130300"/>
            <a:ext cx="4054043" cy="4622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03399" y="2823989"/>
            <a:ext cx="6017425" cy="165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честь какого драгоценного камня назван небесный император, который правит Лунным Новым годом?</a:t>
            </a:r>
            <a:br>
              <a:rPr lang="ru-RU" sz="24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Рубин // нефрит</a:t>
            </a:r>
            <a:r>
              <a:rPr lang="ru-RU" sz="2400" b="1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// Сапфир // Оникс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831342"/>
            <a:ext cx="4876800" cy="3252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5252">
            <a:off x="7216678" y="511656"/>
            <a:ext cx="4656804" cy="3105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350" y="3297120"/>
            <a:ext cx="4929187" cy="322274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6351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1668" y="183172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6" name="组合 95"/>
          <p:cNvGrpSpPr/>
          <p:nvPr/>
        </p:nvGrpSpPr>
        <p:grpSpPr>
          <a:xfrm rot="16200000">
            <a:off x="928325" y="5717399"/>
            <a:ext cx="678134" cy="643927"/>
            <a:chOff x="9302069" y="1598071"/>
            <a:chExt cx="888172" cy="674748"/>
          </a:xfrm>
        </p:grpSpPr>
        <p:sp>
          <p:nvSpPr>
            <p:cNvPr id="102" name="TextBox 101"/>
            <p:cNvSpPr txBox="1"/>
            <p:nvPr/>
          </p:nvSpPr>
          <p:spPr>
            <a:xfrm>
              <a:off x="9302069" y="1598071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2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 rot="7227205">
              <a:off x="9703224" y="1785802"/>
              <a:ext cx="513603" cy="4604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43934" y="1951952"/>
            <a:ext cx="6519157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323D4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Раунд 4: Новогодние легенды и боги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825" y="1130300"/>
            <a:ext cx="4054043" cy="4622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03399" y="2823989"/>
            <a:ext cx="6017425" cy="239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легенде, как впервые были определены 12 зодиакальных животных?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в шахматы // Соревнования по еде // Гонка // Водное право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08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0828" y="1831720"/>
            <a:ext cx="7886700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6" name="组合 95"/>
          <p:cNvGrpSpPr/>
          <p:nvPr/>
        </p:nvGrpSpPr>
        <p:grpSpPr>
          <a:xfrm rot="16200000">
            <a:off x="928325" y="5717399"/>
            <a:ext cx="678134" cy="643927"/>
            <a:chOff x="9302069" y="1598071"/>
            <a:chExt cx="888172" cy="674748"/>
          </a:xfrm>
        </p:grpSpPr>
        <p:sp>
          <p:nvSpPr>
            <p:cNvPr id="102" name="TextBox 101"/>
            <p:cNvSpPr txBox="1"/>
            <p:nvPr/>
          </p:nvSpPr>
          <p:spPr>
            <a:xfrm>
              <a:off x="9302069" y="1598071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2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 rot="7227205">
              <a:off x="9703224" y="1785802"/>
              <a:ext cx="513603" cy="4604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008371" y="1831720"/>
            <a:ext cx="6519157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323D4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Раунд 4: Новогодние легенды и боги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10103" y="2346406"/>
            <a:ext cx="6017425" cy="2835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из этого используется в Китае для отпугивания легендарного зверя Нянь в день нового года?</a:t>
            </a:r>
            <a:b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Барабаны // Фейерверки // Танцы дракона // Цветущие персиковые деревья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09" y="1903422"/>
            <a:ext cx="4918046" cy="3278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239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0828" y="1831720"/>
            <a:ext cx="7886700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6" name="组合 95"/>
          <p:cNvGrpSpPr/>
          <p:nvPr/>
        </p:nvGrpSpPr>
        <p:grpSpPr>
          <a:xfrm rot="16200000">
            <a:off x="928325" y="5717399"/>
            <a:ext cx="678134" cy="643927"/>
            <a:chOff x="9302069" y="1598071"/>
            <a:chExt cx="888172" cy="674748"/>
          </a:xfrm>
        </p:grpSpPr>
        <p:sp>
          <p:nvSpPr>
            <p:cNvPr id="102" name="TextBox 101"/>
            <p:cNvSpPr txBox="1"/>
            <p:nvPr/>
          </p:nvSpPr>
          <p:spPr>
            <a:xfrm>
              <a:off x="9302069" y="1598071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2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 rot="7227205">
              <a:off x="9703224" y="1785802"/>
              <a:ext cx="513603" cy="4604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008371" y="1831720"/>
            <a:ext cx="6519157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323D4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Раунд 4: Новогодние легенды и боги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10103" y="2346406"/>
            <a:ext cx="6017425" cy="191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Какого бога принято оставлять в доме «</a:t>
            </a:r>
            <a:r>
              <a:rPr lang="ru-RU" sz="2800" dirty="0" err="1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zào</a:t>
            </a:r>
            <a: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táng</a:t>
            </a:r>
            <a: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br>
              <a:rPr lang="ru-RU" sz="2800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55555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Кухня Бог // Бог балкона // Бог гостиной // Бог спальни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284" y="255238"/>
            <a:ext cx="36195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2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0828" y="1831720"/>
            <a:ext cx="7886700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6" name="组合 95"/>
          <p:cNvGrpSpPr/>
          <p:nvPr/>
        </p:nvGrpSpPr>
        <p:grpSpPr>
          <a:xfrm rot="16200000">
            <a:off x="928325" y="5717399"/>
            <a:ext cx="678134" cy="643927"/>
            <a:chOff x="9302069" y="1598071"/>
            <a:chExt cx="888172" cy="674748"/>
          </a:xfrm>
        </p:grpSpPr>
        <p:sp>
          <p:nvSpPr>
            <p:cNvPr id="102" name="TextBox 101"/>
            <p:cNvSpPr txBox="1"/>
            <p:nvPr/>
          </p:nvSpPr>
          <p:spPr>
            <a:xfrm>
              <a:off x="9302069" y="1598071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200" dirty="0">
                <a:latin typeface="方正华隶_GBK" panose="03000509000000000000" pitchFamily="65" charset="-122"/>
                <a:ea typeface="方正华隶_GBK" panose="03000509000000000000" pitchFamily="65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 rot="7227205">
              <a:off x="9703224" y="1785802"/>
              <a:ext cx="513603" cy="4604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008371" y="1831720"/>
            <a:ext cx="6519157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323D47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Раунд 4: Новогодние легенды и боги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10103" y="2346406"/>
            <a:ext cx="60174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7-й день лунного Нового года - это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人日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Легенда гласит, что у какого существа день рождения?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Козы // Людей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 Драконы // Обезьяны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931568"/>
            <a:ext cx="4572000" cy="255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29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56"/>
            <a:ext cx="12188954" cy="6858000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2250" y="1552682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A_吴欣睿 - 三个人的时光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07613" y="-1011411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7727" y="378971"/>
            <a:ext cx="3719736" cy="58366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76042" y="1205726"/>
            <a:ext cx="3551529" cy="4071989"/>
            <a:chOff x="4776042" y="1205726"/>
            <a:chExt cx="3551529" cy="4071989"/>
          </a:xfrm>
        </p:grpSpPr>
        <p:sp>
          <p:nvSpPr>
            <p:cNvPr id="13" name="TextBox 12"/>
            <p:cNvSpPr txBox="1"/>
            <p:nvPr/>
          </p:nvSpPr>
          <p:spPr>
            <a:xfrm>
              <a:off x="4776042" y="1205726"/>
              <a:ext cx="223157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C00000"/>
                  </a:solidFill>
                  <a:latin typeface="汉仪程行简"/>
                  <a:ea typeface="汉仪程行简"/>
                </a:rPr>
                <a:t>谢</a:t>
              </a:r>
              <a:r>
                <a:rPr lang="zh-CN" altLang="en-US" sz="13800" dirty="0">
                  <a:solidFill>
                    <a:srgbClr val="A5280F"/>
                  </a:solidFill>
                  <a:latin typeface="汉仪书魂体简"/>
                  <a:ea typeface="汉仪书魂体简"/>
                </a:rPr>
                <a:t> </a:t>
              </a:r>
              <a:endParaRPr lang="en-US" altLang="zh-CN" sz="13800" dirty="0">
                <a:solidFill>
                  <a:srgbClr val="A5280F"/>
                </a:solidFill>
                <a:latin typeface="汉仪书魂体简"/>
                <a:ea typeface="汉仪书魂体简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96000" y="3061724"/>
              <a:ext cx="223157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C00000"/>
                  </a:solidFill>
                  <a:latin typeface="汉仪程行简"/>
                  <a:ea typeface="汉仪程行简"/>
                </a:rPr>
                <a:t>谢</a:t>
              </a:r>
              <a:r>
                <a:rPr lang="zh-CN" altLang="en-US" sz="13800" dirty="0">
                  <a:solidFill>
                    <a:srgbClr val="A5280F"/>
                  </a:solidFill>
                  <a:latin typeface="汉仪书魂体简"/>
                  <a:ea typeface="汉仪书魂体简"/>
                </a:rPr>
                <a:t> </a:t>
              </a:r>
              <a:endParaRPr lang="en-US" altLang="zh-CN" sz="13800" dirty="0">
                <a:solidFill>
                  <a:srgbClr val="A5280F"/>
                </a:solidFill>
                <a:latin typeface="汉仪书魂体简"/>
                <a:ea typeface="汉仪书魂体简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10989" y="3290394"/>
            <a:ext cx="604401" cy="2102212"/>
            <a:chOff x="5410989" y="3290394"/>
            <a:chExt cx="604401" cy="2102212"/>
          </a:xfrm>
        </p:grpSpPr>
        <p:sp>
          <p:nvSpPr>
            <p:cNvPr id="15" name="椭圆 14"/>
            <p:cNvSpPr/>
            <p:nvPr/>
          </p:nvSpPr>
          <p:spPr>
            <a:xfrm>
              <a:off x="5410989" y="3290394"/>
              <a:ext cx="592726" cy="592726"/>
            </a:xfrm>
            <a:prstGeom prst="ellipse">
              <a:avLst/>
            </a:prstGeom>
            <a:solidFill>
              <a:srgbClr val="A528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汉仪劲楷简"/>
                  <a:ea typeface="汉仪劲楷简"/>
                </a:rPr>
                <a:t>春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5419427" y="4016109"/>
              <a:ext cx="592726" cy="592726"/>
            </a:xfrm>
            <a:prstGeom prst="ellipse">
              <a:avLst/>
            </a:prstGeom>
            <a:solidFill>
              <a:srgbClr val="A528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汉仪劲楷简"/>
                  <a:ea typeface="汉仪劲楷简"/>
                </a:rPr>
                <a:t>节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5422664" y="4799880"/>
              <a:ext cx="592726" cy="592726"/>
            </a:xfrm>
            <a:prstGeom prst="ellipse">
              <a:avLst/>
            </a:prstGeom>
            <a:solidFill>
              <a:srgbClr val="A528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汉仪劲楷简"/>
                  <a:ea typeface="汉仪劲楷简"/>
                </a:rPr>
                <a:t>篇</a:t>
              </a: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5152570" y="3319422"/>
            <a:ext cx="0" cy="1480458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65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4274" y="1667791"/>
            <a:ext cx="9266237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7209833" y="2353649"/>
            <a:ext cx="861774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latin typeface="汉仪国强行书W"/>
                <a:ea typeface="汉仪国强行书W"/>
              </a:rPr>
              <a:t>春</a:t>
            </a:r>
            <a:r>
              <a:rPr lang="en-US" altLang="zh-CN" sz="4400" dirty="0">
                <a:latin typeface="汉仪国强行书W"/>
                <a:ea typeface="汉仪国强行书W"/>
              </a:rPr>
              <a:t>·</a:t>
            </a:r>
            <a:r>
              <a:rPr lang="zh-CN" altLang="en-US" sz="4400" dirty="0">
                <a:latin typeface="汉仪国强行书W"/>
                <a:ea typeface="汉仪国强行书W"/>
              </a:rPr>
              <a:t>节</a:t>
            </a:r>
          </a:p>
        </p:txBody>
      </p:sp>
      <p:sp>
        <p:nvSpPr>
          <p:cNvPr id="7" name="文本框 6"/>
          <p:cNvSpPr txBox="1"/>
          <p:nvPr/>
        </p:nvSpPr>
        <p:spPr>
          <a:xfrm rot="16200000">
            <a:off x="8489182" y="1936074"/>
            <a:ext cx="553998" cy="13891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 sz="1600" dirty="0" err="1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Чхунь</a:t>
            </a:r>
            <a:r>
              <a:rPr lang="ru-RU" altLang="zh-CN" sz="1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ru-RU" altLang="zh-CN" sz="1600" dirty="0" err="1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дие</a:t>
            </a:r>
            <a:endParaRPr lang="zh-CN" altLang="en-US" sz="1600" b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194" name="Picture 2" descr="C:\Users\asus123\Desktop\日本风格-圆伞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596" y="755994"/>
            <a:ext cx="4094404" cy="533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1034" y="2642695"/>
            <a:ext cx="5940817" cy="128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35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7130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 rot="16200000">
            <a:off x="1161797" y="2632527"/>
            <a:ext cx="2731773" cy="15499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В первый день китайского Нового года не принято есть мясо и нужно есть лишь не содержащую мясо пишу, например, тофу, овощи и т. п. 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 rot="5400000">
            <a:off x="3156931" y="3319727"/>
            <a:ext cx="1790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200" dirty="0" smtClean="0">
                <a:latin typeface="汉仪新蒂唐朝体"/>
                <a:ea typeface="汉仪新蒂唐朝体"/>
              </a:rPr>
              <a:t>Китай</a:t>
            </a:r>
            <a:endParaRPr lang="en-US" altLang="zh-CN" sz="3200" dirty="0">
              <a:latin typeface="汉仪新蒂唐朝体"/>
              <a:ea typeface="汉仪新蒂唐朝体"/>
            </a:endParaRPr>
          </a:p>
        </p:txBody>
      </p:sp>
      <p:pic>
        <p:nvPicPr>
          <p:cNvPr id="11" name="雷锋PPT网www.lfppt.com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389" y="1867317"/>
            <a:ext cx="3164738" cy="316662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 rot="16200000">
            <a:off x="8484770" y="2481460"/>
            <a:ext cx="2368021" cy="1938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Птица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Новый год – хорошая примета, потому что считалось, что если съесть птицу, человек будет здоров весь следующий год.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7421750" y="2939510"/>
            <a:ext cx="1790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200" dirty="0" smtClean="0">
                <a:latin typeface="汉仪新蒂唐朝体"/>
                <a:ea typeface="汉仪新蒂唐朝体"/>
              </a:rPr>
              <a:t>Россия</a:t>
            </a:r>
            <a:endParaRPr lang="en-US" altLang="zh-CN" sz="3200" dirty="0">
              <a:latin typeface="汉仪新蒂唐朝体"/>
              <a:ea typeface="汉仪新蒂唐朝体"/>
            </a:endParaRPr>
          </a:p>
        </p:txBody>
      </p:sp>
    </p:spTree>
    <p:extLst>
      <p:ext uri="{BB962C8B-B14F-4D97-AF65-F5344CB8AC3E}">
        <p14:creationId xmlns:p14="http://schemas.microsoft.com/office/powerpoint/2010/main" val="364971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985837"/>
            <a:ext cx="8382000" cy="4886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9637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1024467"/>
            <a:ext cx="7518400" cy="5012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918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7130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 rot="16200000">
            <a:off x="895972" y="2258590"/>
            <a:ext cx="3430042" cy="22978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Китае  считается, что разбить посуду-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беде. Поэтому после того, как разбилась посуда, нужно сразу говорить «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что по-русски означает «безопасность».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5400000">
            <a:off x="3156931" y="3319727"/>
            <a:ext cx="1790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200" dirty="0" smtClean="0">
                <a:latin typeface="汉仪新蒂唐朝体"/>
                <a:ea typeface="汉仪新蒂唐朝体"/>
              </a:rPr>
              <a:t>Китай</a:t>
            </a:r>
            <a:endParaRPr lang="en-US" altLang="zh-CN" sz="3200" dirty="0">
              <a:latin typeface="汉仪新蒂唐朝体"/>
              <a:ea typeface="汉仪新蒂唐朝体"/>
            </a:endParaRPr>
          </a:p>
        </p:txBody>
      </p:sp>
      <p:pic>
        <p:nvPicPr>
          <p:cNvPr id="11" name="雷锋PPT网www.lfppt.com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3389" y="1867317"/>
            <a:ext cx="3164738" cy="3166620"/>
          </a:xfrm>
          <a:prstGeom prst="rect">
            <a:avLst/>
          </a:prstGeom>
        </p:spPr>
      </p:pic>
      <p:sp>
        <p:nvSpPr>
          <p:cNvPr id="6" name="文本框 6"/>
          <p:cNvSpPr txBox="1"/>
          <p:nvPr/>
        </p:nvSpPr>
        <p:spPr>
          <a:xfrm rot="16200000">
            <a:off x="8562581" y="2481460"/>
            <a:ext cx="2212401" cy="19383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считается, что разбить посуду – это хорошая примета.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7421750" y="2939510"/>
            <a:ext cx="1790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3200" dirty="0" smtClean="0">
                <a:latin typeface="汉仪新蒂唐朝体"/>
                <a:ea typeface="汉仪新蒂唐朝体"/>
              </a:rPr>
              <a:t>Россия</a:t>
            </a:r>
            <a:endParaRPr lang="en-US" altLang="zh-CN" sz="3200" dirty="0">
              <a:latin typeface="汉仪新蒂唐朝体"/>
              <a:ea typeface="汉仪新蒂唐朝体"/>
            </a:endParaRPr>
          </a:p>
        </p:txBody>
      </p:sp>
    </p:spTree>
    <p:extLst>
      <p:ext uri="{BB962C8B-B14F-4D97-AF65-F5344CB8AC3E}">
        <p14:creationId xmlns:p14="http://schemas.microsoft.com/office/powerpoint/2010/main" val="363432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2B29CDA-B90E-449C-A283-CEC41269F92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红色中国风春节计划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2072</TotalTime>
  <Words>931</Words>
  <Application>Microsoft Office PowerPoint</Application>
  <PresentationFormat>Широкоэкранный</PresentationFormat>
  <Paragraphs>159</Paragraphs>
  <Slides>44</Slides>
  <Notes>40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19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44</vt:i4>
      </vt:variant>
    </vt:vector>
  </HeadingPairs>
  <TitlesOfParts>
    <vt:vector size="65" baseType="lpstr">
      <vt:lpstr>微软雅黑</vt:lpstr>
      <vt:lpstr>宋体</vt:lpstr>
      <vt:lpstr>游ゴシック</vt:lpstr>
      <vt:lpstr>Arial</vt:lpstr>
      <vt:lpstr>Calibri</vt:lpstr>
      <vt:lpstr>等线</vt:lpstr>
      <vt:lpstr>等线 Light</vt:lpstr>
      <vt:lpstr>JulesLove</vt:lpstr>
      <vt:lpstr>Noto Sans regular</vt:lpstr>
      <vt:lpstr>Symbol</vt:lpstr>
      <vt:lpstr>Times New Roman</vt:lpstr>
      <vt:lpstr>方正华隶_GBK</vt:lpstr>
      <vt:lpstr>方正清刻本悦宋简体</vt:lpstr>
      <vt:lpstr>汉仪书魂体简</vt:lpstr>
      <vt:lpstr>汉仪劲楷简</vt:lpstr>
      <vt:lpstr>汉仪国强行书W</vt:lpstr>
      <vt:lpstr>汉仪尚巍手书W</vt:lpstr>
      <vt:lpstr>汉仪新蒂唐朝体</vt:lpstr>
      <vt:lpstr>汉仪程行简</vt:lpstr>
      <vt:lpstr>Office 主题​​</vt:lpstr>
      <vt:lpstr>自定义设计方案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МАОУ СОШ 77 Хабаровск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НОВОГОДНИЕ ТРАДИЦИИ В РОССИИ И КИТАЕ</dc:title>
  <dc:creator>Жукова Ирена Рамунасовна</dc:creator>
  <cp:keywords>Традиции России и КНР</cp:keywords>
  <cp:lastModifiedBy>User</cp:lastModifiedBy>
  <cp:revision>201</cp:revision>
  <dcterms:created xsi:type="dcterms:W3CDTF">2018-01-24T10:19:04Z</dcterms:created>
  <dcterms:modified xsi:type="dcterms:W3CDTF">2023-01-03T11:49:44Z</dcterms:modified>
</cp:coreProperties>
</file>