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6" r:id="rId3"/>
    <p:sldId id="259" r:id="rId4"/>
    <p:sldId id="277" r:id="rId5"/>
    <p:sldId id="278" r:id="rId6"/>
    <p:sldId id="280" r:id="rId7"/>
    <p:sldId id="281" r:id="rId8"/>
    <p:sldId id="282" r:id="rId9"/>
    <p:sldId id="283" r:id="rId10"/>
    <p:sldId id="293" r:id="rId11"/>
    <p:sldId id="284" r:id="rId12"/>
    <p:sldId id="294" r:id="rId13"/>
    <p:sldId id="286" r:id="rId14"/>
    <p:sldId id="285" r:id="rId15"/>
    <p:sldId id="287" r:id="rId16"/>
    <p:sldId id="288" r:id="rId17"/>
    <p:sldId id="289" r:id="rId18"/>
    <p:sldId id="290" r:id="rId19"/>
    <p:sldId id="291" r:id="rId20"/>
    <p:sldId id="292" r:id="rId21"/>
    <p:sldId id="270" r:id="rId22"/>
  </p:sldIdLst>
  <p:sldSz cx="12192000" cy="6858000"/>
  <p:notesSz cx="6742113"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9" d="100"/>
          <a:sy n="69" d="100"/>
        </p:scale>
        <p:origin x="-540"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583612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533587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3356529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1025759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44035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3530589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14776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669170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165417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543462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925770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1492889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00546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824497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2824150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C5F5CD6-5F54-4872-B9F7-13816F97B1A6}" type="datetimeFigureOut">
              <a:rPr lang="ru-RU" smtClean="0"/>
              <a:pPr/>
              <a:t>08.11.2021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154524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C5F5CD6-5F54-4872-B9F7-13816F97B1A6}" type="datetimeFigureOut">
              <a:rPr lang="ru-RU" smtClean="0"/>
              <a:pPr/>
              <a:t>08.11.2021</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AB08422-B16A-43B7-A871-A7B98B65F3A1}" type="slidenum">
              <a:rPr lang="ru-RU" smtClean="0"/>
              <a:pPr/>
              <a:t>‹#›</a:t>
            </a:fld>
            <a:endParaRPr lang="ru-RU"/>
          </a:p>
        </p:txBody>
      </p:sp>
    </p:spTree>
    <p:extLst>
      <p:ext uri="{BB962C8B-B14F-4D97-AF65-F5344CB8AC3E}">
        <p14:creationId xmlns:p14="http://schemas.microsoft.com/office/powerpoint/2010/main" xmlns="" val="1738401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8.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677334" y="617518"/>
            <a:ext cx="8086656" cy="5320144"/>
          </a:xfrm>
        </p:spPr>
        <p:txBody>
          <a:bodyPr>
            <a:normAutofit/>
          </a:bodyPr>
          <a:lstStyle/>
          <a:p>
            <a:pPr algn="ctr">
              <a:spcBef>
                <a:spcPts val="0"/>
              </a:spcBef>
            </a:pPr>
            <a:r>
              <a:rPr lang="ru-RU" sz="1100" b="1" dirty="0" smtClean="0">
                <a:solidFill>
                  <a:schemeClr val="tx1"/>
                </a:solidFill>
                <a:latin typeface="Times New Roman" pitchFamily="18" charset="0"/>
                <a:cs typeface="Times New Roman" pitchFamily="18" charset="0"/>
              </a:rPr>
              <a:t>ДОНЕЦКАЯ НАРОДНАЯ РЕСПУБЛИКА</a:t>
            </a:r>
            <a:endParaRPr lang="ru-RU" sz="1100" dirty="0" smtClean="0">
              <a:solidFill>
                <a:schemeClr val="tx1"/>
              </a:solidFill>
              <a:latin typeface="Times New Roman" pitchFamily="18" charset="0"/>
              <a:cs typeface="Times New Roman" pitchFamily="18" charset="0"/>
            </a:endParaRPr>
          </a:p>
          <a:p>
            <a:pPr algn="ctr">
              <a:spcBef>
                <a:spcPts val="0"/>
              </a:spcBef>
            </a:pPr>
            <a:r>
              <a:rPr lang="ru-RU" sz="1100" b="1" dirty="0" smtClean="0">
                <a:solidFill>
                  <a:schemeClr val="tx1"/>
                </a:solidFill>
                <a:latin typeface="Times New Roman" pitchFamily="18" charset="0"/>
                <a:cs typeface="Times New Roman" pitchFamily="18" charset="0"/>
              </a:rPr>
              <a:t>АДМИНИСТРАЦИЯ ГОРОДА КИРОВСКОЕ</a:t>
            </a:r>
            <a:endParaRPr lang="ru-RU" sz="1100" dirty="0" smtClean="0">
              <a:solidFill>
                <a:schemeClr val="tx1"/>
              </a:solidFill>
              <a:latin typeface="Times New Roman" pitchFamily="18" charset="0"/>
              <a:cs typeface="Times New Roman" pitchFamily="18" charset="0"/>
            </a:endParaRPr>
          </a:p>
          <a:p>
            <a:pPr algn="ctr">
              <a:spcBef>
                <a:spcPts val="0"/>
              </a:spcBef>
            </a:pPr>
            <a:r>
              <a:rPr lang="ru-RU" sz="1100" b="1" dirty="0" smtClean="0">
                <a:solidFill>
                  <a:schemeClr val="tx1"/>
                </a:solidFill>
                <a:latin typeface="Times New Roman" pitchFamily="18" charset="0"/>
                <a:cs typeface="Times New Roman" pitchFamily="18" charset="0"/>
              </a:rPr>
              <a:t>ОТДЕЛ ОБРАЗОВАНИЯ</a:t>
            </a:r>
            <a:endParaRPr lang="ru-RU" sz="1100" dirty="0" smtClean="0">
              <a:solidFill>
                <a:schemeClr val="tx1"/>
              </a:solidFill>
              <a:latin typeface="Times New Roman" pitchFamily="18" charset="0"/>
              <a:cs typeface="Times New Roman" pitchFamily="18" charset="0"/>
            </a:endParaRPr>
          </a:p>
          <a:p>
            <a:pPr algn="ctr">
              <a:spcBef>
                <a:spcPts val="0"/>
              </a:spcBef>
            </a:pPr>
            <a:r>
              <a:rPr lang="ru-RU" sz="1100" b="1" dirty="0" smtClean="0">
                <a:solidFill>
                  <a:schemeClr val="tx1"/>
                </a:solidFill>
                <a:latin typeface="Times New Roman" pitchFamily="18" charset="0"/>
                <a:cs typeface="Times New Roman" pitchFamily="18" charset="0"/>
              </a:rPr>
              <a:t>МУНИЦИПАЛЬНОЕ ДОШКОЛЬНОЕ ОБРАЗОВАТЕЛЬНОЕ УЧРЕЖДЕНИЕ </a:t>
            </a:r>
            <a:endParaRPr lang="ru-RU" sz="1100" dirty="0" smtClean="0">
              <a:solidFill>
                <a:schemeClr val="tx1"/>
              </a:solidFill>
              <a:latin typeface="Times New Roman" pitchFamily="18" charset="0"/>
              <a:cs typeface="Times New Roman" pitchFamily="18" charset="0"/>
            </a:endParaRPr>
          </a:p>
          <a:p>
            <a:pPr algn="ctr">
              <a:spcBef>
                <a:spcPts val="0"/>
              </a:spcBef>
            </a:pPr>
            <a:r>
              <a:rPr lang="ru-RU" sz="1100" b="1" dirty="0" smtClean="0">
                <a:solidFill>
                  <a:schemeClr val="tx1"/>
                </a:solidFill>
                <a:latin typeface="Times New Roman" pitchFamily="18" charset="0"/>
                <a:cs typeface="Times New Roman" pitchFamily="18" charset="0"/>
              </a:rPr>
              <a:t>«ЯСЛИ-САД № 19 ГОРОДА КИРОВСКОЕ»</a:t>
            </a:r>
            <a:endParaRPr lang="ru-RU" sz="1100" dirty="0" smtClean="0">
              <a:solidFill>
                <a:schemeClr val="tx1"/>
              </a:solidFill>
              <a:latin typeface="Times New Roman" pitchFamily="18" charset="0"/>
              <a:cs typeface="Times New Roman" pitchFamily="18" charset="0"/>
            </a:endParaRPr>
          </a:p>
          <a:p>
            <a:pPr algn="ctr"/>
            <a:endParaRPr lang="ru-RU" b="1" dirty="0" smtClean="0">
              <a:latin typeface="Times New Roman" pitchFamily="18" charset="0"/>
              <a:cs typeface="Times New Roman" pitchFamily="18" charset="0"/>
            </a:endParaRPr>
          </a:p>
          <a:p>
            <a:pPr algn="ctr"/>
            <a:endParaRPr lang="ru-RU" b="1" dirty="0" smtClean="0">
              <a:latin typeface="Times New Roman" pitchFamily="18" charset="0"/>
              <a:cs typeface="Times New Roman" pitchFamily="18" charset="0"/>
            </a:endParaRPr>
          </a:p>
          <a:p>
            <a:pPr algn="ctr"/>
            <a:r>
              <a:rPr lang="ru-RU" sz="2800" b="1" dirty="0" smtClean="0">
                <a:solidFill>
                  <a:srgbClr val="C00000"/>
                </a:solidFill>
                <a:latin typeface="Times New Roman" pitchFamily="18" charset="0"/>
                <a:cs typeface="Times New Roman" pitchFamily="18" charset="0"/>
              </a:rPr>
              <a:t>Мастер – класс</a:t>
            </a:r>
          </a:p>
          <a:p>
            <a:pPr algn="ctr">
              <a:spcBef>
                <a:spcPts val="0"/>
              </a:spcBef>
            </a:pPr>
            <a:r>
              <a:rPr lang="ru-RU" sz="2800" b="1" i="1" dirty="0" smtClean="0">
                <a:solidFill>
                  <a:srgbClr val="C00000"/>
                </a:solidFill>
                <a:latin typeface="Times New Roman" pitchFamily="18" charset="0"/>
                <a:cs typeface="Times New Roman" pitchFamily="18" charset="0"/>
              </a:rPr>
              <a:t>«Коррекция речевых нарушений </a:t>
            </a:r>
          </a:p>
          <a:p>
            <a:pPr algn="ctr">
              <a:spcBef>
                <a:spcPts val="0"/>
              </a:spcBef>
            </a:pPr>
            <a:r>
              <a:rPr lang="ru-RU" sz="2800" b="1" i="1" dirty="0" smtClean="0">
                <a:solidFill>
                  <a:srgbClr val="C00000"/>
                </a:solidFill>
                <a:latin typeface="Times New Roman" pitchFamily="18" charset="0"/>
                <a:cs typeface="Times New Roman" pitchFamily="18" charset="0"/>
              </a:rPr>
              <a:t>у дошкольников с использованием нейропсихологических приёмов</a:t>
            </a:r>
            <a:r>
              <a:rPr lang="uk-UA" sz="2800" b="1" i="1" dirty="0" smtClean="0">
                <a:solidFill>
                  <a:srgbClr val="C00000"/>
                </a:solidFill>
                <a:latin typeface="Times New Roman" pitchFamily="18" charset="0"/>
                <a:cs typeface="Times New Roman" pitchFamily="18" charset="0"/>
              </a:rPr>
              <a:t>»</a:t>
            </a:r>
            <a:endParaRPr lang="ru-RU" sz="2800" b="1" i="1" dirty="0" smtClean="0">
              <a:solidFill>
                <a:srgbClr val="C00000"/>
              </a:solidFill>
              <a:latin typeface="Times New Roman" pitchFamily="18" charset="0"/>
              <a:cs typeface="Times New Roman" pitchFamily="18" charset="0"/>
            </a:endParaRPr>
          </a:p>
          <a:p>
            <a:pPr algn="ctr"/>
            <a:endParaRPr lang="ru-RU" sz="2800" b="1" dirty="0" smtClean="0">
              <a:solidFill>
                <a:srgbClr val="C00000"/>
              </a:solidFill>
              <a:latin typeface="Times New Roman" pitchFamily="18" charset="0"/>
              <a:cs typeface="Times New Roman" pitchFamily="18" charset="0"/>
            </a:endParaRPr>
          </a:p>
          <a:p>
            <a:pPr algn="r">
              <a:spcBef>
                <a:spcPts val="0"/>
              </a:spcBef>
            </a:pPr>
            <a:r>
              <a:rPr lang="ru-RU" sz="1600" dirty="0" smtClean="0">
                <a:solidFill>
                  <a:schemeClr val="tx1"/>
                </a:solidFill>
                <a:latin typeface="Times New Roman" pitchFamily="18" charset="0"/>
                <a:cs typeface="Times New Roman" pitchFamily="18" charset="0"/>
              </a:rPr>
              <a:t>Подготовила: учитель – логопед</a:t>
            </a:r>
          </a:p>
          <a:p>
            <a:pPr algn="r">
              <a:spcBef>
                <a:spcPts val="0"/>
              </a:spcBef>
            </a:pPr>
            <a:r>
              <a:rPr lang="ru-RU" sz="1600" dirty="0" smtClean="0">
                <a:solidFill>
                  <a:schemeClr val="tx1"/>
                </a:solidFill>
                <a:latin typeface="Times New Roman" pitchFamily="18" charset="0"/>
                <a:cs typeface="Times New Roman" pitchFamily="18" charset="0"/>
              </a:rPr>
              <a:t>Мащенко Н. А.</a:t>
            </a:r>
            <a:r>
              <a:rPr lang="ru-RU" sz="3200" dirty="0" smtClean="0">
                <a:solidFill>
                  <a:srgbClr val="00B050"/>
                </a:solidFill>
                <a:latin typeface="Times New Roman" pitchFamily="18" charset="0"/>
                <a:cs typeface="Times New Roman" pitchFamily="18" charset="0"/>
              </a:rPr>
              <a:t> </a:t>
            </a:r>
          </a:p>
          <a:p>
            <a:endParaRPr lang="ru-RU" dirty="0"/>
          </a:p>
        </p:txBody>
      </p:sp>
    </p:spTree>
    <p:extLst>
      <p:ext uri="{BB962C8B-B14F-4D97-AF65-F5344CB8AC3E}">
        <p14:creationId xmlns:p14="http://schemas.microsoft.com/office/powerpoint/2010/main" xmlns="" val="3572061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smtClean="0">
              <a:solidFill>
                <a:srgbClr val="00B050"/>
              </a:solidFill>
            </a:endParaRPr>
          </a:p>
          <a:p>
            <a:r>
              <a:rPr lang="ru-RU" dirty="0" smtClean="0">
                <a:solidFill>
                  <a:srgbClr val="00B050"/>
                </a:solidFill>
              </a:rPr>
              <a:t>               </a:t>
            </a:r>
          </a:p>
          <a:p>
            <a:r>
              <a:rPr lang="ru-RU" dirty="0" smtClean="0">
                <a:solidFill>
                  <a:srgbClr val="00B050"/>
                </a:solidFill>
              </a:rPr>
              <a:t>             </a:t>
            </a:r>
            <a:r>
              <a:rPr lang="ru-RU" sz="2000" b="1" dirty="0" smtClean="0">
                <a:solidFill>
                  <a:srgbClr val="C00000"/>
                </a:solidFill>
                <a:latin typeface="Times New Roman" pitchFamily="18" charset="0"/>
                <a:cs typeface="Times New Roman" pitchFamily="18" charset="0"/>
              </a:rPr>
              <a:t>Зайчик                                      Коза                          Вилка</a:t>
            </a:r>
          </a:p>
          <a:p>
            <a:endParaRPr lang="ru-RU" sz="2000" b="1" dirty="0" smtClean="0">
              <a:solidFill>
                <a:srgbClr val="C00000"/>
              </a:solidFill>
              <a:latin typeface="Times New Roman" pitchFamily="18" charset="0"/>
              <a:cs typeface="Times New Roman" pitchFamily="18" charset="0"/>
            </a:endParaRPr>
          </a:p>
          <a:p>
            <a:endParaRPr lang="ru-RU" sz="2000" b="1" dirty="0">
              <a:solidFill>
                <a:srgbClr val="C00000"/>
              </a:solidFill>
              <a:latin typeface="Times New Roman" pitchFamily="18" charset="0"/>
              <a:cs typeface="Times New Roman" pitchFamily="18" charset="0"/>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7" name="Прямоугольник 6"/>
          <p:cNvSpPr/>
          <p:nvPr/>
        </p:nvSpPr>
        <p:spPr>
          <a:xfrm>
            <a:off x="1870364" y="595745"/>
            <a:ext cx="6153536" cy="523220"/>
          </a:xfrm>
          <a:prstGeom prst="rect">
            <a:avLst/>
          </a:prstGeom>
        </p:spPr>
        <p:txBody>
          <a:bodyPr wrap="square">
            <a:spAutoFit/>
          </a:bodyPr>
          <a:lstStyle/>
          <a:p>
            <a:r>
              <a:rPr lang="ru-RU" sz="2800" b="1" dirty="0" smtClean="0">
                <a:solidFill>
                  <a:srgbClr val="C00000"/>
                </a:solidFill>
                <a:latin typeface="Times New Roman" pitchFamily="18" charset="0"/>
                <a:cs typeface="Times New Roman" pitchFamily="18" charset="0"/>
              </a:rPr>
              <a:t>Упражнение: «Зайчик-коза-вилка»</a:t>
            </a:r>
            <a:endParaRPr lang="ru-RU" sz="2800" b="1" dirty="0">
              <a:solidFill>
                <a:srgbClr val="C00000"/>
              </a:solidFill>
              <a:latin typeface="Times New Roman" pitchFamily="18" charset="0"/>
              <a:cs typeface="Times New Roman" pitchFamily="18" charset="0"/>
            </a:endParaRPr>
          </a:p>
        </p:txBody>
      </p:sp>
      <p:pic>
        <p:nvPicPr>
          <p:cNvPr id="8" name="Рисунок 7" descr="D:\ПУПСИК\2\IMG_20211101_074706.jpg"/>
          <p:cNvPicPr/>
          <p:nvPr/>
        </p:nvPicPr>
        <p:blipFill>
          <a:blip r:embed="rId2" cstate="print"/>
          <a:srcRect/>
          <a:stretch>
            <a:fillRect/>
          </a:stretch>
        </p:blipFill>
        <p:spPr bwMode="auto">
          <a:xfrm>
            <a:off x="668950" y="1385021"/>
            <a:ext cx="1737808" cy="2314575"/>
          </a:xfrm>
          <a:prstGeom prst="rect">
            <a:avLst/>
          </a:prstGeom>
          <a:noFill/>
          <a:ln w="9525">
            <a:noFill/>
            <a:miter lim="800000"/>
            <a:headEnd/>
            <a:tailEnd/>
          </a:ln>
        </p:spPr>
      </p:pic>
      <p:sp>
        <p:nvSpPr>
          <p:cNvPr id="9" name="Прямоугольник 8"/>
          <p:cNvSpPr/>
          <p:nvPr/>
        </p:nvSpPr>
        <p:spPr>
          <a:xfrm>
            <a:off x="554182" y="3823855"/>
            <a:ext cx="2008909" cy="2308324"/>
          </a:xfrm>
          <a:prstGeom prst="rect">
            <a:avLst/>
          </a:prstGeom>
        </p:spPr>
        <p:txBody>
          <a:bodyPr wrap="square">
            <a:spAutoFit/>
          </a:bodyPr>
          <a:lstStyle/>
          <a:p>
            <a:endParaRPr lang="en-US" dirty="0" smtClean="0"/>
          </a:p>
          <a:p>
            <a:r>
              <a:rPr lang="ru-RU" dirty="0" smtClean="0">
                <a:latin typeface="Times New Roman" pitchFamily="18" charset="0"/>
                <a:cs typeface="Times New Roman" pitchFamily="18" charset="0"/>
              </a:rPr>
              <a:t>Указательный и средний пальцы выпрямить. Безымянный и мизинец прижать большим пальцем к ладони.</a:t>
            </a:r>
            <a:endParaRPr lang="ru-RU" dirty="0">
              <a:latin typeface="Times New Roman" pitchFamily="18" charset="0"/>
              <a:cs typeface="Times New Roman" pitchFamily="18" charset="0"/>
            </a:endParaRPr>
          </a:p>
        </p:txBody>
      </p:sp>
      <p:pic>
        <p:nvPicPr>
          <p:cNvPr id="10" name="Рисунок 9" descr="D:\ПУПСИК\2\IMG_20211101_081336.jpg"/>
          <p:cNvPicPr/>
          <p:nvPr/>
        </p:nvPicPr>
        <p:blipFill>
          <a:blip r:embed="rId3" cstate="print"/>
          <a:srcRect/>
          <a:stretch>
            <a:fillRect/>
          </a:stretch>
        </p:blipFill>
        <p:spPr bwMode="auto">
          <a:xfrm>
            <a:off x="3588327" y="1355148"/>
            <a:ext cx="1712251" cy="2302452"/>
          </a:xfrm>
          <a:prstGeom prst="rect">
            <a:avLst/>
          </a:prstGeom>
          <a:noFill/>
          <a:ln w="9525">
            <a:noFill/>
            <a:miter lim="800000"/>
            <a:headEnd/>
            <a:tailEnd/>
          </a:ln>
        </p:spPr>
      </p:pic>
      <p:sp>
        <p:nvSpPr>
          <p:cNvPr id="11" name="Прямоугольник 10"/>
          <p:cNvSpPr/>
          <p:nvPr/>
        </p:nvSpPr>
        <p:spPr>
          <a:xfrm>
            <a:off x="3505200" y="4128655"/>
            <a:ext cx="2036618" cy="2031325"/>
          </a:xfrm>
          <a:prstGeom prst="rect">
            <a:avLst/>
          </a:prstGeom>
        </p:spPr>
        <p:txBody>
          <a:bodyPr wrap="square">
            <a:spAutoFit/>
          </a:bodyPr>
          <a:lstStyle/>
          <a:p>
            <a:r>
              <a:rPr lang="ru-RU" dirty="0" smtClean="0">
                <a:latin typeface="Times New Roman" pitchFamily="18" charset="0"/>
                <a:cs typeface="Times New Roman" pitchFamily="18" charset="0"/>
              </a:rPr>
              <a:t>Указательный палец и мизинец выпрямить. Средний и безымянный – прижать большим пальцем к ладони.</a:t>
            </a:r>
            <a:endParaRPr lang="ru-RU" dirty="0">
              <a:latin typeface="Times New Roman" pitchFamily="18" charset="0"/>
              <a:cs typeface="Times New Roman" pitchFamily="18" charset="0"/>
            </a:endParaRPr>
          </a:p>
        </p:txBody>
      </p:sp>
      <p:sp>
        <p:nvSpPr>
          <p:cNvPr id="12" name="Прямоугольник 11"/>
          <p:cNvSpPr/>
          <p:nvPr/>
        </p:nvSpPr>
        <p:spPr>
          <a:xfrm>
            <a:off x="5860473" y="4184074"/>
            <a:ext cx="2355272" cy="2031325"/>
          </a:xfrm>
          <a:prstGeom prst="rect">
            <a:avLst/>
          </a:prstGeom>
        </p:spPr>
        <p:txBody>
          <a:bodyPr wrap="square">
            <a:spAutoFit/>
          </a:bodyPr>
          <a:lstStyle/>
          <a:p>
            <a:r>
              <a:rPr lang="ru-RU" dirty="0" smtClean="0">
                <a:latin typeface="Times New Roman" pitchFamily="18" charset="0"/>
                <a:cs typeface="Times New Roman" pitchFamily="18" charset="0"/>
              </a:rPr>
              <a:t>Указательный, средний и безымянный пальцы выпрямить и расставить. Мизинец прижать большим пальцем к ладони.</a:t>
            </a:r>
            <a:endParaRPr lang="ru-RU" dirty="0">
              <a:latin typeface="Times New Roman" pitchFamily="18" charset="0"/>
              <a:cs typeface="Times New Roman" pitchFamily="18" charset="0"/>
            </a:endParaRPr>
          </a:p>
        </p:txBody>
      </p:sp>
      <p:pic>
        <p:nvPicPr>
          <p:cNvPr id="13" name="Рисунок 12" descr="D:\ПУПСИК\2\IMG_20211108_091024.jpg"/>
          <p:cNvPicPr/>
          <p:nvPr/>
        </p:nvPicPr>
        <p:blipFill>
          <a:blip r:embed="rId4" cstate="print"/>
          <a:srcRect/>
          <a:stretch>
            <a:fillRect/>
          </a:stretch>
        </p:blipFill>
        <p:spPr bwMode="auto">
          <a:xfrm>
            <a:off x="6026728" y="1352798"/>
            <a:ext cx="1707110" cy="2332512"/>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595744" y="1302327"/>
            <a:ext cx="8520547" cy="2215991"/>
          </a:xfrm>
          <a:prstGeom prst="rect">
            <a:avLst/>
          </a:prstGeom>
        </p:spPr>
        <p:txBody>
          <a:bodyPr wrap="square">
            <a:spAutoFit/>
          </a:bodyPr>
          <a:lstStyle/>
          <a:p>
            <a:r>
              <a:rPr lang="ru-RU" sz="2200" dirty="0" smtClean="0">
                <a:latin typeface="Times New Roman" pitchFamily="18" charset="0"/>
                <a:cs typeface="Times New Roman" pitchFamily="18" charset="0"/>
              </a:rPr>
              <a:t>Упражнение включает одновременное взаимодействие правого и левого полушария, повышает способность быстро переключаться с одной задачи на другую, а также тренирует внимательность. </a:t>
            </a:r>
          </a:p>
          <a:p>
            <a:r>
              <a:rPr lang="ru-RU" i="1" dirty="0" smtClean="0">
                <a:latin typeface="Times New Roman" pitchFamily="18" charset="0"/>
                <a:cs typeface="Times New Roman" pitchFamily="18" charset="0"/>
              </a:rPr>
              <a:t>Задание. </a:t>
            </a:r>
            <a:r>
              <a:rPr lang="ru-RU" dirty="0" smtClean="0"/>
              <a:t> </a:t>
            </a:r>
            <a:r>
              <a:rPr lang="ru-RU" i="1" dirty="0" smtClean="0">
                <a:latin typeface="Times New Roman" pitchFamily="18" charset="0"/>
                <a:cs typeface="Times New Roman" pitchFamily="18" charset="0"/>
              </a:rPr>
              <a:t>Поставить 2 руки одновременно на ладошки в последовательности соответствующей последовательности цветных фишек.  Начинаем с одной фишки  и доводим до трёх.</a:t>
            </a:r>
          </a:p>
          <a:p>
            <a:endParaRPr lang="ru-RU" i="1" dirty="0">
              <a:latin typeface="Times New Roman" pitchFamily="18" charset="0"/>
              <a:cs typeface="Times New Roman" pitchFamily="18" charset="0"/>
            </a:endParaRPr>
          </a:p>
        </p:txBody>
      </p:sp>
      <p:sp>
        <p:nvSpPr>
          <p:cNvPr id="8" name="Прямоугольник 7"/>
          <p:cNvSpPr/>
          <p:nvPr/>
        </p:nvSpPr>
        <p:spPr>
          <a:xfrm>
            <a:off x="1039091" y="581891"/>
            <a:ext cx="6600569" cy="523220"/>
          </a:xfrm>
          <a:prstGeom prst="rect">
            <a:avLst/>
          </a:prstGeom>
        </p:spPr>
        <p:txBody>
          <a:bodyPr wrap="square">
            <a:spAutoFit/>
          </a:bodyPr>
          <a:lstStyle/>
          <a:p>
            <a:pPr fontAlgn="ctr"/>
            <a:r>
              <a:rPr lang="ru-RU" sz="2800" b="1" dirty="0" smtClean="0">
                <a:solidFill>
                  <a:srgbClr val="00B050"/>
                </a:solidFill>
                <a:latin typeface="Times New Roman" pitchFamily="18" charset="0"/>
                <a:cs typeface="Times New Roman" pitchFamily="18" charset="0"/>
              </a:rPr>
              <a:t>Тренажер «Разноцветные ладошки»</a:t>
            </a:r>
          </a:p>
        </p:txBody>
      </p:sp>
      <p:pic>
        <p:nvPicPr>
          <p:cNvPr id="9" name="Рисунок 8" descr="D:\ПУПСИК\2\IMG_20211101_081216.jpg"/>
          <p:cNvPicPr/>
          <p:nvPr/>
        </p:nvPicPr>
        <p:blipFill>
          <a:blip r:embed="rId2" cstate="print"/>
          <a:srcRect/>
          <a:stretch>
            <a:fillRect/>
          </a:stretch>
        </p:blipFill>
        <p:spPr bwMode="auto">
          <a:xfrm>
            <a:off x="6192982" y="3532908"/>
            <a:ext cx="3269673" cy="2812473"/>
          </a:xfrm>
          <a:prstGeom prst="rect">
            <a:avLst/>
          </a:prstGeom>
          <a:noFill/>
          <a:ln w="9525">
            <a:noFill/>
            <a:miter lim="800000"/>
            <a:headEnd/>
            <a:tailEnd/>
          </a:ln>
        </p:spPr>
      </p:pic>
      <p:pic>
        <p:nvPicPr>
          <p:cNvPr id="10" name="Рисунок 9" descr="D:\ПУПСИК\2\IMG_20211101_081128.jpg"/>
          <p:cNvPicPr/>
          <p:nvPr/>
        </p:nvPicPr>
        <p:blipFill>
          <a:blip r:embed="rId3" cstate="print"/>
          <a:srcRect/>
          <a:stretch>
            <a:fillRect/>
          </a:stretch>
        </p:blipFill>
        <p:spPr bwMode="auto">
          <a:xfrm>
            <a:off x="1288473" y="3554988"/>
            <a:ext cx="3405231" cy="2901229"/>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720436" y="143219"/>
            <a:ext cx="7772400" cy="6400800"/>
          </a:xfrm>
        </p:spPr>
        <p:txBody>
          <a:bodyPr>
            <a:normAutofit/>
          </a:bodyPr>
          <a:lstStyle/>
          <a:p>
            <a:pPr>
              <a:lnSpc>
                <a:spcPct val="150000"/>
              </a:lnSpc>
            </a:pPr>
            <a:endParaRPr lang="ru-RU" sz="2400" b="1" dirty="0" smtClean="0">
              <a:solidFill>
                <a:srgbClr val="C00000"/>
              </a:solidFill>
              <a:latin typeface="Times New Roman" pitchFamily="18" charset="0"/>
              <a:cs typeface="Times New Roman" pitchFamily="18" charset="0"/>
            </a:endParaRPr>
          </a:p>
          <a:p>
            <a:pPr>
              <a:lnSpc>
                <a:spcPct val="150000"/>
              </a:lnSpc>
            </a:pPr>
            <a:r>
              <a:rPr lang="ru-RU" sz="2400" b="1" dirty="0" smtClean="0">
                <a:solidFill>
                  <a:srgbClr val="C00000"/>
                </a:solidFill>
                <a:latin typeface="Times New Roman" pitchFamily="18" charset="0"/>
                <a:cs typeface="Times New Roman" pitchFamily="18" charset="0"/>
              </a:rPr>
              <a:t>     Игра </a:t>
            </a:r>
            <a:r>
              <a:rPr lang="ru-RU" sz="2400" b="1" dirty="0" smtClean="0">
                <a:solidFill>
                  <a:srgbClr val="C00000"/>
                </a:solidFill>
                <a:latin typeface="Times New Roman" pitchFamily="18" charset="0"/>
                <a:cs typeface="Times New Roman" pitchFamily="18" charset="0"/>
              </a:rPr>
              <a:t>«Весёлые пальчики</a:t>
            </a:r>
            <a:r>
              <a:rPr lang="ru-RU" sz="2400" b="1" dirty="0" smtClean="0">
                <a:solidFill>
                  <a:srgbClr val="C00000"/>
                </a:solidFill>
                <a:latin typeface="Times New Roman" pitchFamily="18" charset="0"/>
                <a:cs typeface="Times New Roman" pitchFamily="18" charset="0"/>
              </a:rPr>
              <a:t>»</a:t>
            </a:r>
            <a:endParaRPr lang="ru-RU" sz="2400" dirty="0" smtClean="0">
              <a:solidFill>
                <a:srgbClr val="C00000"/>
              </a:solidFill>
              <a:latin typeface="Times New Roman" pitchFamily="18" charset="0"/>
              <a:cs typeface="Times New Roman" pitchFamily="18" charset="0"/>
            </a:endParaRPr>
          </a:p>
          <a:p>
            <a:pPr>
              <a:spcBef>
                <a:spcPts val="0"/>
              </a:spcBef>
            </a:pPr>
            <a:r>
              <a:rPr lang="ru-RU" sz="2000" i="1" dirty="0" smtClean="0">
                <a:solidFill>
                  <a:schemeClr val="tx1"/>
                </a:solidFill>
                <a:latin typeface="Times New Roman" pitchFamily="18" charset="0"/>
                <a:cs typeface="Times New Roman" pitchFamily="18" charset="0"/>
              </a:rPr>
              <a:t>Задание. П</a:t>
            </a:r>
            <a:r>
              <a:rPr lang="uk-UA" sz="2000" i="1" dirty="0" err="1" smtClean="0">
                <a:solidFill>
                  <a:schemeClr val="tx1"/>
                </a:solidFill>
                <a:latin typeface="Times New Roman" pitchFamily="18" charset="0"/>
                <a:cs typeface="Times New Roman" pitchFamily="18" charset="0"/>
              </a:rPr>
              <a:t>оложить</a:t>
            </a:r>
            <a:r>
              <a:rPr lang="uk-UA" sz="2000" i="1" dirty="0" smtClean="0">
                <a:solidFill>
                  <a:schemeClr val="tx1"/>
                </a:solidFill>
                <a:latin typeface="Times New Roman" pitchFamily="18" charset="0"/>
                <a:cs typeface="Times New Roman" pitchFamily="18" charset="0"/>
              </a:rPr>
              <a:t> </a:t>
            </a:r>
            <a:r>
              <a:rPr lang="uk-UA" sz="2000" i="1" dirty="0" err="1" smtClean="0">
                <a:solidFill>
                  <a:schemeClr val="tx1"/>
                </a:solidFill>
                <a:latin typeface="Times New Roman" pitchFamily="18" charset="0"/>
                <a:cs typeface="Times New Roman" pitchFamily="18" charset="0"/>
              </a:rPr>
              <a:t>свои</a:t>
            </a:r>
            <a:r>
              <a:rPr lang="uk-UA" sz="2000" i="1" dirty="0" smtClean="0">
                <a:solidFill>
                  <a:schemeClr val="tx1"/>
                </a:solidFill>
                <a:latin typeface="Times New Roman" pitchFamily="18" charset="0"/>
                <a:cs typeface="Times New Roman" pitchFamily="18" charset="0"/>
              </a:rPr>
              <a:t> </a:t>
            </a:r>
            <a:r>
              <a:rPr lang="uk-UA" sz="2000" i="1" dirty="0" err="1" smtClean="0">
                <a:solidFill>
                  <a:schemeClr val="tx1"/>
                </a:solidFill>
                <a:latin typeface="Times New Roman" pitchFamily="18" charset="0"/>
                <a:cs typeface="Times New Roman" pitchFamily="18" charset="0"/>
              </a:rPr>
              <a:t>ладони</a:t>
            </a:r>
            <a:r>
              <a:rPr lang="uk-UA" sz="2000" i="1" dirty="0" smtClean="0">
                <a:solidFill>
                  <a:schemeClr val="tx1"/>
                </a:solidFill>
                <a:latin typeface="Times New Roman" pitchFamily="18" charset="0"/>
                <a:cs typeface="Times New Roman" pitchFamily="18" charset="0"/>
              </a:rPr>
              <a:t>  на </a:t>
            </a:r>
            <a:r>
              <a:rPr lang="ru-RU" sz="2000" i="1" dirty="0" smtClean="0">
                <a:solidFill>
                  <a:schemeClr val="tx1"/>
                </a:solidFill>
                <a:latin typeface="Times New Roman" pitchFamily="18" charset="0"/>
                <a:cs typeface="Times New Roman" pitchFamily="18" charset="0"/>
              </a:rPr>
              <a:t>нарисованные ладошки. Называть, что нарисовано на карточке и поднимать нужный палец </a:t>
            </a:r>
            <a:r>
              <a:rPr lang="uk-UA" sz="2000" i="1" dirty="0" smtClean="0">
                <a:solidFill>
                  <a:schemeClr val="tx1"/>
                </a:solidFill>
                <a:latin typeface="Times New Roman" pitchFamily="18" charset="0"/>
                <a:cs typeface="Times New Roman" pitchFamily="18" charset="0"/>
              </a:rPr>
              <a:t>с </a:t>
            </a:r>
            <a:r>
              <a:rPr lang="uk-UA" sz="2000" i="1" dirty="0" err="1" smtClean="0">
                <a:solidFill>
                  <a:schemeClr val="tx1"/>
                </a:solidFill>
                <a:latin typeface="Times New Roman" pitchFamily="18" charset="0"/>
                <a:cs typeface="Times New Roman" pitchFamily="18" charset="0"/>
              </a:rPr>
              <a:t>колпачком</a:t>
            </a:r>
            <a:r>
              <a:rPr lang="uk-UA" sz="2000" i="1" dirty="0" smtClean="0">
                <a:solidFill>
                  <a:schemeClr val="tx1"/>
                </a:solidFill>
                <a:latin typeface="Times New Roman" pitchFamily="18" charset="0"/>
                <a:cs typeface="Times New Roman" pitchFamily="18" charset="0"/>
              </a:rPr>
              <a:t> такого же </a:t>
            </a:r>
            <a:r>
              <a:rPr lang="uk-UA" sz="2000" i="1" dirty="0" err="1" smtClean="0">
                <a:solidFill>
                  <a:schemeClr val="tx1"/>
                </a:solidFill>
                <a:latin typeface="Times New Roman" pitchFamily="18" charset="0"/>
                <a:cs typeface="Times New Roman" pitchFamily="18" charset="0"/>
              </a:rPr>
              <a:t>цвета</a:t>
            </a:r>
            <a:r>
              <a:rPr lang="uk-UA" sz="2000" i="1" dirty="0" smtClean="0">
                <a:solidFill>
                  <a:schemeClr val="tx1"/>
                </a:solidFill>
                <a:latin typeface="Times New Roman" pitchFamily="18" charset="0"/>
                <a:cs typeface="Times New Roman" pitchFamily="18" charset="0"/>
              </a:rPr>
              <a:t>, </a:t>
            </a:r>
            <a:r>
              <a:rPr lang="ru-RU" sz="2000" i="1" dirty="0" smtClean="0">
                <a:solidFill>
                  <a:schemeClr val="tx1"/>
                </a:solidFill>
                <a:latin typeface="Times New Roman" pitchFamily="18" charset="0"/>
                <a:cs typeface="Times New Roman" pitchFamily="18" charset="0"/>
              </a:rPr>
              <a:t>что и</a:t>
            </a:r>
            <a:r>
              <a:rPr lang="uk-UA" sz="2000" i="1" dirty="0" smtClean="0">
                <a:solidFill>
                  <a:schemeClr val="tx1"/>
                </a:solidFill>
                <a:latin typeface="Times New Roman" pitchFamily="18" charset="0"/>
                <a:cs typeface="Times New Roman" pitchFamily="18" charset="0"/>
              </a:rPr>
              <a:t> кружок </a:t>
            </a:r>
            <a:r>
              <a:rPr lang="uk-UA" sz="2000" i="1" dirty="0" err="1" smtClean="0">
                <a:solidFill>
                  <a:schemeClr val="tx1"/>
                </a:solidFill>
                <a:latin typeface="Times New Roman" pitchFamily="18" charset="0"/>
                <a:cs typeface="Times New Roman" pitchFamily="18" charset="0"/>
              </a:rPr>
              <a:t>под</a:t>
            </a:r>
            <a:r>
              <a:rPr lang="uk-UA" sz="2000" i="1" dirty="0" smtClean="0">
                <a:solidFill>
                  <a:schemeClr val="tx1"/>
                </a:solidFill>
                <a:latin typeface="Times New Roman" pitchFamily="18" charset="0"/>
                <a:cs typeface="Times New Roman" pitchFamily="18" charset="0"/>
              </a:rPr>
              <a:t> </a:t>
            </a:r>
            <a:r>
              <a:rPr lang="uk-UA" sz="2000" i="1" dirty="0" err="1" smtClean="0">
                <a:solidFill>
                  <a:schemeClr val="tx1"/>
                </a:solidFill>
                <a:latin typeface="Times New Roman" pitchFamily="18" charset="0"/>
                <a:cs typeface="Times New Roman" pitchFamily="18" charset="0"/>
              </a:rPr>
              <a:t>картинкой</a:t>
            </a:r>
            <a:r>
              <a:rPr lang="ru-RU" sz="2000" i="1" dirty="0" smtClean="0">
                <a:solidFill>
                  <a:schemeClr val="tx1"/>
                </a:solidFill>
                <a:latin typeface="Times New Roman" pitchFamily="18" charset="0"/>
                <a:cs typeface="Times New Roman" pitchFamily="18" charset="0"/>
              </a:rPr>
              <a:t>. </a:t>
            </a:r>
            <a:endParaRPr lang="ru-RU" sz="2000" i="1" dirty="0" smtClean="0">
              <a:solidFill>
                <a:schemeClr val="tx1"/>
              </a:solidFill>
              <a:latin typeface="Times New Roman" pitchFamily="18" charset="0"/>
              <a:cs typeface="Times New Roman" pitchFamily="18" charset="0"/>
            </a:endParaRPr>
          </a:p>
          <a:p>
            <a:pPr>
              <a:spcBef>
                <a:spcPts val="0"/>
              </a:spcBef>
            </a:pPr>
            <a:r>
              <a:rPr lang="ru-RU" sz="2000" dirty="0" smtClean="0">
                <a:solidFill>
                  <a:schemeClr val="tx1"/>
                </a:solidFill>
                <a:latin typeface="Times New Roman" pitchFamily="18" charset="0"/>
                <a:cs typeface="Times New Roman" pitchFamily="18" charset="0"/>
              </a:rPr>
              <a:t>Игра </a:t>
            </a:r>
            <a:r>
              <a:rPr lang="ru-RU" sz="2000" dirty="0" smtClean="0">
                <a:solidFill>
                  <a:schemeClr val="tx1"/>
                </a:solidFill>
                <a:latin typeface="Times New Roman" pitchFamily="18" charset="0"/>
                <a:cs typeface="Times New Roman" pitchFamily="18" charset="0"/>
              </a:rPr>
              <a:t>используется для автоматизации поставленных  звуков. В начале, ребёнок использует одну руку, потом играет двумя руками сразу. </a:t>
            </a: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11" name="Рисунок 10" descr="D:\ПУПСИК\2\IMG_20211101_074846.jpg"/>
          <p:cNvPicPr/>
          <p:nvPr/>
        </p:nvPicPr>
        <p:blipFill>
          <a:blip r:embed="rId2" cstate="print"/>
          <a:srcRect/>
          <a:stretch>
            <a:fillRect/>
          </a:stretch>
        </p:blipFill>
        <p:spPr bwMode="auto">
          <a:xfrm>
            <a:off x="1440873" y="3274619"/>
            <a:ext cx="2593456" cy="3292436"/>
          </a:xfrm>
          <a:prstGeom prst="rect">
            <a:avLst/>
          </a:prstGeom>
          <a:noFill/>
          <a:ln w="9525">
            <a:noFill/>
            <a:miter lim="800000"/>
            <a:headEnd/>
            <a:tailEnd/>
          </a:ln>
        </p:spPr>
      </p:pic>
      <p:pic>
        <p:nvPicPr>
          <p:cNvPr id="12" name="Рисунок 11" descr="D:\ПУПСИК\2\IMG_20211101_080015.jpg"/>
          <p:cNvPicPr/>
          <p:nvPr/>
        </p:nvPicPr>
        <p:blipFill>
          <a:blip r:embed="rId3" cstate="print"/>
          <a:srcRect/>
          <a:stretch>
            <a:fillRect/>
          </a:stretch>
        </p:blipFill>
        <p:spPr bwMode="auto">
          <a:xfrm rot="16200000">
            <a:off x="6118161" y="2638687"/>
            <a:ext cx="3047226" cy="4227617"/>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717963"/>
            <a:ext cx="8300245" cy="4826055"/>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1052945" y="831274"/>
            <a:ext cx="8091055" cy="2954655"/>
          </a:xfrm>
          <a:prstGeom prst="rect">
            <a:avLst/>
          </a:prstGeom>
        </p:spPr>
        <p:txBody>
          <a:bodyPr wrap="square">
            <a:spAutoFit/>
          </a:bodyPr>
          <a:lstStyle/>
          <a:p>
            <a:pPr fontAlgn="ctr"/>
            <a:endParaRPr lang="ru-RU" dirty="0" smtClean="0"/>
          </a:p>
          <a:p>
            <a:r>
              <a:rPr lang="ru-RU" sz="2400" dirty="0" smtClean="0">
                <a:latin typeface="Times New Roman" pitchFamily="18" charset="0"/>
                <a:cs typeface="Times New Roman" pitchFamily="18" charset="0"/>
              </a:rPr>
              <a:t>Задание. «Шагать» пальцами правой и левой руки одновременно, при этом произносить изолированный звук или слог.</a:t>
            </a:r>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 </a:t>
            </a:r>
            <a:r>
              <a:rPr lang="ru-RU" i="1" dirty="0" smtClean="0">
                <a:latin typeface="Times New Roman" pitchFamily="18" charset="0"/>
                <a:cs typeface="Times New Roman" pitchFamily="18" charset="0"/>
              </a:rPr>
              <a:t>Квадрат – указательный и средний палец врозь. Прямоугольник – пальцы вместе. Упражнение способствует развитию межполушарного взаимодействия и пространственных представлений, переключаемости внимания, совершенствованию пальцевого </a:t>
            </a:r>
            <a:r>
              <a:rPr lang="ru-RU" i="1" dirty="0" err="1" smtClean="0">
                <a:latin typeface="Times New Roman" pitchFamily="18" charset="0"/>
                <a:cs typeface="Times New Roman" pitchFamily="18" charset="0"/>
              </a:rPr>
              <a:t>праксиса</a:t>
            </a:r>
            <a:r>
              <a:rPr lang="ru-RU" i="1" dirty="0" smtClean="0">
                <a:latin typeface="Times New Roman" pitchFamily="18" charset="0"/>
                <a:cs typeface="Times New Roman" pitchFamily="18" charset="0"/>
              </a:rPr>
              <a:t>, закреплению изолированного звука, автоматизации звука в слогах.</a:t>
            </a:r>
            <a:endParaRPr lang="ru-RU" i="1" dirty="0">
              <a:latin typeface="Times New Roman" pitchFamily="18" charset="0"/>
              <a:cs typeface="Times New Roman" pitchFamily="18" charset="0"/>
            </a:endParaRPr>
          </a:p>
        </p:txBody>
      </p:sp>
      <p:sp>
        <p:nvSpPr>
          <p:cNvPr id="7" name="Прямоугольник 6"/>
          <p:cNvSpPr/>
          <p:nvPr/>
        </p:nvSpPr>
        <p:spPr>
          <a:xfrm>
            <a:off x="2493818" y="526473"/>
            <a:ext cx="4308764" cy="523220"/>
          </a:xfrm>
          <a:prstGeom prst="rect">
            <a:avLst/>
          </a:prstGeom>
        </p:spPr>
        <p:txBody>
          <a:bodyPr wrap="square">
            <a:spAutoFit/>
          </a:bodyPr>
          <a:lstStyle/>
          <a:p>
            <a:pPr fontAlgn="ctr"/>
            <a:r>
              <a:rPr lang="ru-RU" sz="2800" b="1" dirty="0" smtClean="0">
                <a:solidFill>
                  <a:srgbClr val="00B050"/>
                </a:solidFill>
                <a:latin typeface="Times New Roman" pitchFamily="18" charset="0"/>
                <a:cs typeface="Times New Roman" pitchFamily="18" charset="0"/>
              </a:rPr>
              <a:t>Пальчиковые классики</a:t>
            </a:r>
          </a:p>
        </p:txBody>
      </p:sp>
      <p:pic>
        <p:nvPicPr>
          <p:cNvPr id="8" name="Рисунок 7" descr="D:\ПУПСИК\2\IMG_20211108_085003.jpg"/>
          <p:cNvPicPr/>
          <p:nvPr/>
        </p:nvPicPr>
        <p:blipFill>
          <a:blip r:embed="rId2" cstate="print"/>
          <a:srcRect/>
          <a:stretch>
            <a:fillRect/>
          </a:stretch>
        </p:blipFill>
        <p:spPr bwMode="auto">
          <a:xfrm>
            <a:off x="1357313" y="3876303"/>
            <a:ext cx="2107883" cy="2738810"/>
          </a:xfrm>
          <a:prstGeom prst="rect">
            <a:avLst/>
          </a:prstGeom>
          <a:noFill/>
          <a:ln w="9525">
            <a:noFill/>
            <a:miter lim="800000"/>
            <a:headEnd/>
            <a:tailEnd/>
          </a:ln>
        </p:spPr>
      </p:pic>
      <p:pic>
        <p:nvPicPr>
          <p:cNvPr id="9" name="Рисунок 8" descr="D:\ПУПСИК\2\IMG_20211108_085219.jpg"/>
          <p:cNvPicPr/>
          <p:nvPr/>
        </p:nvPicPr>
        <p:blipFill>
          <a:blip r:embed="rId3" cstate="print"/>
          <a:srcRect/>
          <a:stretch>
            <a:fillRect/>
          </a:stretch>
        </p:blipFill>
        <p:spPr bwMode="auto">
          <a:xfrm rot="16200000">
            <a:off x="5099317" y="3344599"/>
            <a:ext cx="2628900" cy="3826402"/>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205345"/>
            <a:ext cx="8300245" cy="5338674"/>
          </a:xfrm>
        </p:spPr>
        <p:txBody>
          <a:bodyPr>
            <a:normAutofit/>
          </a:bodyPr>
          <a:lstStyle/>
          <a:p>
            <a:r>
              <a:rPr lang="ru-RU" sz="2400" dirty="0" smtClean="0">
                <a:solidFill>
                  <a:srgbClr val="C00000"/>
                </a:solidFill>
                <a:latin typeface="Times New Roman" pitchFamily="18" charset="0"/>
                <a:cs typeface="Times New Roman" pitchFamily="18" charset="0"/>
              </a:rPr>
              <a:t>      </a:t>
            </a:r>
            <a:r>
              <a:rPr lang="ru-RU" sz="2000" dirty="0" smtClean="0">
                <a:solidFill>
                  <a:srgbClr val="C00000"/>
                </a:solidFill>
                <a:latin typeface="Times New Roman" pitchFamily="18" charset="0"/>
                <a:cs typeface="Times New Roman" pitchFamily="18" charset="0"/>
              </a:rPr>
              <a:t>  Су - </a:t>
            </a:r>
            <a:r>
              <a:rPr lang="ru-RU" sz="2000" dirty="0" err="1" smtClean="0">
                <a:solidFill>
                  <a:srgbClr val="C00000"/>
                </a:solidFill>
                <a:latin typeface="Times New Roman" pitchFamily="18" charset="0"/>
                <a:cs typeface="Times New Roman" pitchFamily="18" charset="0"/>
              </a:rPr>
              <a:t>Джок</a:t>
            </a:r>
            <a:r>
              <a:rPr lang="ru-RU" sz="2000" dirty="0" smtClean="0">
                <a:solidFill>
                  <a:srgbClr val="C00000"/>
                </a:solidFill>
                <a:latin typeface="Times New Roman" pitchFamily="18" charset="0"/>
                <a:cs typeface="Times New Roman" pitchFamily="18" charset="0"/>
              </a:rPr>
              <a:t>   терапия </a:t>
            </a:r>
            <a:r>
              <a:rPr lang="ru-RU" sz="2000" dirty="0" smtClean="0">
                <a:latin typeface="Times New Roman" pitchFamily="18" charset="0"/>
                <a:cs typeface="Times New Roman" pitchFamily="18" charset="0"/>
              </a:rPr>
              <a:t>  ‒ это воздействие на биоэнергетические точки с целью активизации защитных функций организма. </a:t>
            </a:r>
          </a:p>
          <a:p>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Су-Джок</a:t>
            </a:r>
            <a:r>
              <a:rPr lang="ru-RU" sz="2000" dirty="0" smtClean="0">
                <a:latin typeface="Times New Roman" pitchFamily="18" charset="0"/>
                <a:cs typeface="Times New Roman" pitchFamily="18" charset="0"/>
              </a:rPr>
              <a:t> позволяет нормализовать мышечный тонус, активизировать межполушарное взаимодействие, синхронизировать работу обоих полушарий мозга, стимулировать речевые области в коре головного мозга, повысить энергетический уровень ребенка, развить тактильную чувствительность.</a:t>
            </a: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2313710" y="581891"/>
            <a:ext cx="4777916" cy="523220"/>
          </a:xfrm>
          <a:prstGeom prst="rect">
            <a:avLst/>
          </a:prstGeom>
        </p:spPr>
        <p:txBody>
          <a:bodyPr wrap="square">
            <a:spAutoFit/>
          </a:bodyPr>
          <a:lstStyle/>
          <a:p>
            <a:pPr fontAlgn="ctr"/>
            <a:r>
              <a:rPr lang="ru-RU" sz="2800" b="1" dirty="0" err="1" smtClean="0">
                <a:solidFill>
                  <a:srgbClr val="00B050"/>
                </a:solidFill>
                <a:latin typeface="Times New Roman" pitchFamily="18" charset="0"/>
                <a:cs typeface="Times New Roman" pitchFamily="18" charset="0"/>
              </a:rPr>
              <a:t>Су-джок</a:t>
            </a:r>
            <a:r>
              <a:rPr lang="ru-RU" sz="2800" b="1" dirty="0" smtClean="0">
                <a:solidFill>
                  <a:srgbClr val="00B050"/>
                </a:solidFill>
                <a:latin typeface="Times New Roman" pitchFamily="18" charset="0"/>
                <a:cs typeface="Times New Roman" pitchFamily="18" charset="0"/>
              </a:rPr>
              <a:t> терапия</a:t>
            </a:r>
          </a:p>
        </p:txBody>
      </p:sp>
      <p:pic>
        <p:nvPicPr>
          <p:cNvPr id="7" name="Рисунок 6" descr="D:\ПУПСИК\2\IMG_20211101_075438.jpg"/>
          <p:cNvPicPr/>
          <p:nvPr/>
        </p:nvPicPr>
        <p:blipFill>
          <a:blip r:embed="rId2" cstate="print"/>
          <a:srcRect/>
          <a:stretch>
            <a:fillRect/>
          </a:stretch>
        </p:blipFill>
        <p:spPr bwMode="auto">
          <a:xfrm>
            <a:off x="221673" y="3699414"/>
            <a:ext cx="2125388" cy="2715242"/>
          </a:xfrm>
          <a:prstGeom prst="rect">
            <a:avLst/>
          </a:prstGeom>
          <a:noFill/>
          <a:ln w="9525">
            <a:noFill/>
            <a:miter lim="800000"/>
            <a:headEnd/>
            <a:tailEnd/>
          </a:ln>
        </p:spPr>
      </p:pic>
      <p:pic>
        <p:nvPicPr>
          <p:cNvPr id="8" name="Рисунок 7" descr="D:\ПУПСИК\2\IMG_20211101_075234.jpg"/>
          <p:cNvPicPr/>
          <p:nvPr/>
        </p:nvPicPr>
        <p:blipFill>
          <a:blip r:embed="rId3" cstate="print"/>
          <a:srcRect/>
          <a:stretch>
            <a:fillRect/>
          </a:stretch>
        </p:blipFill>
        <p:spPr bwMode="auto">
          <a:xfrm>
            <a:off x="2881745" y="3713018"/>
            <a:ext cx="2242689" cy="2729346"/>
          </a:xfrm>
          <a:prstGeom prst="rect">
            <a:avLst/>
          </a:prstGeom>
          <a:noFill/>
          <a:ln w="9525">
            <a:noFill/>
            <a:miter lim="800000"/>
            <a:headEnd/>
            <a:tailEnd/>
          </a:ln>
        </p:spPr>
      </p:pic>
      <p:pic>
        <p:nvPicPr>
          <p:cNvPr id="9" name="Рисунок 8" descr="D:\ПУПСИК\2\IMG_20211027_090917.jpg"/>
          <p:cNvPicPr/>
          <p:nvPr/>
        </p:nvPicPr>
        <p:blipFill>
          <a:blip r:embed="rId4" cstate="print"/>
          <a:srcRect/>
          <a:stretch>
            <a:fillRect/>
          </a:stretch>
        </p:blipFill>
        <p:spPr bwMode="auto">
          <a:xfrm>
            <a:off x="9130145" y="3418608"/>
            <a:ext cx="2290979" cy="2843647"/>
          </a:xfrm>
          <a:prstGeom prst="rect">
            <a:avLst/>
          </a:prstGeom>
          <a:noFill/>
          <a:ln w="9525">
            <a:noFill/>
            <a:miter lim="800000"/>
            <a:headEnd/>
            <a:tailEnd/>
          </a:ln>
        </p:spPr>
      </p:pic>
      <p:pic>
        <p:nvPicPr>
          <p:cNvPr id="10" name="Рисунок 9" descr="D:\ПУПСИК\2\IMG_20211027_091105.jpg"/>
          <p:cNvPicPr/>
          <p:nvPr/>
        </p:nvPicPr>
        <p:blipFill>
          <a:blip r:embed="rId5" cstate="print"/>
          <a:srcRect/>
          <a:stretch>
            <a:fillRect/>
          </a:stretch>
        </p:blipFill>
        <p:spPr bwMode="auto">
          <a:xfrm>
            <a:off x="5597236" y="3734335"/>
            <a:ext cx="3281615" cy="2430937"/>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46364" y="1454728"/>
            <a:ext cx="10280072" cy="4946072"/>
          </a:xfrm>
        </p:spPr>
        <p:txBody>
          <a:bodyPr>
            <a:normAutofit/>
          </a:bodyPr>
          <a:lstStyle/>
          <a:p>
            <a:r>
              <a:rPr lang="ru-RU" sz="2400" dirty="0" smtClean="0">
                <a:solidFill>
                  <a:schemeClr val="tx1"/>
                </a:solidFill>
                <a:latin typeface="Times New Roman" pitchFamily="18" charset="0"/>
                <a:cs typeface="Times New Roman" pitchFamily="18" charset="0"/>
              </a:rPr>
              <a:t>      Зеркальное рисование позволяет активизировать работу двух полушарий, синхронизирует их деятельность. Улучшает умственную деятельность, повышает </a:t>
            </a:r>
            <a:r>
              <a:rPr lang="ru-RU" sz="2400" dirty="0" err="1" smtClean="0">
                <a:solidFill>
                  <a:schemeClr val="tx1"/>
                </a:solidFill>
                <a:latin typeface="Times New Roman" pitchFamily="18" charset="0"/>
                <a:cs typeface="Times New Roman" pitchFamily="18" charset="0"/>
              </a:rPr>
              <a:t>стрессоустойчивость</a:t>
            </a:r>
            <a:r>
              <a:rPr lang="ru-RU" sz="2400" dirty="0" smtClean="0">
                <a:solidFill>
                  <a:schemeClr val="tx1"/>
                </a:solidFill>
                <a:latin typeface="Times New Roman" pitchFamily="18" charset="0"/>
                <a:cs typeface="Times New Roman" pitchFamily="18" charset="0"/>
              </a:rPr>
              <a:t>, может использоваться как метод </a:t>
            </a:r>
            <a:r>
              <a:rPr lang="ru-RU" sz="2400" dirty="0" err="1" smtClean="0">
                <a:solidFill>
                  <a:schemeClr val="tx1"/>
                </a:solidFill>
                <a:latin typeface="Times New Roman" pitchFamily="18" charset="0"/>
                <a:cs typeface="Times New Roman" pitchFamily="18" charset="0"/>
              </a:rPr>
              <a:t>арт-терапии</a:t>
            </a:r>
            <a:r>
              <a:rPr lang="ru-RU" sz="2400" dirty="0" smtClean="0">
                <a:solidFill>
                  <a:schemeClr val="tx1"/>
                </a:solidFill>
                <a:latin typeface="Times New Roman" pitchFamily="18" charset="0"/>
                <a:cs typeface="Times New Roman" pitchFamily="18" charset="0"/>
              </a:rPr>
              <a:t> для снижения уровня тревожности. Зеркальное рисование является эффективным средством развития мелкой моторики.</a:t>
            </a:r>
          </a:p>
          <a:p>
            <a:endParaRPr lang="ru-RU" sz="2000"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flipH="1">
            <a:off x="9989126" y="1731818"/>
            <a:ext cx="498765"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1551709" y="831273"/>
            <a:ext cx="6818311" cy="523220"/>
          </a:xfrm>
          <a:prstGeom prst="rect">
            <a:avLst/>
          </a:prstGeom>
        </p:spPr>
        <p:txBody>
          <a:bodyPr wrap="square">
            <a:spAutoFit/>
          </a:bodyPr>
          <a:lstStyle/>
          <a:p>
            <a:pPr fontAlgn="ctr"/>
            <a:r>
              <a:rPr lang="ru-RU" sz="2800" b="1" dirty="0" smtClean="0">
                <a:solidFill>
                  <a:srgbClr val="00B050"/>
                </a:solidFill>
                <a:latin typeface="Times New Roman" pitchFamily="18" charset="0"/>
                <a:cs typeface="Times New Roman" pitchFamily="18" charset="0"/>
              </a:rPr>
              <a:t>Рисование двумя руками одновременно </a:t>
            </a:r>
          </a:p>
        </p:txBody>
      </p:sp>
      <p:pic>
        <p:nvPicPr>
          <p:cNvPr id="7" name="Рисунок 6" descr="C:\Documents and Settings\Admin\Рабочий стол\70258_original.jpg"/>
          <p:cNvPicPr/>
          <p:nvPr/>
        </p:nvPicPr>
        <p:blipFill>
          <a:blip r:embed="rId2"/>
          <a:srcRect/>
          <a:stretch>
            <a:fillRect/>
          </a:stretch>
        </p:blipFill>
        <p:spPr bwMode="auto">
          <a:xfrm>
            <a:off x="3699165" y="3719944"/>
            <a:ext cx="3250272" cy="2667001"/>
          </a:xfrm>
          <a:prstGeom prst="rect">
            <a:avLst/>
          </a:prstGeom>
          <a:noFill/>
        </p:spPr>
      </p:pic>
    </p:spTree>
    <p:extLst>
      <p:ext uri="{BB962C8B-B14F-4D97-AF65-F5344CB8AC3E}">
        <p14:creationId xmlns:p14="http://schemas.microsoft.com/office/powerpoint/2010/main" xmlns="" val="3715098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18655" y="0"/>
            <a:ext cx="8383372" cy="6400800"/>
          </a:xfrm>
        </p:spPr>
        <p:txBody>
          <a:bodyPr>
            <a:normAutofit/>
          </a:bodyPr>
          <a:lstStyle/>
          <a:p>
            <a:endParaRPr lang="ru-RU" b="1" dirty="0" smtClean="0">
              <a:solidFill>
                <a:schemeClr val="tx1"/>
              </a:solidFill>
              <a:latin typeface="Times New Roman" pitchFamily="18" charset="0"/>
              <a:cs typeface="Times New Roman" pitchFamily="18" charset="0"/>
            </a:endParaRPr>
          </a:p>
          <a:p>
            <a:pPr>
              <a:spcBef>
                <a:spcPts val="0"/>
              </a:spcBef>
            </a:pPr>
            <a:r>
              <a:rPr lang="ru-RU" sz="2000" i="1" dirty="0" smtClean="0">
                <a:solidFill>
                  <a:schemeClr val="tx1"/>
                </a:solidFill>
                <a:latin typeface="Times New Roman" pitchFamily="18" charset="0"/>
                <a:cs typeface="Times New Roman" pitchFamily="18" charset="0"/>
              </a:rPr>
              <a:t>Задание.</a:t>
            </a:r>
          </a:p>
          <a:p>
            <a:pPr marL="457200" indent="-457200">
              <a:spcBef>
                <a:spcPts val="0"/>
              </a:spcBef>
              <a:buAutoNum type="arabicPlain"/>
            </a:pPr>
            <a:r>
              <a:rPr lang="ru-RU" sz="2000" i="1" dirty="0" smtClean="0">
                <a:solidFill>
                  <a:schemeClr val="tx1"/>
                </a:solidFill>
                <a:latin typeface="Times New Roman" pitchFamily="18" charset="0"/>
                <a:cs typeface="Times New Roman" pitchFamily="18" charset="0"/>
              </a:rPr>
              <a:t>Взять в обе руки по карандашу и нарисовать паутину для паука. </a:t>
            </a:r>
          </a:p>
          <a:p>
            <a:pPr marL="457200" indent="-457200">
              <a:spcBef>
                <a:spcPts val="0"/>
              </a:spcBef>
              <a:buAutoNum type="arabicPlain"/>
            </a:pPr>
            <a:r>
              <a:rPr lang="ru-RU" sz="2000" i="1" dirty="0" smtClean="0">
                <a:solidFill>
                  <a:schemeClr val="tx1"/>
                </a:solidFill>
                <a:latin typeface="Times New Roman" pitchFamily="18" charset="0"/>
                <a:cs typeface="Times New Roman" pitchFamily="18" charset="0"/>
              </a:rPr>
              <a:t>Обвести по точкам одновременно обеими руками зеркально-симметричные рисунки, буквы. </a:t>
            </a:r>
          </a:p>
          <a:p>
            <a:pPr marL="457200" indent="-457200"/>
            <a:r>
              <a:rPr lang="ru-RU" sz="2000" dirty="0" smtClean="0">
                <a:solidFill>
                  <a:schemeClr val="tx1"/>
                </a:solidFill>
                <a:latin typeface="Times New Roman" pitchFamily="18" charset="0"/>
                <a:cs typeface="Times New Roman" pitchFamily="18" charset="0"/>
              </a:rPr>
              <a:t>       Зеркальное рисование по точкам. При выполнении этого упражнения ребенок чувствует, как расслабляются глаза и руки. Когда деятельность обоих полушарий синхронизируется, заметно увеличится эффективность работы всего мозга</a:t>
            </a:r>
            <a:endParaRPr lang="ru-RU" sz="2000"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pic>
        <p:nvPicPr>
          <p:cNvPr id="6" name="Рисунок 5" descr="C:\Documents and Settings\Admin\Рабочий стол\2841027271.jpg"/>
          <p:cNvPicPr/>
          <p:nvPr/>
        </p:nvPicPr>
        <p:blipFill>
          <a:blip r:embed="rId2"/>
          <a:srcRect/>
          <a:stretch>
            <a:fillRect/>
          </a:stretch>
        </p:blipFill>
        <p:spPr bwMode="auto">
          <a:xfrm>
            <a:off x="9090095" y="616255"/>
            <a:ext cx="2047446" cy="2965416"/>
          </a:xfrm>
          <a:prstGeom prst="rect">
            <a:avLst/>
          </a:prstGeom>
          <a:noFill/>
          <a:ln w="9525">
            <a:noFill/>
            <a:miter lim="800000"/>
            <a:headEnd/>
            <a:tailEnd/>
          </a:ln>
        </p:spPr>
      </p:pic>
      <p:pic>
        <p:nvPicPr>
          <p:cNvPr id="7" name="Рисунок 6" descr="C:\Documents and Settings\Admin\Рабочий стол\php9U7ctr_10.jpeg"/>
          <p:cNvPicPr/>
          <p:nvPr/>
        </p:nvPicPr>
        <p:blipFill>
          <a:blip r:embed="rId3"/>
          <a:srcRect/>
          <a:stretch>
            <a:fillRect/>
          </a:stretch>
        </p:blipFill>
        <p:spPr bwMode="auto">
          <a:xfrm>
            <a:off x="6685162" y="2896589"/>
            <a:ext cx="2867204" cy="1840676"/>
          </a:xfrm>
          <a:prstGeom prst="rect">
            <a:avLst/>
          </a:prstGeom>
          <a:noFill/>
          <a:ln w="9525">
            <a:noFill/>
            <a:miter lim="800000"/>
            <a:headEnd/>
            <a:tailEnd/>
          </a:ln>
        </p:spPr>
      </p:pic>
      <p:pic>
        <p:nvPicPr>
          <p:cNvPr id="8" name="Рисунок 7" descr="C:\Documents and Settings\Admin\Рабочий стол\scale_1200.jpg"/>
          <p:cNvPicPr/>
          <p:nvPr/>
        </p:nvPicPr>
        <p:blipFill>
          <a:blip r:embed="rId4"/>
          <a:srcRect/>
          <a:stretch>
            <a:fillRect/>
          </a:stretch>
        </p:blipFill>
        <p:spPr bwMode="auto">
          <a:xfrm>
            <a:off x="8842168" y="4634426"/>
            <a:ext cx="2903518" cy="2050310"/>
          </a:xfrm>
          <a:prstGeom prst="rect">
            <a:avLst/>
          </a:prstGeom>
          <a:noFill/>
          <a:ln w="9525">
            <a:noFill/>
            <a:miter lim="800000"/>
            <a:headEnd/>
            <a:tailEnd/>
          </a:ln>
        </p:spPr>
      </p:pic>
      <p:pic>
        <p:nvPicPr>
          <p:cNvPr id="9" name="Рисунок 8" descr="D:\ПУПСИК\2\IMG_20211108_091541.jpg"/>
          <p:cNvPicPr/>
          <p:nvPr/>
        </p:nvPicPr>
        <p:blipFill>
          <a:blip r:embed="rId5" cstate="print"/>
          <a:srcRect/>
          <a:stretch>
            <a:fillRect/>
          </a:stretch>
        </p:blipFill>
        <p:spPr bwMode="auto">
          <a:xfrm>
            <a:off x="471055" y="3586855"/>
            <a:ext cx="3075709" cy="2550709"/>
          </a:xfrm>
          <a:prstGeom prst="rect">
            <a:avLst/>
          </a:prstGeom>
          <a:noFill/>
          <a:ln w="9525">
            <a:noFill/>
            <a:miter lim="800000"/>
            <a:headEnd/>
            <a:tailEnd/>
          </a:ln>
        </p:spPr>
      </p:pic>
      <p:pic>
        <p:nvPicPr>
          <p:cNvPr id="10" name="Рисунок 9" descr="D:\ПУПСИК\2\IMG_20211108_091637.jpg"/>
          <p:cNvPicPr/>
          <p:nvPr/>
        </p:nvPicPr>
        <p:blipFill>
          <a:blip r:embed="rId6" cstate="print"/>
          <a:srcRect/>
          <a:stretch>
            <a:fillRect/>
          </a:stretch>
        </p:blipFill>
        <p:spPr bwMode="auto">
          <a:xfrm>
            <a:off x="3740727" y="3074720"/>
            <a:ext cx="2563075" cy="3478480"/>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385455"/>
            <a:ext cx="8300245" cy="5158564"/>
          </a:xfrm>
        </p:spPr>
        <p:txBody>
          <a:bodyPr>
            <a:normAutofit/>
          </a:bodyPr>
          <a:lstStyle/>
          <a:p>
            <a:r>
              <a:rPr lang="ru-RU" sz="2000" dirty="0" smtClean="0">
                <a:solidFill>
                  <a:schemeClr val="tx1"/>
                </a:solidFill>
                <a:latin typeface="Times New Roman" pitchFamily="18" charset="0"/>
                <a:cs typeface="Times New Roman" pitchFamily="18" charset="0"/>
              </a:rPr>
              <a:t>Суть игры – участник должен воспроизвести положение рук или позу, которую он видит на картинке, проговаривая при этом речевой материал. Игра используется для стимуляции развития нервной системы, способствует образованию новых нейронных связей между корой и подкорковыми структурами головного мозга, развивает внимание, пространственные представления, улучшает реакцию, помогает успешно автоматизировать звуки.</a:t>
            </a: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789710" y="540327"/>
            <a:ext cx="8083654" cy="461665"/>
          </a:xfrm>
          <a:prstGeom prst="rect">
            <a:avLst/>
          </a:prstGeom>
        </p:spPr>
        <p:txBody>
          <a:bodyPr wrap="square">
            <a:spAutoFit/>
          </a:bodyPr>
          <a:lstStyle/>
          <a:p>
            <a:pPr fontAlgn="ctr"/>
            <a:r>
              <a:rPr lang="ru-RU" sz="2400" b="1" dirty="0" smtClean="0">
                <a:solidFill>
                  <a:srgbClr val="C00000"/>
                </a:solidFill>
                <a:latin typeface="Times New Roman" pitchFamily="18" charset="0"/>
                <a:cs typeface="Times New Roman" pitchFamily="18" charset="0"/>
              </a:rPr>
              <a:t>Нейропсихологическая игра «Попробуй, повтори»</a:t>
            </a:r>
          </a:p>
        </p:txBody>
      </p:sp>
      <p:pic>
        <p:nvPicPr>
          <p:cNvPr id="7" name="Рисунок 6" descr="C:\Documents and Settings\Admin\Рабочий стол\0200ksos-175e-717x988.jpg"/>
          <p:cNvPicPr/>
          <p:nvPr/>
        </p:nvPicPr>
        <p:blipFill>
          <a:blip r:embed="rId2"/>
          <a:srcRect/>
          <a:stretch>
            <a:fillRect/>
          </a:stretch>
        </p:blipFill>
        <p:spPr bwMode="auto">
          <a:xfrm rot="20975810">
            <a:off x="8392038" y="737942"/>
            <a:ext cx="1872053" cy="2787401"/>
          </a:xfrm>
          <a:prstGeom prst="rect">
            <a:avLst/>
          </a:prstGeom>
          <a:noFill/>
          <a:ln w="9525">
            <a:noFill/>
            <a:miter lim="800000"/>
            <a:headEnd/>
            <a:tailEnd/>
          </a:ln>
        </p:spPr>
      </p:pic>
      <p:pic>
        <p:nvPicPr>
          <p:cNvPr id="8" name="Рисунок 7" descr="C:\Documents and Settings\Admin\Рабочий стол\0200ksot-8052-717x990.png"/>
          <p:cNvPicPr/>
          <p:nvPr/>
        </p:nvPicPr>
        <p:blipFill>
          <a:blip r:embed="rId3" cstate="print"/>
          <a:srcRect/>
          <a:stretch>
            <a:fillRect/>
          </a:stretch>
        </p:blipFill>
        <p:spPr bwMode="auto">
          <a:xfrm>
            <a:off x="9296400" y="3374542"/>
            <a:ext cx="1859197" cy="2887713"/>
          </a:xfrm>
          <a:prstGeom prst="rect">
            <a:avLst/>
          </a:prstGeom>
          <a:noFill/>
          <a:ln w="9525">
            <a:noFill/>
            <a:miter lim="800000"/>
            <a:headEnd/>
            <a:tailEnd/>
          </a:ln>
        </p:spPr>
      </p:pic>
      <p:pic>
        <p:nvPicPr>
          <p:cNvPr id="9" name="Рисунок 8"/>
          <p:cNvPicPr/>
          <p:nvPr/>
        </p:nvPicPr>
        <p:blipFill>
          <a:blip r:embed="rId4" cstate="print"/>
          <a:srcRect/>
          <a:stretch>
            <a:fillRect/>
          </a:stretch>
        </p:blipFill>
        <p:spPr bwMode="auto">
          <a:xfrm rot="817339">
            <a:off x="9758597" y="790699"/>
            <a:ext cx="2119192" cy="2921330"/>
          </a:xfrm>
          <a:prstGeom prst="rect">
            <a:avLst/>
          </a:prstGeom>
          <a:noFill/>
          <a:ln w="9525">
            <a:noFill/>
            <a:miter lim="800000"/>
            <a:headEnd/>
            <a:tailEnd/>
          </a:ln>
        </p:spPr>
      </p:pic>
      <p:pic>
        <p:nvPicPr>
          <p:cNvPr id="10" name="Рисунок 9" descr="D:\ПУПСИК\2\IMG_20211108_095859.jpg"/>
          <p:cNvPicPr/>
          <p:nvPr/>
        </p:nvPicPr>
        <p:blipFill>
          <a:blip r:embed="rId5" cstate="print"/>
          <a:srcRect/>
          <a:stretch>
            <a:fillRect/>
          </a:stretch>
        </p:blipFill>
        <p:spPr bwMode="auto">
          <a:xfrm>
            <a:off x="1025237" y="3658587"/>
            <a:ext cx="2333372" cy="2936175"/>
          </a:xfrm>
          <a:prstGeom prst="rect">
            <a:avLst/>
          </a:prstGeom>
          <a:noFill/>
          <a:ln w="9525">
            <a:noFill/>
            <a:miter lim="800000"/>
            <a:headEnd/>
            <a:tailEnd/>
          </a:ln>
        </p:spPr>
      </p:pic>
      <p:pic>
        <p:nvPicPr>
          <p:cNvPr id="11" name="Рисунок 10" descr="D:\ПУПСИК\2\IMG_20211108_095821.jpg"/>
          <p:cNvPicPr/>
          <p:nvPr/>
        </p:nvPicPr>
        <p:blipFill>
          <a:blip r:embed="rId6" cstate="print"/>
          <a:srcRect/>
          <a:stretch>
            <a:fillRect/>
          </a:stretch>
        </p:blipFill>
        <p:spPr bwMode="auto">
          <a:xfrm>
            <a:off x="4461164" y="3624943"/>
            <a:ext cx="2424048" cy="2997530"/>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2078181"/>
            <a:ext cx="8300245" cy="4465837"/>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360218" y="1136073"/>
            <a:ext cx="9421091" cy="2554545"/>
          </a:xfrm>
          <a:prstGeom prst="rect">
            <a:avLst/>
          </a:prstGeom>
        </p:spPr>
        <p:txBody>
          <a:bodyPr wrap="square">
            <a:spAutoFit/>
          </a:bodyPr>
          <a:lstStyle/>
          <a:p>
            <a:r>
              <a:rPr lang="ru-RU" sz="2000" dirty="0" smtClean="0">
                <a:latin typeface="Times New Roman" pitchFamily="18" charset="0"/>
                <a:cs typeface="Times New Roman" pitchFamily="18" charset="0"/>
              </a:rPr>
              <a:t>         Большая часть двигательной (моторной) коры мозга участвует в мышечных движениях полости рта – артикуляция ее активизирует. </a:t>
            </a:r>
          </a:p>
          <a:p>
            <a:r>
              <a:rPr lang="ru-RU" sz="2000" dirty="0" smtClean="0">
                <a:latin typeface="Times New Roman" pitchFamily="18" charset="0"/>
                <a:cs typeface="Times New Roman" pitchFamily="18" charset="0"/>
              </a:rPr>
              <a:t>       </a:t>
            </a:r>
            <a:r>
              <a:rPr lang="ru-RU" sz="2000" dirty="0" err="1" smtClean="0">
                <a:solidFill>
                  <a:srgbClr val="C00000"/>
                </a:solidFill>
                <a:latin typeface="Times New Roman" pitchFamily="18" charset="0"/>
                <a:cs typeface="Times New Roman" pitchFamily="18" charset="0"/>
              </a:rPr>
              <a:t>Нейроартикуляционная</a:t>
            </a:r>
            <a:r>
              <a:rPr lang="ru-RU" sz="2000" dirty="0" smtClean="0">
                <a:solidFill>
                  <a:srgbClr val="C00000"/>
                </a:solidFill>
                <a:latin typeface="Times New Roman" pitchFamily="18" charset="0"/>
                <a:cs typeface="Times New Roman" pitchFamily="18" charset="0"/>
              </a:rPr>
              <a:t> гимнастика </a:t>
            </a:r>
            <a:r>
              <a:rPr lang="ru-RU" sz="2000" dirty="0" smtClean="0">
                <a:latin typeface="Times New Roman" pitchFamily="18" charset="0"/>
                <a:cs typeface="Times New Roman" pitchFamily="18" charset="0"/>
              </a:rPr>
              <a:t>‒ это сочетание движений артикуляционного аппарата с движениями рук, кистей или пальцев рук. Упражнения гимнастики имеют 2 уровня сложности: 1-ый более легкий, где не задействованы движения пальцев рук (подключена только крупная моторика). 2-ой – более сложный, где нужно повторить уже более сложные поз</a:t>
            </a:r>
            <a:r>
              <a:rPr lang="ru-RU" dirty="0" smtClean="0">
                <a:latin typeface="Times New Roman" pitchFamily="18" charset="0"/>
                <a:cs typeface="Times New Roman" pitchFamily="18" charset="0"/>
              </a:rPr>
              <a:t>ы</a:t>
            </a:r>
            <a:r>
              <a:rPr lang="ru-RU" sz="2000" dirty="0" smtClean="0">
                <a:latin typeface="Times New Roman" pitchFamily="18" charset="0"/>
                <a:cs typeface="Times New Roman" pitchFamily="18" charset="0"/>
              </a:rPr>
              <a:t>, используя пальцы (подключаем мелкую моторику)</a:t>
            </a:r>
            <a:endParaRPr lang="ru-RU" sz="2000" dirty="0">
              <a:latin typeface="Times New Roman" pitchFamily="18" charset="0"/>
              <a:cs typeface="Times New Roman" pitchFamily="18" charset="0"/>
            </a:endParaRPr>
          </a:p>
        </p:txBody>
      </p:sp>
      <p:sp>
        <p:nvSpPr>
          <p:cNvPr id="7" name="Прямоугольник 6"/>
          <p:cNvSpPr/>
          <p:nvPr/>
        </p:nvSpPr>
        <p:spPr>
          <a:xfrm>
            <a:off x="1496291" y="323612"/>
            <a:ext cx="6132341" cy="523220"/>
          </a:xfrm>
          <a:prstGeom prst="rect">
            <a:avLst/>
          </a:prstGeom>
        </p:spPr>
        <p:txBody>
          <a:bodyPr wrap="square">
            <a:spAutoFit/>
          </a:bodyPr>
          <a:lstStyle/>
          <a:p>
            <a:r>
              <a:rPr lang="ru-RU" sz="2800" b="1" dirty="0" err="1" smtClean="0">
                <a:solidFill>
                  <a:srgbClr val="00B050"/>
                </a:solidFill>
                <a:latin typeface="Times New Roman" pitchFamily="18" charset="0"/>
                <a:cs typeface="Times New Roman" pitchFamily="18" charset="0"/>
              </a:rPr>
              <a:t>Нейроартикуляционная</a:t>
            </a:r>
            <a:r>
              <a:rPr lang="ru-RU" sz="2800" b="1" dirty="0" smtClean="0">
                <a:solidFill>
                  <a:srgbClr val="00B050"/>
                </a:solidFill>
                <a:latin typeface="Times New Roman" pitchFamily="18" charset="0"/>
                <a:cs typeface="Times New Roman" pitchFamily="18" charset="0"/>
              </a:rPr>
              <a:t> гимнастика</a:t>
            </a:r>
            <a:endParaRPr lang="ru-RU" sz="2800" b="1" dirty="0">
              <a:solidFill>
                <a:srgbClr val="00B050"/>
              </a:solidFill>
              <a:latin typeface="Times New Roman" pitchFamily="18" charset="0"/>
              <a:cs typeface="Times New Roman" pitchFamily="18" charset="0"/>
            </a:endParaRPr>
          </a:p>
        </p:txBody>
      </p:sp>
      <p:pic>
        <p:nvPicPr>
          <p:cNvPr id="8" name="Рисунок 7" descr="D:\ПУПСИК\2\IMG_20211108_091107.jpg"/>
          <p:cNvPicPr/>
          <p:nvPr/>
        </p:nvPicPr>
        <p:blipFill>
          <a:blip r:embed="rId2" cstate="print"/>
          <a:srcRect/>
          <a:stretch>
            <a:fillRect/>
          </a:stretch>
        </p:blipFill>
        <p:spPr bwMode="auto">
          <a:xfrm>
            <a:off x="734291" y="3706091"/>
            <a:ext cx="2241885" cy="2874818"/>
          </a:xfrm>
          <a:prstGeom prst="rect">
            <a:avLst/>
          </a:prstGeom>
          <a:noFill/>
          <a:ln w="9525">
            <a:noFill/>
            <a:miter lim="800000"/>
            <a:headEnd/>
            <a:tailEnd/>
          </a:ln>
        </p:spPr>
      </p:pic>
      <p:pic>
        <p:nvPicPr>
          <p:cNvPr id="9" name="Рисунок 8" descr="D:\ПУПСИК\2\IMG_20211108_091137.jpg"/>
          <p:cNvPicPr/>
          <p:nvPr/>
        </p:nvPicPr>
        <p:blipFill>
          <a:blip r:embed="rId3" cstate="print"/>
          <a:srcRect/>
          <a:stretch>
            <a:fillRect/>
          </a:stretch>
        </p:blipFill>
        <p:spPr bwMode="auto">
          <a:xfrm>
            <a:off x="3782291" y="3640776"/>
            <a:ext cx="2083240" cy="2843152"/>
          </a:xfrm>
          <a:prstGeom prst="rect">
            <a:avLst/>
          </a:prstGeom>
          <a:noFill/>
          <a:ln w="9525">
            <a:noFill/>
            <a:miter lim="800000"/>
            <a:headEnd/>
            <a:tailEnd/>
          </a:ln>
        </p:spPr>
      </p:pic>
      <p:pic>
        <p:nvPicPr>
          <p:cNvPr id="10" name="Рисунок 9" descr="D:\ПУПСИК\2\IMG_20211108_100226.jpg"/>
          <p:cNvPicPr/>
          <p:nvPr/>
        </p:nvPicPr>
        <p:blipFill>
          <a:blip r:embed="rId4" cstate="print"/>
          <a:srcRect/>
          <a:stretch>
            <a:fillRect/>
          </a:stretch>
        </p:blipFill>
        <p:spPr bwMode="auto">
          <a:xfrm>
            <a:off x="6553200" y="3619004"/>
            <a:ext cx="2217325" cy="2851069"/>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762000" y="374073"/>
            <a:ext cx="7910946" cy="3416320"/>
          </a:xfrm>
          <a:prstGeom prst="rect">
            <a:avLst/>
          </a:prstGeom>
        </p:spPr>
        <p:txBody>
          <a:bodyPr wrap="square">
            <a:spAutoFit/>
          </a:bodyPr>
          <a:lstStyle/>
          <a:p>
            <a:r>
              <a:rPr lang="ru-RU" sz="2400" dirty="0" smtClean="0">
                <a:solidFill>
                  <a:srgbClr val="C00000"/>
                </a:solidFill>
                <a:latin typeface="Times New Roman" pitchFamily="18" charset="0"/>
                <a:cs typeface="Times New Roman" pitchFamily="18" charset="0"/>
              </a:rPr>
              <a:t>Результатом логопедической работы с использованием нейропсихологических приемов стала </a:t>
            </a:r>
            <a:r>
              <a:rPr lang="ru-RU" sz="2400" dirty="0" smtClean="0">
                <a:latin typeface="Times New Roman" pitchFamily="18" charset="0"/>
                <a:cs typeface="Times New Roman" pitchFamily="18" charset="0"/>
              </a:rPr>
              <a:t>положительная динамика в развитии речи и других высших психических функций, моторной, сенсорной сферы. У дошкольников повысился контроль и регуляция своего поведения, улучшилось произвольное внимание, повысился уровень </a:t>
            </a:r>
            <a:r>
              <a:rPr lang="ru-RU" sz="2400" dirty="0" err="1" smtClean="0">
                <a:latin typeface="Times New Roman" pitchFamily="18" charset="0"/>
                <a:cs typeface="Times New Roman" pitchFamily="18" charset="0"/>
              </a:rPr>
              <a:t>сформированности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графо-моторных</a:t>
            </a:r>
            <a:r>
              <a:rPr lang="ru-RU" sz="2400" dirty="0" smtClean="0">
                <a:latin typeface="Times New Roman" pitchFamily="18" charset="0"/>
                <a:cs typeface="Times New Roman" pitchFamily="18" charset="0"/>
              </a:rPr>
              <a:t> навыков. Дети активно вступают в диалог со взрослыми и сверстниками, строят монологические высказывания.</a:t>
            </a:r>
            <a:endParaRPr lang="ru-RU" sz="2400" dirty="0">
              <a:latin typeface="Times New Roman" pitchFamily="18" charset="0"/>
              <a:cs typeface="Times New Roman" pitchFamily="18" charset="0"/>
            </a:endParaRPr>
          </a:p>
        </p:txBody>
      </p:sp>
      <p:pic>
        <p:nvPicPr>
          <p:cNvPr id="8" name="Рисунок 7" descr="C:\Documents and Settings\Admin\Рабочий стол\image-asset.jpeg"/>
          <p:cNvPicPr/>
          <p:nvPr/>
        </p:nvPicPr>
        <p:blipFill>
          <a:blip r:embed="rId2" cstate="print"/>
          <a:srcRect/>
          <a:stretch>
            <a:fillRect/>
          </a:stretch>
        </p:blipFill>
        <p:spPr bwMode="auto">
          <a:xfrm>
            <a:off x="6109855" y="3886633"/>
            <a:ext cx="2685768" cy="2611149"/>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291742" y="228485"/>
            <a:ext cx="9006637" cy="6007062"/>
          </a:xfrm>
        </p:spPr>
        <p:txBody>
          <a:bodyPr>
            <a:normAutofit/>
          </a:bodyPr>
          <a:lstStyle/>
          <a:p>
            <a:endParaRPr lang="ru-RU" sz="2100" b="1" dirty="0" smtClean="0">
              <a:solidFill>
                <a:schemeClr val="tx1"/>
              </a:solidFill>
            </a:endParaRPr>
          </a:p>
          <a:p>
            <a:pPr algn="ctr"/>
            <a:r>
              <a:rPr lang="ru-RU" sz="2800" dirty="0" smtClean="0">
                <a:solidFill>
                  <a:srgbClr val="C00000"/>
                </a:solidFill>
              </a:rPr>
              <a:t>Актуальность</a:t>
            </a:r>
          </a:p>
          <a:p>
            <a:pPr algn="ctr"/>
            <a:endParaRPr lang="ru-RU" sz="2100" b="1" dirty="0" smtClean="0">
              <a:solidFill>
                <a:srgbClr val="00B050"/>
              </a:solidFill>
            </a:endParaRPr>
          </a:p>
          <a:p>
            <a:endParaRPr lang="ru-RU" sz="2100" b="1" dirty="0" smtClean="0">
              <a:solidFill>
                <a:schemeClr val="tx1"/>
              </a:solidFill>
              <a:latin typeface="Times New Roman" pitchFamily="18" charset="0"/>
              <a:cs typeface="Times New Roman" pitchFamily="18" charset="0"/>
            </a:endParaRPr>
          </a:p>
        </p:txBody>
      </p:sp>
      <p:sp>
        <p:nvSpPr>
          <p:cNvPr id="6" name="Прямоугольник 5"/>
          <p:cNvSpPr/>
          <p:nvPr/>
        </p:nvSpPr>
        <p:spPr>
          <a:xfrm>
            <a:off x="720436" y="1136074"/>
            <a:ext cx="8423564" cy="3416320"/>
          </a:xfrm>
          <a:prstGeom prst="rect">
            <a:avLst/>
          </a:prstGeom>
        </p:spPr>
        <p:txBody>
          <a:bodyPr wrap="square">
            <a:spAutoFit/>
          </a:bodyPr>
          <a:lstStyle/>
          <a:p>
            <a:r>
              <a:rPr lang="ru-RU" sz="2400" dirty="0" smtClean="0">
                <a:latin typeface="Times New Roman" pitchFamily="18" charset="0"/>
                <a:cs typeface="Times New Roman" pitchFamily="18" charset="0"/>
              </a:rPr>
              <a:t>В настоящее время в логопедической практике отмечается тенденция к увеличению числа детей, имеющих системную речевую патологию. Картина нарушений в развитии у таких детей неоднородна и не исчерпывается речевыми симптомами. У большинства из них отмечается </a:t>
            </a:r>
            <a:r>
              <a:rPr lang="ru-RU" sz="2400" dirty="0" err="1" smtClean="0">
                <a:latin typeface="Times New Roman" pitchFamily="18" charset="0"/>
                <a:cs typeface="Times New Roman" pitchFamily="18" charset="0"/>
              </a:rPr>
              <a:t>несформированность</a:t>
            </a:r>
            <a:r>
              <a:rPr lang="ru-RU" sz="2400" dirty="0" smtClean="0">
                <a:latin typeface="Times New Roman" pitchFamily="18" charset="0"/>
                <a:cs typeface="Times New Roman" pitchFamily="18" charset="0"/>
              </a:rPr>
              <a:t> и других высших психических функций. Использование нейропсихологических приемов, охватывающих как речевые, так и неречевые возможности ребенка, позволяют разработать стратегию эффективной, направленной коррекции.</a:t>
            </a:r>
            <a:endParaRPr lang="ru-RU" sz="2400" dirty="0">
              <a:latin typeface="Times New Roman" pitchFamily="18" charset="0"/>
              <a:cs typeface="Times New Roman" pitchFamily="18" charset="0"/>
            </a:endParaRPr>
          </a:p>
        </p:txBody>
      </p:sp>
      <p:pic>
        <p:nvPicPr>
          <p:cNvPr id="1026" name="Picture 2" descr="C:\Documents and Settings\Admin\Рабочий стол\группа-милые-дети-миниатюру-。-миниатюриллюстрация-166438851.jpg"/>
          <p:cNvPicPr>
            <a:picLocks noChangeAspect="1" noChangeArrowheads="1"/>
          </p:cNvPicPr>
          <p:nvPr/>
        </p:nvPicPr>
        <p:blipFill>
          <a:blip r:embed="rId2"/>
          <a:srcRect/>
          <a:stretch>
            <a:fillRect/>
          </a:stretch>
        </p:blipFill>
        <p:spPr bwMode="auto">
          <a:xfrm>
            <a:off x="2050473" y="4613564"/>
            <a:ext cx="6373090" cy="1995054"/>
          </a:xfrm>
          <a:prstGeom prst="rect">
            <a:avLst/>
          </a:prstGeom>
          <a:noFill/>
        </p:spPr>
      </p:pic>
    </p:spTree>
    <p:extLst>
      <p:ext uri="{BB962C8B-B14F-4D97-AF65-F5344CB8AC3E}">
        <p14:creationId xmlns:p14="http://schemas.microsoft.com/office/powerpoint/2010/main" xmlns="" val="850089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1233054" y="706582"/>
            <a:ext cx="7758545" cy="2308324"/>
          </a:xfrm>
          <a:prstGeom prst="rect">
            <a:avLst/>
          </a:prstGeom>
        </p:spPr>
        <p:txBody>
          <a:bodyPr wrap="square">
            <a:spAutoFit/>
          </a:bodyPr>
          <a:lstStyle/>
          <a:p>
            <a:r>
              <a:rPr lang="ru-RU" sz="2400" dirty="0" smtClean="0">
                <a:latin typeface="Times New Roman" pitchFamily="18" charset="0"/>
                <a:cs typeface="Times New Roman" pitchFamily="18" charset="0"/>
              </a:rPr>
              <a:t>Таким образом, нейропсихологическая коррекция – одна из наиболее эффективных технологий работы, позволяющая получить результат и в познавательном развитии, и в развитии регулятивных функций, а также способствует эмоциональному, личностному и коммуникативному развитию детей.</a:t>
            </a:r>
            <a:endParaRPr lang="ru-RU" sz="2400" dirty="0">
              <a:latin typeface="Times New Roman" pitchFamily="18" charset="0"/>
              <a:cs typeface="Times New Roman" pitchFamily="18" charset="0"/>
            </a:endParaRPr>
          </a:p>
        </p:txBody>
      </p:sp>
      <p:pic>
        <p:nvPicPr>
          <p:cNvPr id="7" name="Рисунок 6" descr="C:\Documents and Settings\Admin\Рабочий стол\dictionnaire-glossaire-des-mots-sur-tete-a-modeler.jpeg"/>
          <p:cNvPicPr/>
          <p:nvPr/>
        </p:nvPicPr>
        <p:blipFill>
          <a:blip r:embed="rId2"/>
          <a:srcRect/>
          <a:stretch>
            <a:fillRect/>
          </a:stretch>
        </p:blipFill>
        <p:spPr bwMode="auto">
          <a:xfrm>
            <a:off x="3061855" y="3020290"/>
            <a:ext cx="3962977" cy="3560619"/>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783772"/>
            <a:ext cx="8596668" cy="2054432"/>
          </a:xfrm>
        </p:spPr>
        <p:txBody>
          <a:bodyPr>
            <a:normAutofit/>
          </a:bodyPr>
          <a:lstStyle/>
          <a:p>
            <a:pPr algn="ctr"/>
            <a:r>
              <a:rPr lang="ru-RU" sz="6000" i="1" dirty="0" smtClean="0">
                <a:solidFill>
                  <a:srgbClr val="C00000"/>
                </a:solidFill>
                <a:latin typeface="Arial Black" pitchFamily="34" charset="0"/>
              </a:rPr>
              <a:t>Спасибо за внимание</a:t>
            </a:r>
            <a:endParaRPr lang="ru-RU" sz="6000" i="1" dirty="0">
              <a:solidFill>
                <a:srgbClr val="C00000"/>
              </a:solidFill>
              <a:latin typeface="Arial Black" pitchFamily="34" charset="0"/>
            </a:endParaRPr>
          </a:p>
        </p:txBody>
      </p:sp>
      <p:pic>
        <p:nvPicPr>
          <p:cNvPr id="3" name="Рисунок 2" descr="https://previews.123rf.com/images/sbego/sbego1109/sbego110900008/10602729-birthday-card-children-playing-with-balloons-Stock-Photo.jpg"/>
          <p:cNvPicPr/>
          <p:nvPr/>
        </p:nvPicPr>
        <p:blipFill>
          <a:blip r:embed="rId2"/>
          <a:srcRect/>
          <a:stretch>
            <a:fillRect/>
          </a:stretch>
        </p:blipFill>
        <p:spPr bwMode="auto">
          <a:xfrm>
            <a:off x="1935678" y="2489416"/>
            <a:ext cx="6198731" cy="40242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9138695" cy="6400800"/>
          </a:xfrm>
        </p:spPr>
        <p:txBody>
          <a:bodyPr>
            <a:normAutofit/>
          </a:bodyPr>
          <a:lstStyle/>
          <a:p>
            <a:pPr algn="ctr"/>
            <a:endParaRPr lang="ru-RU" sz="2800" b="1" dirty="0" smtClean="0">
              <a:solidFill>
                <a:srgbClr val="00B050"/>
              </a:solidFill>
            </a:endParaRPr>
          </a:p>
          <a:p>
            <a:pPr algn="ctr"/>
            <a:endParaRPr lang="ru-RU" sz="2800" b="1" dirty="0" smtClean="0">
              <a:solidFill>
                <a:srgbClr val="00B050"/>
              </a:solidFill>
            </a:endParaRPr>
          </a:p>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6" name="Прямоугольник 5"/>
          <p:cNvSpPr/>
          <p:nvPr/>
        </p:nvSpPr>
        <p:spPr>
          <a:xfrm>
            <a:off x="1246909" y="1884217"/>
            <a:ext cx="7897091" cy="3046988"/>
          </a:xfrm>
          <a:prstGeom prst="rect">
            <a:avLst/>
          </a:prstGeom>
        </p:spPr>
        <p:txBody>
          <a:bodyPr wrap="square">
            <a:spAutoFit/>
          </a:bodyPr>
          <a:lstStyle/>
          <a:p>
            <a:r>
              <a:rPr lang="ru-RU" sz="2400" dirty="0" smtClean="0">
                <a:solidFill>
                  <a:srgbClr val="C00000"/>
                </a:solidFill>
                <a:latin typeface="Times New Roman" pitchFamily="18" charset="0"/>
                <a:cs typeface="Times New Roman" pitchFamily="18" charset="0"/>
              </a:rPr>
              <a:t>Нейропсихология </a:t>
            </a:r>
            <a:r>
              <a:rPr lang="ru-RU" sz="2400" dirty="0" smtClean="0">
                <a:latin typeface="Times New Roman" pitchFamily="18" charset="0"/>
                <a:cs typeface="Times New Roman" pitchFamily="18" charset="0"/>
              </a:rPr>
              <a:t>– наука о мозговой организации высших психических функций человека. </a:t>
            </a:r>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Отечественная нейропсихология </a:t>
            </a:r>
            <a:r>
              <a:rPr lang="ru-RU" sz="2400" dirty="0" smtClean="0">
                <a:solidFill>
                  <a:srgbClr val="C00000"/>
                </a:solidFill>
                <a:latin typeface="Times New Roman" pitchFamily="18" charset="0"/>
                <a:cs typeface="Times New Roman" pitchFamily="18" charset="0"/>
              </a:rPr>
              <a:t>базируется на принципах, разработанных классиками психологии </a:t>
            </a:r>
            <a:r>
              <a:rPr lang="ru-RU" sz="2400" dirty="0" smtClean="0">
                <a:latin typeface="Times New Roman" pitchFamily="18" charset="0"/>
                <a:cs typeface="Times New Roman" pitchFamily="18" charset="0"/>
              </a:rPr>
              <a:t>– Л. С. </a:t>
            </a:r>
            <a:r>
              <a:rPr lang="ru-RU" sz="2400" dirty="0" err="1" smtClean="0">
                <a:latin typeface="Times New Roman" pitchFamily="18" charset="0"/>
                <a:cs typeface="Times New Roman" pitchFamily="18" charset="0"/>
              </a:rPr>
              <a:t>Выготским</a:t>
            </a:r>
            <a:r>
              <a:rPr lang="ru-RU" sz="2400" dirty="0" smtClean="0">
                <a:latin typeface="Times New Roman" pitchFamily="18" charset="0"/>
                <a:cs typeface="Times New Roman" pitchFamily="18" charset="0"/>
              </a:rPr>
              <a:t>, А. Р. </a:t>
            </a:r>
            <a:r>
              <a:rPr lang="ru-RU" sz="2400" dirty="0" err="1" smtClean="0">
                <a:latin typeface="Times New Roman" pitchFamily="18" charset="0"/>
                <a:cs typeface="Times New Roman" pitchFamily="18" charset="0"/>
              </a:rPr>
              <a:t>Лурией</a:t>
            </a:r>
            <a:r>
              <a:rPr lang="ru-RU" sz="2400" dirty="0" smtClean="0">
                <a:latin typeface="Times New Roman" pitchFamily="18" charset="0"/>
                <a:cs typeface="Times New Roman" pitchFamily="18" charset="0"/>
              </a:rPr>
              <a:t>, Л. С. Цветковой, А. В. Семенович, </a:t>
            </a:r>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А. Л. Сиротюк, А. Н. Леонтьевым, А. В. Запорожцем, </a:t>
            </a:r>
            <a:endParaRPr lang="en-US"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Л. А. </a:t>
            </a:r>
            <a:r>
              <a:rPr lang="ru-RU" sz="2400" dirty="0" err="1" smtClean="0">
                <a:latin typeface="Times New Roman" pitchFamily="18" charset="0"/>
                <a:cs typeface="Times New Roman" pitchFamily="18" charset="0"/>
              </a:rPr>
              <a:t>Венгер</a:t>
            </a:r>
            <a:r>
              <a:rPr lang="ru-RU" sz="2400" dirty="0" smtClean="0">
                <a:latin typeface="Times New Roman" pitchFamily="18" charset="0"/>
                <a:cs typeface="Times New Roman" pitchFamily="18" charset="0"/>
              </a:rPr>
              <a:t>, Д. Б. </a:t>
            </a:r>
            <a:r>
              <a:rPr lang="ru-RU" sz="2400" dirty="0" err="1" smtClean="0">
                <a:latin typeface="Times New Roman" pitchFamily="18" charset="0"/>
                <a:cs typeface="Times New Roman" pitchFamily="18" charset="0"/>
              </a:rPr>
              <a:t>Элькониным</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1026" name="Picture 2" descr="C:\Documents and Settings\Admin\Рабочий стол\25-05-20.jpg"/>
          <p:cNvPicPr>
            <a:picLocks noChangeAspect="1" noChangeArrowheads="1"/>
          </p:cNvPicPr>
          <p:nvPr/>
        </p:nvPicPr>
        <p:blipFill>
          <a:blip r:embed="rId2" cstate="print"/>
          <a:srcRect/>
          <a:stretch>
            <a:fillRect/>
          </a:stretch>
        </p:blipFill>
        <p:spPr bwMode="auto">
          <a:xfrm>
            <a:off x="7315094" y="235527"/>
            <a:ext cx="2041919" cy="1690255"/>
          </a:xfrm>
          <a:prstGeom prst="rect">
            <a:avLst/>
          </a:prstGeom>
          <a:noFill/>
        </p:spPr>
      </p:pic>
    </p:spTree>
    <p:extLst>
      <p:ext uri="{BB962C8B-B14F-4D97-AF65-F5344CB8AC3E}">
        <p14:creationId xmlns:p14="http://schemas.microsoft.com/office/powerpoint/2010/main" xmlns="" val="3715098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9138695" cy="6400800"/>
          </a:xfrm>
        </p:spPr>
        <p:txBody>
          <a:bodyPr>
            <a:normAutofit/>
          </a:bodyPr>
          <a:lstStyle/>
          <a:p>
            <a:pPr algn="ctr"/>
            <a:endParaRPr lang="ru-RU" sz="2800" b="1" dirty="0" smtClean="0">
              <a:solidFill>
                <a:srgbClr val="00B050"/>
              </a:solidFill>
            </a:endParaRPr>
          </a:p>
          <a:p>
            <a:pPr algn="ctr"/>
            <a:endParaRPr lang="ru-RU" sz="2800" b="1" dirty="0" smtClean="0">
              <a:solidFill>
                <a:srgbClr val="00B050"/>
              </a:solidFill>
            </a:endParaRPr>
          </a:p>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969818" y="471056"/>
            <a:ext cx="8174182" cy="4524315"/>
          </a:xfrm>
          <a:prstGeom prst="rect">
            <a:avLst/>
          </a:prstGeom>
        </p:spPr>
        <p:txBody>
          <a:bodyPr wrap="square">
            <a:spAutoFit/>
          </a:bodyPr>
          <a:lstStyle/>
          <a:p>
            <a:r>
              <a:rPr lang="ru-RU" sz="2400" dirty="0" smtClean="0">
                <a:solidFill>
                  <a:srgbClr val="C00000"/>
                </a:solidFill>
                <a:latin typeface="Times New Roman" pitchFamily="18" charset="0"/>
                <a:cs typeface="Times New Roman" pitchFamily="18" charset="0"/>
              </a:rPr>
              <a:t>Эффективность нейропсихологического (психомоторного) подхода</a:t>
            </a:r>
            <a:r>
              <a:rPr lang="ru-RU" sz="2400" dirty="0" smtClean="0">
                <a:latin typeface="Times New Roman" pitchFamily="18" charset="0"/>
                <a:cs typeface="Times New Roman" pitchFamily="18" charset="0"/>
              </a:rPr>
              <a:t> доказана наукой и практикой. Он является </a:t>
            </a:r>
            <a:r>
              <a:rPr lang="ru-RU" sz="2400" dirty="0" err="1" smtClean="0">
                <a:latin typeface="Times New Roman" pitchFamily="18" charset="0"/>
                <a:cs typeface="Times New Roman" pitchFamily="18" charset="0"/>
              </a:rPr>
              <a:t>здоровьесберегающей</a:t>
            </a:r>
            <a:r>
              <a:rPr lang="ru-RU" sz="2400" dirty="0" smtClean="0">
                <a:latin typeface="Times New Roman" pitchFamily="18" charset="0"/>
                <a:cs typeface="Times New Roman" pitchFamily="18" charset="0"/>
              </a:rPr>
              <a:t> и игровой технологией. Данный подход предполагает коррекцию нарушенных психических процессов (внимания, памяти, мышления, речи и др.), эмоционально-волевой сферы ребёнка через движение. </a:t>
            </a:r>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ru-RU" sz="2400" dirty="0" smtClean="0">
                <a:solidFill>
                  <a:srgbClr val="C00000"/>
                </a:solidFill>
                <a:latin typeface="Times New Roman" pitchFamily="18" charset="0"/>
                <a:cs typeface="Times New Roman" pitchFamily="18" charset="0"/>
              </a:rPr>
              <a:t>Целью использования в логопедической работе нейропсихологических приемов является </a:t>
            </a:r>
            <a:r>
              <a:rPr lang="ru-RU" sz="2400" dirty="0" smtClean="0">
                <a:latin typeface="Times New Roman" pitchFamily="18" charset="0"/>
                <a:cs typeface="Times New Roman" pitchFamily="18" charset="0"/>
              </a:rPr>
              <a:t>создание условий для развития речи за счет формирования слаженной, скоординированной деятельности различных структур мозга.</a:t>
            </a:r>
            <a:endParaRPr lang="ru-RU" sz="2400" dirty="0">
              <a:latin typeface="Times New Roman" pitchFamily="18" charset="0"/>
              <a:cs typeface="Times New Roman" pitchFamily="18" charset="0"/>
            </a:endParaRPr>
          </a:p>
        </p:txBody>
      </p:sp>
      <p:pic>
        <p:nvPicPr>
          <p:cNvPr id="2050" name="Picture 2" descr="C:\Documents and Settings\Admin\Рабочий стол\творческая-концепция-человеческий-мозг-шестерни-vector-иллюстрация-118298886.jpg"/>
          <p:cNvPicPr>
            <a:picLocks noChangeAspect="1" noChangeArrowheads="1"/>
          </p:cNvPicPr>
          <p:nvPr/>
        </p:nvPicPr>
        <p:blipFill>
          <a:blip r:embed="rId2" cstate="print"/>
          <a:srcRect/>
          <a:stretch>
            <a:fillRect/>
          </a:stretch>
        </p:blipFill>
        <p:spPr bwMode="auto">
          <a:xfrm>
            <a:off x="6764095" y="4727958"/>
            <a:ext cx="1991977" cy="2130042"/>
          </a:xfrm>
          <a:prstGeom prst="rect">
            <a:avLst/>
          </a:prstGeom>
          <a:noFill/>
        </p:spPr>
      </p:pic>
    </p:spTree>
    <p:extLst>
      <p:ext uri="{BB962C8B-B14F-4D97-AF65-F5344CB8AC3E}">
        <p14:creationId xmlns:p14="http://schemas.microsoft.com/office/powerpoint/2010/main" xmlns="" val="3715098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gn="ctr"/>
            <a:endParaRPr lang="ru-RU" sz="2800" b="1" dirty="0" smtClean="0">
              <a:solidFill>
                <a:srgbClr val="00B050"/>
              </a:solidFill>
            </a:endParaRPr>
          </a:p>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6" name="Прямоугольник 5"/>
          <p:cNvSpPr/>
          <p:nvPr/>
        </p:nvSpPr>
        <p:spPr>
          <a:xfrm>
            <a:off x="1011382" y="1205346"/>
            <a:ext cx="7689273" cy="2308324"/>
          </a:xfrm>
          <a:prstGeom prst="rect">
            <a:avLst/>
          </a:prstGeom>
        </p:spPr>
        <p:txBody>
          <a:bodyPr wrap="square">
            <a:spAutoFit/>
          </a:bodyPr>
          <a:lstStyle/>
          <a:p>
            <a:r>
              <a:rPr lang="ru-RU" sz="2400" dirty="0" smtClean="0">
                <a:latin typeface="Times New Roman" pitchFamily="18" charset="0"/>
                <a:cs typeface="Times New Roman" pitchFamily="18" charset="0"/>
              </a:rPr>
              <a:t>Система упражнений с </a:t>
            </a:r>
            <a:r>
              <a:rPr lang="ru-RU" sz="2400" dirty="0" err="1" smtClean="0">
                <a:latin typeface="Times New Roman" pitchFamily="18" charset="0"/>
                <a:cs typeface="Times New Roman" pitchFamily="18" charset="0"/>
              </a:rPr>
              <a:t>нейрокоррекционным</a:t>
            </a:r>
            <a:r>
              <a:rPr lang="ru-RU" sz="2400" dirty="0" smtClean="0">
                <a:latin typeface="Times New Roman" pitchFamily="18" charset="0"/>
                <a:cs typeface="Times New Roman" pitchFamily="18" charset="0"/>
              </a:rPr>
              <a:t> воздействием используется во время коррекционно-развивающей деятельности на всех этапах, от момента выполнения подготовительных артикуляционных упражнений до автоматизации поставленного звука на материале </a:t>
            </a:r>
            <a:r>
              <a:rPr lang="ru-RU" sz="2400" dirty="0" err="1" smtClean="0">
                <a:latin typeface="Times New Roman" pitchFamily="18" charset="0"/>
                <a:cs typeface="Times New Roman" pitchFamily="18" charset="0"/>
              </a:rPr>
              <a:t>чистоговорок</a:t>
            </a:r>
            <a:r>
              <a:rPr lang="ru-RU" sz="2400" dirty="0" smtClean="0">
                <a:latin typeface="Times New Roman" pitchFamily="18" charset="0"/>
                <a:cs typeface="Times New Roman" pitchFamily="18" charset="0"/>
              </a:rPr>
              <a:t> и стихотворений</a:t>
            </a:r>
            <a:endParaRPr lang="ru-RU" sz="2400" dirty="0">
              <a:latin typeface="Times New Roman" pitchFamily="18" charset="0"/>
              <a:cs typeface="Times New Roman" pitchFamily="18" charset="0"/>
            </a:endParaRPr>
          </a:p>
        </p:txBody>
      </p:sp>
      <p:pic>
        <p:nvPicPr>
          <p:cNvPr id="9" name="Рисунок 8" descr="C:\Documents and Settings\Admin\Рабочий стол\light-bulb-and-gears-vector-10547717.jpg"/>
          <p:cNvPicPr/>
          <p:nvPr/>
        </p:nvPicPr>
        <p:blipFill>
          <a:blip r:embed="rId2" cstate="print"/>
          <a:srcRect/>
          <a:stretch>
            <a:fillRect/>
          </a:stretch>
        </p:blipFill>
        <p:spPr bwMode="auto">
          <a:xfrm>
            <a:off x="5430983" y="4017818"/>
            <a:ext cx="2156326" cy="2230582"/>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gn="ctr"/>
            <a:r>
              <a:rPr lang="ru-RU" sz="2800" b="1" dirty="0" smtClean="0">
                <a:solidFill>
                  <a:srgbClr val="00B050"/>
                </a:solidFill>
              </a:rPr>
              <a:t>Развитие межполушарного </a:t>
            </a:r>
          </a:p>
          <a:p>
            <a:pPr algn="ctr"/>
            <a:r>
              <a:rPr lang="ru-RU" sz="2800" b="1" dirty="0" smtClean="0">
                <a:solidFill>
                  <a:srgbClr val="00B050"/>
                </a:solidFill>
              </a:rPr>
              <a:t>взаимодействия</a:t>
            </a: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1938992"/>
          </a:xfrm>
          <a:prstGeom prst="rect">
            <a:avLst/>
          </a:prstGeom>
        </p:spPr>
        <p:txBody>
          <a:bodyPr wrap="square">
            <a:spAutoFit/>
          </a:bodyPr>
          <a:lstStyle/>
          <a:p>
            <a:r>
              <a:rPr lang="ru-RU" sz="2400" dirty="0" smtClean="0">
                <a:solidFill>
                  <a:srgbClr val="C00000"/>
                </a:solidFill>
                <a:latin typeface="Times New Roman" pitchFamily="18" charset="0"/>
                <a:cs typeface="Times New Roman" pitchFamily="18" charset="0"/>
              </a:rPr>
              <a:t>Межполушарное взаимодействие </a:t>
            </a:r>
            <a:r>
              <a:rPr lang="ru-RU" sz="2400" dirty="0" smtClean="0">
                <a:latin typeface="Times New Roman" pitchFamily="18" charset="0"/>
                <a:cs typeface="Times New Roman" pitchFamily="18" charset="0"/>
              </a:rPr>
              <a:t>– особый механизм объединения левого и правого полушарий мозга в интегративно-целостную систему, формирующийся в онтогенезе. Развитие межполушарного взаимодействия происходит через упражнения, при которых левая и правая стороны тела производят разные движения одновременно.</a:t>
            </a:r>
            <a:endParaRPr lang="ru-RU" sz="2400" dirty="0">
              <a:latin typeface="Times New Roman" pitchFamily="18" charset="0"/>
              <a:cs typeface="Times New Roman" pitchFamily="18" charset="0"/>
            </a:endParaRPr>
          </a:p>
        </p:txBody>
      </p:sp>
      <p:pic>
        <p:nvPicPr>
          <p:cNvPr id="4098" name="Picture 2" descr="C:\Documents and Settings\Admin\Рабочий стол\77510_700x394.jpg"/>
          <p:cNvPicPr>
            <a:picLocks noChangeAspect="1" noChangeArrowheads="1"/>
          </p:cNvPicPr>
          <p:nvPr/>
        </p:nvPicPr>
        <p:blipFill>
          <a:blip r:embed="rId2"/>
          <a:srcRect/>
          <a:stretch>
            <a:fillRect/>
          </a:stretch>
        </p:blipFill>
        <p:spPr bwMode="auto">
          <a:xfrm>
            <a:off x="3057801" y="3968029"/>
            <a:ext cx="4653984" cy="2612880"/>
          </a:xfrm>
          <a:prstGeom prst="rect">
            <a:avLst/>
          </a:prstGeom>
          <a:noFill/>
        </p:spPr>
      </p:pic>
    </p:spTree>
    <p:extLst>
      <p:ext uri="{BB962C8B-B14F-4D97-AF65-F5344CB8AC3E}">
        <p14:creationId xmlns:p14="http://schemas.microsoft.com/office/powerpoint/2010/main" xmlns="" val="3715098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1066800" y="748146"/>
            <a:ext cx="8077200" cy="3785652"/>
          </a:xfrm>
          <a:prstGeom prst="rect">
            <a:avLst/>
          </a:prstGeom>
        </p:spPr>
        <p:txBody>
          <a:bodyPr wrap="square">
            <a:spAutoFit/>
          </a:bodyPr>
          <a:lstStyle/>
          <a:p>
            <a:r>
              <a:rPr lang="ru-RU" sz="2400" dirty="0" smtClean="0">
                <a:solidFill>
                  <a:srgbClr val="C00000"/>
                </a:solidFill>
                <a:latin typeface="Times New Roman" pitchFamily="18" charset="0"/>
                <a:cs typeface="Times New Roman" pitchFamily="18" charset="0"/>
              </a:rPr>
              <a:t>Межполушарные дорожки </a:t>
            </a:r>
            <a:r>
              <a:rPr lang="ru-RU" sz="2400" dirty="0" smtClean="0">
                <a:latin typeface="Times New Roman" pitchFamily="18" charset="0"/>
                <a:cs typeface="Times New Roman" pitchFamily="18" charset="0"/>
              </a:rPr>
              <a:t>- развивающие пособия для тренировки обоих полушарий головного мозга. В результате прохождения дорожек одновременно обеими руками улучшается взаимодействие и синхронизация работы левого и правого полушария головного мозга. Упражнения влияют на мозолистое тело  в результате развивается восприятие, долгосрочная память, координация движения рук, мелкая моторика, облегчается процесс чтения и письма. </a:t>
            </a:r>
          </a:p>
          <a:p>
            <a:r>
              <a:rPr lang="ru-RU" sz="2000" i="1" dirty="0" smtClean="0">
                <a:latin typeface="Times New Roman" pitchFamily="18" charset="0"/>
                <a:cs typeface="Times New Roman" pitchFamily="18" charset="0"/>
              </a:rPr>
              <a:t>Задание. Пройти по дорожке одновременно двумя руками, произнося нужный звук или слог.</a:t>
            </a:r>
            <a:endParaRPr lang="ru-RU" sz="2000" i="1" dirty="0">
              <a:latin typeface="Times New Roman" pitchFamily="18" charset="0"/>
              <a:cs typeface="Times New Roman" pitchFamily="18" charset="0"/>
            </a:endParaRPr>
          </a:p>
        </p:txBody>
      </p:sp>
      <p:pic>
        <p:nvPicPr>
          <p:cNvPr id="7" name="Рисунок 6" descr="D:\ПУПСИК\2\IMG_20211101_074627.jpg"/>
          <p:cNvPicPr/>
          <p:nvPr/>
        </p:nvPicPr>
        <p:blipFill>
          <a:blip r:embed="rId2" cstate="print"/>
          <a:srcRect/>
          <a:stretch>
            <a:fillRect/>
          </a:stretch>
        </p:blipFill>
        <p:spPr bwMode="auto">
          <a:xfrm>
            <a:off x="4364181" y="4114800"/>
            <a:ext cx="2262373" cy="2507673"/>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6" name="Рисунок 5" descr="D:\ПУПСИК\2\IMG_20211101_080248.jpg"/>
          <p:cNvPicPr/>
          <p:nvPr/>
        </p:nvPicPr>
        <p:blipFill>
          <a:blip r:embed="rId2" cstate="print"/>
          <a:srcRect/>
          <a:stretch>
            <a:fillRect/>
          </a:stretch>
        </p:blipFill>
        <p:spPr bwMode="auto">
          <a:xfrm>
            <a:off x="290945" y="180110"/>
            <a:ext cx="9199419" cy="6054436"/>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92591" y="143219"/>
            <a:ext cx="8300245" cy="6400800"/>
          </a:xfrm>
        </p:spPr>
        <p:txBody>
          <a:bodyPr>
            <a:normAutofit/>
          </a:bodyPr>
          <a:lstStyle/>
          <a:p>
            <a:pPr algn="ctr"/>
            <a:endParaRPr lang="ru-RU" sz="2800" b="1" dirty="0" smtClean="0">
              <a:solidFill>
                <a:srgbClr val="00B050"/>
              </a:solidFill>
            </a:endParaRPr>
          </a:p>
          <a:p>
            <a:pPr>
              <a:lnSpc>
                <a:spcPct val="150000"/>
              </a:lnSpc>
            </a:pPr>
            <a:endParaRPr lang="ru-RU" sz="2000" b="1" i="1" dirty="0" smtClean="0">
              <a:solidFill>
                <a:schemeClr val="tx1"/>
              </a:solidFill>
              <a:latin typeface="Times New Roman" pitchFamily="18" charset="0"/>
              <a:cs typeface="Times New Roman" pitchFamily="18" charset="0"/>
            </a:endParaRPr>
          </a:p>
          <a:p>
            <a:endParaRPr lang="ru-RU" b="1" dirty="0" smtClean="0">
              <a:solidFill>
                <a:schemeClr val="tx1"/>
              </a:solidFill>
              <a:latin typeface="Times New Roman" pitchFamily="18" charset="0"/>
              <a:cs typeface="Times New Roman" pitchFamily="18" charset="0"/>
            </a:endParaRPr>
          </a:p>
          <a:p>
            <a:endParaRPr lang="ru-RU" sz="2400" b="1" dirty="0" smtClean="0">
              <a:solidFill>
                <a:srgbClr val="00B050"/>
              </a:solidFill>
            </a:endParaRPr>
          </a:p>
          <a:p>
            <a:endParaRPr lang="ru-RU" sz="2400" b="1" dirty="0" smtClean="0">
              <a:solidFill>
                <a:srgbClr val="00B050"/>
              </a:solidFill>
            </a:endParaRPr>
          </a:p>
          <a:p>
            <a:endParaRPr lang="ru-RU" sz="2400" b="1" dirty="0" smtClean="0">
              <a:solidFill>
                <a:srgbClr val="00B050"/>
              </a:solidFill>
            </a:endParaRPr>
          </a:p>
          <a:p>
            <a:endParaRPr lang="ru-RU" dirty="0">
              <a:solidFill>
                <a:srgbClr val="00B050"/>
              </a:solidFill>
            </a:endParaRPr>
          </a:p>
        </p:txBody>
      </p:sp>
      <p:sp>
        <p:nvSpPr>
          <p:cNvPr id="5" name="Прямоугольник 4"/>
          <p:cNvSpPr/>
          <p:nvPr/>
        </p:nvSpPr>
        <p:spPr>
          <a:xfrm>
            <a:off x="595745" y="1911927"/>
            <a:ext cx="9448799" cy="461665"/>
          </a:xfrm>
          <a:prstGeom prst="rect">
            <a:avLst/>
          </a:prstGeom>
        </p:spPr>
        <p:txBody>
          <a:bodyPr wrap="square">
            <a:spAutoFit/>
          </a:bodyPr>
          <a:lstStyle/>
          <a:p>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Прямоугольник 5"/>
          <p:cNvSpPr/>
          <p:nvPr/>
        </p:nvSpPr>
        <p:spPr>
          <a:xfrm>
            <a:off x="568036" y="277091"/>
            <a:ext cx="8575964" cy="3431709"/>
          </a:xfrm>
          <a:prstGeom prst="rect">
            <a:avLst/>
          </a:prstGeom>
        </p:spPr>
        <p:txBody>
          <a:bodyPr wrap="square">
            <a:spAutoFit/>
          </a:bodyPr>
          <a:lstStyle/>
          <a:p>
            <a:pPr algn="ctr" fontAlgn="ctr"/>
            <a:r>
              <a:rPr lang="ru-RU" sz="2800" b="1" dirty="0" smtClean="0">
                <a:solidFill>
                  <a:srgbClr val="00B050"/>
                </a:solidFill>
                <a:latin typeface="Times New Roman" pitchFamily="18" charset="0"/>
                <a:cs typeface="Times New Roman" pitchFamily="18" charset="0"/>
              </a:rPr>
              <a:t>Реципрокные (</a:t>
            </a:r>
            <a:r>
              <a:rPr lang="ru-RU" sz="2800" b="1" dirty="0" err="1" smtClean="0">
                <a:solidFill>
                  <a:srgbClr val="00B050"/>
                </a:solidFill>
                <a:latin typeface="Times New Roman" pitchFamily="18" charset="0"/>
                <a:cs typeface="Times New Roman" pitchFamily="18" charset="0"/>
              </a:rPr>
              <a:t>кинезиологические</a:t>
            </a:r>
            <a:r>
              <a:rPr lang="ru-RU" sz="2800" b="1" dirty="0" smtClean="0">
                <a:solidFill>
                  <a:srgbClr val="00B050"/>
                </a:solidFill>
                <a:latin typeface="Times New Roman" pitchFamily="18" charset="0"/>
                <a:cs typeface="Times New Roman" pitchFamily="18" charset="0"/>
              </a:rPr>
              <a:t>) </a:t>
            </a:r>
          </a:p>
          <a:p>
            <a:pPr algn="ctr" fontAlgn="ctr"/>
            <a:r>
              <a:rPr lang="ru-RU" sz="2800" b="1" dirty="0" smtClean="0">
                <a:solidFill>
                  <a:srgbClr val="00B050"/>
                </a:solidFill>
                <a:latin typeface="Times New Roman" pitchFamily="18" charset="0"/>
                <a:cs typeface="Times New Roman" pitchFamily="18" charset="0"/>
              </a:rPr>
              <a:t>упражнения</a:t>
            </a:r>
          </a:p>
          <a:p>
            <a:r>
              <a:rPr lang="ru-RU" sz="2300" dirty="0" err="1" smtClean="0">
                <a:solidFill>
                  <a:srgbClr val="C00000"/>
                </a:solidFill>
                <a:latin typeface="Times New Roman" pitchFamily="18" charset="0"/>
                <a:cs typeface="Times New Roman" pitchFamily="18" charset="0"/>
              </a:rPr>
              <a:t>Кинезиологические</a:t>
            </a:r>
            <a:r>
              <a:rPr lang="ru-RU" sz="2300" dirty="0" smtClean="0">
                <a:solidFill>
                  <a:srgbClr val="C00000"/>
                </a:solidFill>
                <a:latin typeface="Times New Roman" pitchFamily="18" charset="0"/>
                <a:cs typeface="Times New Roman" pitchFamily="18" charset="0"/>
              </a:rPr>
              <a:t> упражнения </a:t>
            </a:r>
            <a:r>
              <a:rPr lang="ru-RU" sz="2300" dirty="0" smtClean="0">
                <a:latin typeface="Times New Roman" pitchFamily="18" charset="0"/>
                <a:cs typeface="Times New Roman" pitchFamily="18" charset="0"/>
              </a:rPr>
              <a:t>– комплекс движений, позволяющий активизировать межполушарное взаимодействие. Благодаря слаженной работе обоих полушарий головного мозга становиться возможным контроль и программирование не только своих действий, но и речи. Поэтому </a:t>
            </a:r>
            <a:r>
              <a:rPr lang="ru-RU" sz="2300" dirty="0" err="1" smtClean="0">
                <a:latin typeface="Times New Roman" pitchFamily="18" charset="0"/>
                <a:cs typeface="Times New Roman" pitchFamily="18" charset="0"/>
              </a:rPr>
              <a:t>кинезиологические</a:t>
            </a:r>
            <a:r>
              <a:rPr lang="ru-RU" sz="2300" dirty="0" smtClean="0">
                <a:latin typeface="Times New Roman" pitchFamily="18" charset="0"/>
                <a:cs typeface="Times New Roman" pitchFamily="18" charset="0"/>
              </a:rPr>
              <a:t> упражнения необходимы в работе с детьми, имеющими проблемы развития, в том числе нарушения речи.</a:t>
            </a:r>
            <a:endParaRPr lang="ru-RU" sz="2300" dirty="0">
              <a:latin typeface="Times New Roman" pitchFamily="18" charset="0"/>
              <a:cs typeface="Times New Roman" pitchFamily="18" charset="0"/>
            </a:endParaRPr>
          </a:p>
        </p:txBody>
      </p:sp>
      <p:pic>
        <p:nvPicPr>
          <p:cNvPr id="7" name="Рисунок 6" descr="C:\Documents and Settings\Admin\Рабочий стол\печать\Упражнения-для-мозга3.jpg"/>
          <p:cNvPicPr/>
          <p:nvPr/>
        </p:nvPicPr>
        <p:blipFill>
          <a:blip r:embed="rId2" cstate="print"/>
          <a:srcRect/>
          <a:stretch>
            <a:fillRect/>
          </a:stretch>
        </p:blipFill>
        <p:spPr bwMode="auto">
          <a:xfrm>
            <a:off x="8783782" y="4106834"/>
            <a:ext cx="3219162" cy="2404802"/>
          </a:xfrm>
          <a:prstGeom prst="rect">
            <a:avLst/>
          </a:prstGeom>
          <a:noFill/>
          <a:ln w="9525">
            <a:noFill/>
            <a:miter lim="800000"/>
            <a:headEnd/>
            <a:tailEnd/>
          </a:ln>
        </p:spPr>
      </p:pic>
      <p:pic>
        <p:nvPicPr>
          <p:cNvPr id="8" name="Рисунок 7" descr="C:\Documents and Settings\Admin\Рабочий стол\Упражнения-для-мозга.jpg"/>
          <p:cNvPicPr/>
          <p:nvPr/>
        </p:nvPicPr>
        <p:blipFill>
          <a:blip r:embed="rId3" cstate="print"/>
          <a:srcRect/>
          <a:stretch>
            <a:fillRect/>
          </a:stretch>
        </p:blipFill>
        <p:spPr bwMode="auto">
          <a:xfrm>
            <a:off x="5805055" y="4074781"/>
            <a:ext cx="2916526" cy="2506127"/>
          </a:xfrm>
          <a:prstGeom prst="rect">
            <a:avLst/>
          </a:prstGeom>
          <a:noFill/>
          <a:ln w="9525">
            <a:noFill/>
            <a:miter lim="800000"/>
            <a:headEnd/>
            <a:tailEnd/>
          </a:ln>
        </p:spPr>
      </p:pic>
      <p:pic>
        <p:nvPicPr>
          <p:cNvPr id="9" name="Рисунок 8" descr="D:\ПУПСИК\2\IMG_20211108_085129.jpg"/>
          <p:cNvPicPr/>
          <p:nvPr/>
        </p:nvPicPr>
        <p:blipFill>
          <a:blip r:embed="rId4" cstate="print"/>
          <a:srcRect/>
          <a:stretch>
            <a:fillRect/>
          </a:stretch>
        </p:blipFill>
        <p:spPr bwMode="auto">
          <a:xfrm>
            <a:off x="845127" y="3919846"/>
            <a:ext cx="2147455" cy="2744190"/>
          </a:xfrm>
          <a:prstGeom prst="rect">
            <a:avLst/>
          </a:prstGeom>
          <a:noFill/>
          <a:ln w="9525">
            <a:noFill/>
            <a:miter lim="800000"/>
            <a:headEnd/>
            <a:tailEnd/>
          </a:ln>
        </p:spPr>
      </p:pic>
      <p:pic>
        <p:nvPicPr>
          <p:cNvPr id="10" name="Рисунок 9" descr="D:\ПУПСИК\2\IMG_20211108_085104.jpg"/>
          <p:cNvPicPr/>
          <p:nvPr/>
        </p:nvPicPr>
        <p:blipFill>
          <a:blip r:embed="rId5" cstate="print"/>
          <a:srcRect/>
          <a:stretch>
            <a:fillRect/>
          </a:stretch>
        </p:blipFill>
        <p:spPr bwMode="auto">
          <a:xfrm>
            <a:off x="3352800" y="3931720"/>
            <a:ext cx="2079608" cy="2746171"/>
          </a:xfrm>
          <a:prstGeom prst="rect">
            <a:avLst/>
          </a:prstGeom>
          <a:noFill/>
          <a:ln w="9525">
            <a:noFill/>
            <a:miter lim="800000"/>
            <a:headEnd/>
            <a:tailEnd/>
          </a:ln>
        </p:spPr>
      </p:pic>
    </p:spTree>
    <p:extLst>
      <p:ext uri="{BB962C8B-B14F-4D97-AF65-F5344CB8AC3E}">
        <p14:creationId xmlns:p14="http://schemas.microsoft.com/office/powerpoint/2010/main" xmlns="" val="3715098380"/>
      </p:ext>
    </p:extLst>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1953</TotalTime>
  <Words>926</Words>
  <Application>Microsoft Office PowerPoint</Application>
  <PresentationFormat>Произвольный</PresentationFormat>
  <Paragraphs>163</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Грань</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Спасибо за внимание</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ира</dc:creator>
  <cp:lastModifiedBy>Admin</cp:lastModifiedBy>
  <cp:revision>117</cp:revision>
  <dcterms:created xsi:type="dcterms:W3CDTF">2016-11-12T16:04:59Z</dcterms:created>
  <dcterms:modified xsi:type="dcterms:W3CDTF">2021-11-08T19:21:47Z</dcterms:modified>
</cp:coreProperties>
</file>