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86" r:id="rId3"/>
    <p:sldId id="258" r:id="rId4"/>
    <p:sldId id="259" r:id="rId5"/>
    <p:sldId id="260" r:id="rId6"/>
    <p:sldId id="261" r:id="rId7"/>
    <p:sldId id="262" r:id="rId8"/>
    <p:sldId id="266" r:id="rId9"/>
    <p:sldId id="278" r:id="rId10"/>
    <p:sldId id="269" r:id="rId11"/>
    <p:sldId id="268" r:id="rId12"/>
    <p:sldId id="279" r:id="rId13"/>
    <p:sldId id="288" r:id="rId14"/>
    <p:sldId id="287" r:id="rId15"/>
    <p:sldId id="285" r:id="rId16"/>
    <p:sldId id="282" r:id="rId17"/>
    <p:sldId id="283" r:id="rId18"/>
    <p:sldId id="28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6600CC"/>
    <a:srgbClr val="66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D1A39-7C7F-42C0-9D7C-4F27EF8BC453}" type="datetimeFigureOut">
              <a:rPr lang="ru-RU" smtClean="0"/>
              <a:pPr/>
              <a:t>30.04.2007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F5B04-1B95-484C-9482-8EBBAD0F7F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D1A39-7C7F-42C0-9D7C-4F27EF8BC453}" type="datetimeFigureOut">
              <a:rPr lang="ru-RU" smtClean="0"/>
              <a:pPr/>
              <a:t>30.04.2007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F5B04-1B95-484C-9482-8EBBAD0F7F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D1A39-7C7F-42C0-9D7C-4F27EF8BC453}" type="datetimeFigureOut">
              <a:rPr lang="ru-RU" smtClean="0"/>
              <a:pPr/>
              <a:t>30.04.2007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F5B04-1B95-484C-9482-8EBBAD0F7F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D1A39-7C7F-42C0-9D7C-4F27EF8BC453}" type="datetimeFigureOut">
              <a:rPr lang="ru-RU" smtClean="0"/>
              <a:pPr/>
              <a:t>30.04.2007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F5B04-1B95-484C-9482-8EBBAD0F7F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D1A39-7C7F-42C0-9D7C-4F27EF8BC453}" type="datetimeFigureOut">
              <a:rPr lang="ru-RU" smtClean="0"/>
              <a:pPr/>
              <a:t>30.04.2007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F5B04-1B95-484C-9482-8EBBAD0F7F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D1A39-7C7F-42C0-9D7C-4F27EF8BC453}" type="datetimeFigureOut">
              <a:rPr lang="ru-RU" smtClean="0"/>
              <a:pPr/>
              <a:t>30.04.2007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F5B04-1B95-484C-9482-8EBBAD0F7F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D1A39-7C7F-42C0-9D7C-4F27EF8BC453}" type="datetimeFigureOut">
              <a:rPr lang="ru-RU" smtClean="0"/>
              <a:pPr/>
              <a:t>30.04.2007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F5B04-1B95-484C-9482-8EBBAD0F7F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D1A39-7C7F-42C0-9D7C-4F27EF8BC453}" type="datetimeFigureOut">
              <a:rPr lang="ru-RU" smtClean="0"/>
              <a:pPr/>
              <a:t>30.04.2007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F5B04-1B95-484C-9482-8EBBAD0F7F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D1A39-7C7F-42C0-9D7C-4F27EF8BC453}" type="datetimeFigureOut">
              <a:rPr lang="ru-RU" smtClean="0"/>
              <a:pPr/>
              <a:t>30.04.2007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F5B04-1B95-484C-9482-8EBBAD0F7F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D1A39-7C7F-42C0-9D7C-4F27EF8BC453}" type="datetimeFigureOut">
              <a:rPr lang="ru-RU" smtClean="0"/>
              <a:pPr/>
              <a:t>30.04.2007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F5B04-1B95-484C-9482-8EBBAD0F7F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D1A39-7C7F-42C0-9D7C-4F27EF8BC453}" type="datetimeFigureOut">
              <a:rPr lang="ru-RU" smtClean="0"/>
              <a:pPr/>
              <a:t>30.04.2007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F5B04-1B95-484C-9482-8EBBAD0F7F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5D1A39-7C7F-42C0-9D7C-4F27EF8BC453}" type="datetimeFigureOut">
              <a:rPr lang="ru-RU" smtClean="0"/>
              <a:pPr/>
              <a:t>30.04.2007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1F5B04-1B95-484C-9482-8EBBAD0F7F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4438650" cy="771525"/>
          </a:xfrm>
          <a:prstGeom prst="rect">
            <a:avLst/>
          </a:prstGeom>
          <a:noFill/>
        </p:spPr>
      </p:pic>
      <p:pic>
        <p:nvPicPr>
          <p:cNvPr id="3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661892" y="2971230"/>
            <a:ext cx="6192689" cy="771525"/>
          </a:xfrm>
          <a:prstGeom prst="rect">
            <a:avLst/>
          </a:prstGeom>
          <a:noFill/>
        </p:spPr>
      </p:pic>
      <p:pic>
        <p:nvPicPr>
          <p:cNvPr id="4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88640"/>
            <a:ext cx="4438650" cy="771525"/>
          </a:xfrm>
          <a:prstGeom prst="rect">
            <a:avLst/>
          </a:prstGeom>
          <a:noFill/>
        </p:spPr>
      </p:pic>
      <p:pic>
        <p:nvPicPr>
          <p:cNvPr id="6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2746584" y="2935225"/>
            <a:ext cx="6264696" cy="771525"/>
          </a:xfrm>
          <a:prstGeom prst="rect">
            <a:avLst/>
          </a:prstGeom>
          <a:noFill/>
        </p:spPr>
      </p:pic>
      <p:pic>
        <p:nvPicPr>
          <p:cNvPr id="7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0"/>
            <a:ext cx="4438650" cy="771525"/>
          </a:xfrm>
          <a:prstGeom prst="rect">
            <a:avLst/>
          </a:prstGeom>
          <a:noFill/>
        </p:spPr>
      </p:pic>
      <p:pic>
        <p:nvPicPr>
          <p:cNvPr id="8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179512" y="5877272"/>
            <a:ext cx="4438650" cy="771525"/>
          </a:xfrm>
          <a:prstGeom prst="rect">
            <a:avLst/>
          </a:prstGeom>
          <a:noFill/>
        </p:spPr>
      </p:pic>
      <p:pic>
        <p:nvPicPr>
          <p:cNvPr id="10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4499992" y="5877272"/>
            <a:ext cx="4438650" cy="771525"/>
          </a:xfrm>
          <a:prstGeom prst="rect">
            <a:avLst/>
          </a:prstGeom>
          <a:noFill/>
        </p:spPr>
      </p:pic>
      <p:pic>
        <p:nvPicPr>
          <p:cNvPr id="11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2339752" y="5949280"/>
            <a:ext cx="4438650" cy="771525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357290" y="1928802"/>
            <a:ext cx="6778180" cy="38472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800" i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Урок в 5 классе </a:t>
            </a:r>
            <a:endParaRPr lang="ru-RU" sz="2800" dirty="0" smtClean="0">
              <a:ln w="10160">
                <a:solidFill>
                  <a:schemeClr val="accent1"/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ru-RU" sz="2800" b="1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</a:p>
          <a:p>
            <a:endParaRPr lang="ru-RU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endParaRPr lang="ru-RU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Буквы </a:t>
            </a:r>
            <a:r>
              <a:rPr lang="ru-RU" sz="40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</a:t>
            </a:r>
            <a:r>
              <a:rPr lang="ru-RU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и с на конце приставок</a:t>
            </a:r>
          </a:p>
          <a:p>
            <a:endParaRPr lang="ru-RU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endParaRPr lang="ru-RU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endParaRPr lang="ru-RU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Учитель: Ильина Ольга Николаевна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4438650" cy="771525"/>
          </a:xfrm>
          <a:prstGeom prst="rect">
            <a:avLst/>
          </a:prstGeom>
          <a:noFill/>
        </p:spPr>
      </p:pic>
      <p:pic>
        <p:nvPicPr>
          <p:cNvPr id="3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661892" y="2971230"/>
            <a:ext cx="6192689" cy="771525"/>
          </a:xfrm>
          <a:prstGeom prst="rect">
            <a:avLst/>
          </a:prstGeom>
          <a:noFill/>
        </p:spPr>
      </p:pic>
      <p:pic>
        <p:nvPicPr>
          <p:cNvPr id="4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88640"/>
            <a:ext cx="4438650" cy="771525"/>
          </a:xfrm>
          <a:prstGeom prst="rect">
            <a:avLst/>
          </a:prstGeom>
          <a:noFill/>
        </p:spPr>
      </p:pic>
      <p:pic>
        <p:nvPicPr>
          <p:cNvPr id="6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2746584" y="2935225"/>
            <a:ext cx="6264696" cy="771525"/>
          </a:xfrm>
          <a:prstGeom prst="rect">
            <a:avLst/>
          </a:prstGeom>
          <a:noFill/>
        </p:spPr>
      </p:pic>
      <p:pic>
        <p:nvPicPr>
          <p:cNvPr id="7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0"/>
            <a:ext cx="4438650" cy="771525"/>
          </a:xfrm>
          <a:prstGeom prst="rect">
            <a:avLst/>
          </a:prstGeom>
          <a:noFill/>
        </p:spPr>
      </p:pic>
      <p:pic>
        <p:nvPicPr>
          <p:cNvPr id="8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179512" y="5877272"/>
            <a:ext cx="4438650" cy="771525"/>
          </a:xfrm>
          <a:prstGeom prst="rect">
            <a:avLst/>
          </a:prstGeom>
          <a:noFill/>
        </p:spPr>
      </p:pic>
      <p:pic>
        <p:nvPicPr>
          <p:cNvPr id="10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4499992" y="5877272"/>
            <a:ext cx="4438650" cy="771525"/>
          </a:xfrm>
          <a:prstGeom prst="rect">
            <a:avLst/>
          </a:prstGeom>
          <a:noFill/>
        </p:spPr>
      </p:pic>
      <p:pic>
        <p:nvPicPr>
          <p:cNvPr id="11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2339752" y="5949280"/>
            <a:ext cx="4438650" cy="771525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357290" y="1285860"/>
            <a:ext cx="69874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И…</a:t>
            </a:r>
            <a:r>
              <a:rPr lang="ru-RU" sz="2400" dirty="0" err="1" smtClean="0"/>
              <a:t>менить</a:t>
            </a:r>
            <a:r>
              <a:rPr lang="ru-RU" sz="2400" dirty="0" smtClean="0"/>
              <a:t>, и…печь, ни…падать, во…ход, и…</a:t>
            </a:r>
            <a:r>
              <a:rPr lang="ru-RU" sz="2400" dirty="0" err="1" smtClean="0"/>
              <a:t>ходный</a:t>
            </a:r>
            <a:r>
              <a:rPr lang="ru-RU" sz="2400" dirty="0" smtClean="0"/>
              <a:t>,</a:t>
            </a:r>
          </a:p>
          <a:p>
            <a:r>
              <a:rPr lang="ru-RU" sz="2400" dirty="0" smtClean="0"/>
              <a:t> во…</a:t>
            </a:r>
            <a:r>
              <a:rPr lang="ru-RU" sz="2400" dirty="0" err="1" smtClean="0"/>
              <a:t>стание,и</a:t>
            </a:r>
            <a:r>
              <a:rPr lang="ru-RU" sz="2400" dirty="0" smtClean="0"/>
              <a:t>…бежать, и…пользование.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3000364" y="2285993"/>
            <a:ext cx="49292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7030A0"/>
                </a:solidFill>
                <a:latin typeface="Arial Narrow" pitchFamily="34" charset="0"/>
              </a:rPr>
              <a:t>Игра «Помоги Пете </a:t>
            </a:r>
            <a:r>
              <a:rPr lang="ru-RU" sz="2800" i="1" dirty="0" err="1" smtClean="0">
                <a:solidFill>
                  <a:srgbClr val="7030A0"/>
                </a:solidFill>
                <a:latin typeface="Arial Narrow" pitchFamily="34" charset="0"/>
              </a:rPr>
              <a:t>Ошибкину</a:t>
            </a:r>
            <a:r>
              <a:rPr lang="ru-RU" sz="2800" i="1" dirty="0" smtClean="0">
                <a:solidFill>
                  <a:srgbClr val="7030A0"/>
                </a:solidFill>
                <a:latin typeface="Arial Narrow" pitchFamily="34" charset="0"/>
              </a:rPr>
              <a:t>»</a:t>
            </a:r>
            <a:endParaRPr lang="ru-RU" sz="2800" i="1" dirty="0">
              <a:solidFill>
                <a:srgbClr val="7030A0"/>
              </a:solidFill>
              <a:latin typeface="Arial Narrow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00232" y="2928934"/>
            <a:ext cx="2120389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err="1" smtClean="0"/>
              <a:t>Бе</a:t>
            </a:r>
            <a:r>
              <a:rPr lang="ru-RU" sz="2400" dirty="0" smtClean="0"/>
              <a:t>…</a:t>
            </a:r>
            <a:r>
              <a:rPr lang="ru-RU" sz="2400" dirty="0" err="1" smtClean="0"/>
              <a:t>дарный</a:t>
            </a:r>
            <a:endParaRPr lang="ru-RU" sz="2400" dirty="0" smtClean="0"/>
          </a:p>
          <a:p>
            <a:r>
              <a:rPr lang="ru-RU" sz="2400" dirty="0" err="1" smtClean="0"/>
              <a:t>Бе</a:t>
            </a:r>
            <a:r>
              <a:rPr lang="ru-RU" sz="2400" dirty="0" smtClean="0"/>
              <a:t>…конечный</a:t>
            </a:r>
          </a:p>
          <a:p>
            <a:r>
              <a:rPr lang="ru-RU" sz="2400" dirty="0" err="1" smtClean="0"/>
              <a:t>Бе</a:t>
            </a:r>
            <a:r>
              <a:rPr lang="ru-RU" sz="2400" dirty="0" smtClean="0"/>
              <a:t>…цельный</a:t>
            </a:r>
          </a:p>
          <a:p>
            <a:r>
              <a:rPr lang="ru-RU" sz="2400" dirty="0" smtClean="0"/>
              <a:t>Ра…менять</a:t>
            </a:r>
          </a:p>
          <a:p>
            <a:r>
              <a:rPr lang="ru-RU" sz="2400" dirty="0" smtClean="0"/>
              <a:t>Ра…чертить</a:t>
            </a:r>
          </a:p>
          <a:p>
            <a:r>
              <a:rPr lang="ru-RU" sz="2400" dirty="0" smtClean="0"/>
              <a:t>Ра…</a:t>
            </a:r>
            <a:r>
              <a:rPr lang="ru-RU" sz="2400" dirty="0" err="1" smtClean="0"/>
              <a:t>щедриться</a:t>
            </a:r>
            <a:endParaRPr lang="ru-RU" sz="2400" dirty="0" smtClean="0"/>
          </a:p>
          <a:p>
            <a:r>
              <a:rPr lang="ru-RU" sz="2400" dirty="0" smtClean="0"/>
              <a:t>Ра…бить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4438650" cy="771525"/>
          </a:xfrm>
          <a:prstGeom prst="rect">
            <a:avLst/>
          </a:prstGeom>
          <a:noFill/>
        </p:spPr>
      </p:pic>
      <p:pic>
        <p:nvPicPr>
          <p:cNvPr id="3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661892" y="2971230"/>
            <a:ext cx="6192689" cy="771525"/>
          </a:xfrm>
          <a:prstGeom prst="rect">
            <a:avLst/>
          </a:prstGeom>
          <a:noFill/>
        </p:spPr>
      </p:pic>
      <p:pic>
        <p:nvPicPr>
          <p:cNvPr id="4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88640"/>
            <a:ext cx="4438650" cy="771525"/>
          </a:xfrm>
          <a:prstGeom prst="rect">
            <a:avLst/>
          </a:prstGeom>
          <a:noFill/>
        </p:spPr>
      </p:pic>
      <p:pic>
        <p:nvPicPr>
          <p:cNvPr id="6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2746584" y="2935225"/>
            <a:ext cx="6264696" cy="771525"/>
          </a:xfrm>
          <a:prstGeom prst="rect">
            <a:avLst/>
          </a:prstGeom>
          <a:noFill/>
        </p:spPr>
      </p:pic>
      <p:pic>
        <p:nvPicPr>
          <p:cNvPr id="7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0"/>
            <a:ext cx="4438650" cy="771525"/>
          </a:xfrm>
          <a:prstGeom prst="rect">
            <a:avLst/>
          </a:prstGeom>
          <a:noFill/>
        </p:spPr>
      </p:pic>
      <p:pic>
        <p:nvPicPr>
          <p:cNvPr id="8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179512" y="5877272"/>
            <a:ext cx="4438650" cy="771525"/>
          </a:xfrm>
          <a:prstGeom prst="rect">
            <a:avLst/>
          </a:prstGeom>
          <a:noFill/>
        </p:spPr>
      </p:pic>
      <p:pic>
        <p:nvPicPr>
          <p:cNvPr id="10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4499992" y="5877272"/>
            <a:ext cx="4438650" cy="771525"/>
          </a:xfrm>
          <a:prstGeom prst="rect">
            <a:avLst/>
          </a:prstGeom>
          <a:noFill/>
        </p:spPr>
      </p:pic>
      <p:pic>
        <p:nvPicPr>
          <p:cNvPr id="11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2339752" y="5949280"/>
            <a:ext cx="4438650" cy="771525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2111486" y="857233"/>
            <a:ext cx="588953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Физкультминутка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00166" y="1928802"/>
            <a:ext cx="577138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Безмерная хвала чести вредит.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r>
              <a:rPr lang="ru-RU" dirty="0" smtClean="0"/>
              <a:t>2. Чего не знаешь, того не разгадаешь.</a:t>
            </a:r>
          </a:p>
          <a:p>
            <a:endParaRPr lang="ru-RU" dirty="0" smtClean="0"/>
          </a:p>
          <a:p>
            <a:r>
              <a:rPr lang="ru-RU" dirty="0" smtClean="0"/>
              <a:t>3. С совестью не разминуться.</a:t>
            </a:r>
          </a:p>
          <a:p>
            <a:endParaRPr lang="ru-RU" dirty="0" smtClean="0"/>
          </a:p>
          <a:p>
            <a:r>
              <a:rPr lang="ru-RU" dirty="0" smtClean="0"/>
              <a:t>4. Беспечальному сон сладок.</a:t>
            </a:r>
          </a:p>
          <a:p>
            <a:endParaRPr lang="ru-RU" dirty="0" smtClean="0"/>
          </a:p>
          <a:p>
            <a:r>
              <a:rPr lang="ru-RU" dirty="0" smtClean="0"/>
              <a:t>5. Горько не вечно, а сладко не бесконечно.</a:t>
            </a:r>
          </a:p>
          <a:p>
            <a:endParaRPr lang="ru-RU" dirty="0" smtClean="0"/>
          </a:p>
          <a:p>
            <a:r>
              <a:rPr lang="ru-RU" dirty="0" smtClean="0"/>
              <a:t>6. Крепкую дружбу и топором не разрубишь.</a:t>
            </a:r>
          </a:p>
          <a:p>
            <a:endParaRPr lang="ru-RU" dirty="0" smtClean="0"/>
          </a:p>
          <a:p>
            <a:r>
              <a:rPr lang="ru-RU" dirty="0" smtClean="0"/>
              <a:t>7. Человека узнаешь, когда с ним пуд соли расхлебаешь.</a:t>
            </a:r>
          </a:p>
          <a:p>
            <a:endParaRPr lang="ru-RU" dirty="0" smtClean="0"/>
          </a:p>
          <a:p>
            <a:r>
              <a:rPr lang="ru-RU" dirty="0" smtClean="0"/>
              <a:t>8. Друга разжалобить – самому заплакать.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4438650" cy="771525"/>
          </a:xfrm>
          <a:prstGeom prst="rect">
            <a:avLst/>
          </a:prstGeom>
          <a:noFill/>
        </p:spPr>
      </p:pic>
      <p:pic>
        <p:nvPicPr>
          <p:cNvPr id="3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661892" y="2971230"/>
            <a:ext cx="6192689" cy="771525"/>
          </a:xfrm>
          <a:prstGeom prst="rect">
            <a:avLst/>
          </a:prstGeom>
          <a:noFill/>
        </p:spPr>
      </p:pic>
      <p:pic>
        <p:nvPicPr>
          <p:cNvPr id="4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88640"/>
            <a:ext cx="4438650" cy="771525"/>
          </a:xfrm>
          <a:prstGeom prst="rect">
            <a:avLst/>
          </a:prstGeom>
          <a:noFill/>
        </p:spPr>
      </p:pic>
      <p:pic>
        <p:nvPicPr>
          <p:cNvPr id="6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2746584" y="2935225"/>
            <a:ext cx="6264696" cy="771525"/>
          </a:xfrm>
          <a:prstGeom prst="rect">
            <a:avLst/>
          </a:prstGeom>
          <a:noFill/>
        </p:spPr>
      </p:pic>
      <p:pic>
        <p:nvPicPr>
          <p:cNvPr id="7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0"/>
            <a:ext cx="4438650" cy="771525"/>
          </a:xfrm>
          <a:prstGeom prst="rect">
            <a:avLst/>
          </a:prstGeom>
          <a:noFill/>
        </p:spPr>
      </p:pic>
      <p:pic>
        <p:nvPicPr>
          <p:cNvPr id="8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179512" y="5877272"/>
            <a:ext cx="4438650" cy="771525"/>
          </a:xfrm>
          <a:prstGeom prst="rect">
            <a:avLst/>
          </a:prstGeom>
          <a:noFill/>
        </p:spPr>
      </p:pic>
      <p:pic>
        <p:nvPicPr>
          <p:cNvPr id="10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4499992" y="5877272"/>
            <a:ext cx="4438650" cy="771525"/>
          </a:xfrm>
          <a:prstGeom prst="rect">
            <a:avLst/>
          </a:prstGeom>
          <a:noFill/>
        </p:spPr>
      </p:pic>
      <p:pic>
        <p:nvPicPr>
          <p:cNvPr id="11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2339752" y="5949280"/>
            <a:ext cx="4438650" cy="771525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571604" y="1214422"/>
            <a:ext cx="62281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u="sng" dirty="0" smtClean="0">
                <a:solidFill>
                  <a:srgbClr val="FF0000"/>
                </a:solidFill>
              </a:rPr>
              <a:t>Замените </a:t>
            </a:r>
            <a:r>
              <a:rPr lang="ru-RU" sz="2400" i="1" u="sng" dirty="0" smtClean="0">
                <a:solidFill>
                  <a:srgbClr val="FF0000"/>
                </a:solidFill>
              </a:rPr>
              <a:t>существительны</a:t>
            </a:r>
            <a:r>
              <a:rPr lang="ru-RU" sz="2400" u="sng" dirty="0" smtClean="0">
                <a:solidFill>
                  <a:srgbClr val="FF0000"/>
                </a:solidFill>
              </a:rPr>
              <a:t>е с предлогом</a:t>
            </a:r>
          </a:p>
          <a:p>
            <a:r>
              <a:rPr lang="ru-RU" sz="2400" u="sng" dirty="0" smtClean="0">
                <a:solidFill>
                  <a:srgbClr val="FF0000"/>
                </a:solidFill>
              </a:rPr>
              <a:t> </a:t>
            </a:r>
            <a:r>
              <a:rPr lang="ru-RU" sz="2400" i="1" u="sng" dirty="0" smtClean="0">
                <a:solidFill>
                  <a:srgbClr val="FF0000"/>
                </a:solidFill>
              </a:rPr>
              <a:t>прилагательными  </a:t>
            </a:r>
            <a:r>
              <a:rPr lang="ru-RU" sz="2400" u="sng" dirty="0" smtClean="0">
                <a:solidFill>
                  <a:srgbClr val="FF0000"/>
                </a:solidFill>
              </a:rPr>
              <a:t>с приставками без -, бес-.</a:t>
            </a:r>
          </a:p>
          <a:p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1643042" y="2285992"/>
            <a:ext cx="4581382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Ночь без сна</a:t>
            </a:r>
          </a:p>
          <a:p>
            <a:pPr algn="ctr"/>
            <a:r>
              <a:rPr lang="ru-RU" sz="2400" dirty="0" smtClean="0"/>
              <a:t> труд без пользы </a:t>
            </a:r>
            <a:endParaRPr lang="ru-RU" sz="2400" dirty="0" smtClean="0">
              <a:solidFill>
                <a:srgbClr val="0070C0"/>
              </a:solidFill>
            </a:endParaRPr>
          </a:p>
          <a:p>
            <a:pPr algn="ctr"/>
            <a:r>
              <a:rPr lang="ru-RU" sz="2400" dirty="0" smtClean="0"/>
              <a:t>небо без звезд </a:t>
            </a:r>
          </a:p>
          <a:p>
            <a:pPr algn="ctr"/>
            <a:r>
              <a:rPr lang="ru-RU" sz="2400" dirty="0" smtClean="0"/>
              <a:t>  зима без снега </a:t>
            </a:r>
            <a:endParaRPr lang="ru-RU" sz="2400" dirty="0" smtClean="0">
              <a:solidFill>
                <a:srgbClr val="0070C0"/>
              </a:solidFill>
            </a:endParaRPr>
          </a:p>
          <a:p>
            <a:pPr algn="ctr"/>
            <a:r>
              <a:rPr lang="ru-RU" sz="2400" dirty="0" smtClean="0"/>
              <a:t>жидкость без цвета</a:t>
            </a:r>
            <a:endParaRPr lang="ru-RU" sz="2400" dirty="0" smtClean="0">
              <a:solidFill>
                <a:srgbClr val="0070C0"/>
              </a:solidFill>
            </a:endParaRPr>
          </a:p>
          <a:p>
            <a:pPr algn="ctr"/>
            <a:r>
              <a:rPr lang="ru-RU" sz="2400" dirty="0" smtClean="0"/>
              <a:t>рыцарь без страха </a:t>
            </a:r>
            <a:endParaRPr lang="ru-RU" sz="2400" dirty="0" smtClean="0">
              <a:solidFill>
                <a:srgbClr val="0070C0"/>
              </a:solidFill>
            </a:endParaRPr>
          </a:p>
          <a:p>
            <a:pPr algn="ctr"/>
            <a:r>
              <a:rPr lang="ru-RU" sz="2400" dirty="0" smtClean="0"/>
              <a:t>ребенок без забот</a:t>
            </a:r>
            <a:endParaRPr lang="ru-RU" sz="2400" dirty="0" smtClean="0">
              <a:solidFill>
                <a:srgbClr val="0070C0"/>
              </a:solidFill>
            </a:endParaRPr>
          </a:p>
          <a:p>
            <a:pPr algn="ctr"/>
            <a:r>
              <a:rPr lang="ru-RU" sz="2400" dirty="0" smtClean="0"/>
              <a:t>дорога без конца </a:t>
            </a:r>
            <a:endParaRPr lang="ru-RU" sz="2400" dirty="0" smtClean="0">
              <a:solidFill>
                <a:srgbClr val="0070C0"/>
              </a:solidFill>
            </a:endParaRPr>
          </a:p>
          <a:p>
            <a:pPr algn="ctr"/>
            <a:r>
              <a:rPr lang="ru-RU" sz="2400" dirty="0" smtClean="0"/>
              <a:t>движение без шума </a:t>
            </a:r>
          </a:p>
          <a:p>
            <a:pPr algn="ctr"/>
            <a:r>
              <a:rPr lang="ru-RU" sz="2400" dirty="0" smtClean="0"/>
              <a:t>плач без звука              </a:t>
            </a:r>
            <a:endParaRPr lang="ru-RU" sz="2400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0" dur="2000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4438650" cy="771525"/>
          </a:xfrm>
          <a:prstGeom prst="rect">
            <a:avLst/>
          </a:prstGeom>
          <a:noFill/>
        </p:spPr>
      </p:pic>
      <p:pic>
        <p:nvPicPr>
          <p:cNvPr id="3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661892" y="2971230"/>
            <a:ext cx="6192689" cy="771525"/>
          </a:xfrm>
          <a:prstGeom prst="rect">
            <a:avLst/>
          </a:prstGeom>
          <a:noFill/>
        </p:spPr>
      </p:pic>
      <p:pic>
        <p:nvPicPr>
          <p:cNvPr id="4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88640"/>
            <a:ext cx="4438650" cy="771525"/>
          </a:xfrm>
          <a:prstGeom prst="rect">
            <a:avLst/>
          </a:prstGeom>
          <a:noFill/>
        </p:spPr>
      </p:pic>
      <p:pic>
        <p:nvPicPr>
          <p:cNvPr id="6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2746584" y="2935225"/>
            <a:ext cx="6264696" cy="771525"/>
          </a:xfrm>
          <a:prstGeom prst="rect">
            <a:avLst/>
          </a:prstGeom>
          <a:noFill/>
        </p:spPr>
      </p:pic>
      <p:pic>
        <p:nvPicPr>
          <p:cNvPr id="7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0"/>
            <a:ext cx="4438650" cy="771525"/>
          </a:xfrm>
          <a:prstGeom prst="rect">
            <a:avLst/>
          </a:prstGeom>
          <a:noFill/>
        </p:spPr>
      </p:pic>
      <p:pic>
        <p:nvPicPr>
          <p:cNvPr id="8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179512" y="5877272"/>
            <a:ext cx="4438650" cy="771525"/>
          </a:xfrm>
          <a:prstGeom prst="rect">
            <a:avLst/>
          </a:prstGeom>
          <a:noFill/>
        </p:spPr>
      </p:pic>
      <p:pic>
        <p:nvPicPr>
          <p:cNvPr id="10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4499992" y="5877272"/>
            <a:ext cx="4438650" cy="771525"/>
          </a:xfrm>
          <a:prstGeom prst="rect">
            <a:avLst/>
          </a:prstGeom>
          <a:noFill/>
        </p:spPr>
      </p:pic>
      <p:pic>
        <p:nvPicPr>
          <p:cNvPr id="11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2339752" y="5949280"/>
            <a:ext cx="4438650" cy="771525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571604" y="928670"/>
            <a:ext cx="592935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Проверьте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57422" y="1500174"/>
            <a:ext cx="457203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6600CC"/>
                </a:solidFill>
              </a:rPr>
              <a:t>  </a:t>
            </a:r>
            <a:r>
              <a:rPr lang="ru-RU" sz="2800" dirty="0" smtClean="0">
                <a:solidFill>
                  <a:srgbClr val="6600CC"/>
                </a:solidFill>
              </a:rPr>
              <a:t>бе</a:t>
            </a:r>
            <a:r>
              <a:rPr lang="ru-RU" sz="2800" b="1" dirty="0" smtClean="0">
                <a:solidFill>
                  <a:srgbClr val="FF0000"/>
                </a:solidFill>
              </a:rPr>
              <a:t>сс</a:t>
            </a:r>
            <a:r>
              <a:rPr lang="ru-RU" sz="2800" dirty="0" smtClean="0">
                <a:solidFill>
                  <a:srgbClr val="6600CC"/>
                </a:solidFill>
              </a:rPr>
              <a:t>онная ночь</a:t>
            </a:r>
          </a:p>
          <a:p>
            <a:pPr algn="ctr"/>
            <a:r>
              <a:rPr lang="ru-RU" sz="2800" dirty="0" smtClean="0">
                <a:solidFill>
                  <a:srgbClr val="6600CC"/>
                </a:solidFill>
              </a:rPr>
              <a:t>  бе</a:t>
            </a:r>
            <a:r>
              <a:rPr lang="ru-RU" sz="2800" b="1" dirty="0" smtClean="0">
                <a:solidFill>
                  <a:srgbClr val="FF0000"/>
                </a:solidFill>
              </a:rPr>
              <a:t>сп</a:t>
            </a:r>
            <a:r>
              <a:rPr lang="ru-RU" sz="2800" dirty="0" smtClean="0">
                <a:solidFill>
                  <a:srgbClr val="6600CC"/>
                </a:solidFill>
              </a:rPr>
              <a:t>олезный труд</a:t>
            </a:r>
          </a:p>
          <a:p>
            <a:pPr algn="ctr"/>
            <a:r>
              <a:rPr lang="ru-RU" sz="2800" dirty="0" smtClean="0">
                <a:solidFill>
                  <a:srgbClr val="6600CC"/>
                </a:solidFill>
              </a:rPr>
              <a:t>  бе</a:t>
            </a:r>
            <a:r>
              <a:rPr lang="ru-RU" sz="2800" b="1" dirty="0" smtClean="0">
                <a:solidFill>
                  <a:srgbClr val="FF0000"/>
                </a:solidFill>
              </a:rPr>
              <a:t>зз</a:t>
            </a:r>
            <a:r>
              <a:rPr lang="ru-RU" sz="2800" dirty="0" smtClean="0">
                <a:solidFill>
                  <a:srgbClr val="6600CC"/>
                </a:solidFill>
              </a:rPr>
              <a:t>вездное небо  </a:t>
            </a:r>
          </a:p>
          <a:p>
            <a:pPr algn="ctr"/>
            <a:r>
              <a:rPr lang="ru-RU" sz="2800" dirty="0" smtClean="0">
                <a:solidFill>
                  <a:srgbClr val="6600CC"/>
                </a:solidFill>
              </a:rPr>
              <a:t>  бе</a:t>
            </a:r>
            <a:r>
              <a:rPr lang="ru-RU" sz="2800" b="1" dirty="0" smtClean="0">
                <a:solidFill>
                  <a:srgbClr val="FF0000"/>
                </a:solidFill>
              </a:rPr>
              <a:t>сс</a:t>
            </a:r>
            <a:r>
              <a:rPr lang="ru-RU" sz="2800" dirty="0" smtClean="0">
                <a:solidFill>
                  <a:srgbClr val="6600CC"/>
                </a:solidFill>
              </a:rPr>
              <a:t>нежная зима</a:t>
            </a:r>
          </a:p>
          <a:p>
            <a:pPr algn="ctr"/>
            <a:r>
              <a:rPr lang="ru-RU" sz="2800" dirty="0" smtClean="0">
                <a:solidFill>
                  <a:srgbClr val="6600CC"/>
                </a:solidFill>
              </a:rPr>
              <a:t>  бе</a:t>
            </a:r>
            <a:r>
              <a:rPr lang="ru-RU" sz="2800" b="1" dirty="0" smtClean="0">
                <a:solidFill>
                  <a:srgbClr val="FF0000"/>
                </a:solidFill>
              </a:rPr>
              <a:t>сц</a:t>
            </a:r>
            <a:r>
              <a:rPr lang="ru-RU" sz="2800" dirty="0" smtClean="0">
                <a:solidFill>
                  <a:srgbClr val="6600CC"/>
                </a:solidFill>
              </a:rPr>
              <a:t>ветная жидкость</a:t>
            </a:r>
          </a:p>
          <a:p>
            <a:pPr algn="ctr"/>
            <a:r>
              <a:rPr lang="ru-RU" sz="2800" dirty="0" smtClean="0">
                <a:solidFill>
                  <a:srgbClr val="6600CC"/>
                </a:solidFill>
              </a:rPr>
              <a:t>  бе</a:t>
            </a:r>
            <a:r>
              <a:rPr lang="ru-RU" sz="2800" b="1" dirty="0" smtClean="0">
                <a:solidFill>
                  <a:srgbClr val="FF0000"/>
                </a:solidFill>
              </a:rPr>
              <a:t>сс</a:t>
            </a:r>
            <a:r>
              <a:rPr lang="ru-RU" sz="2800" dirty="0" smtClean="0">
                <a:solidFill>
                  <a:srgbClr val="6600CC"/>
                </a:solidFill>
              </a:rPr>
              <a:t>трашный рыцарь</a:t>
            </a:r>
          </a:p>
          <a:p>
            <a:pPr algn="ctr"/>
            <a:r>
              <a:rPr lang="ru-RU" sz="2800" dirty="0" smtClean="0">
                <a:solidFill>
                  <a:srgbClr val="6600CC"/>
                </a:solidFill>
              </a:rPr>
              <a:t>  бе</a:t>
            </a:r>
            <a:r>
              <a:rPr lang="ru-RU" sz="2800" b="1" dirty="0" smtClean="0">
                <a:solidFill>
                  <a:srgbClr val="FF0000"/>
                </a:solidFill>
              </a:rPr>
              <a:t>зз</a:t>
            </a:r>
            <a:r>
              <a:rPr lang="ru-RU" sz="2800" dirty="0" smtClean="0">
                <a:solidFill>
                  <a:srgbClr val="6600CC"/>
                </a:solidFill>
              </a:rPr>
              <a:t>аботный ребенок</a:t>
            </a:r>
          </a:p>
          <a:p>
            <a:pPr algn="ctr"/>
            <a:r>
              <a:rPr lang="ru-RU" sz="2800" dirty="0" smtClean="0">
                <a:solidFill>
                  <a:srgbClr val="6600CC"/>
                </a:solidFill>
              </a:rPr>
              <a:t>  бе</a:t>
            </a:r>
            <a:r>
              <a:rPr lang="ru-RU" sz="2800" b="1" dirty="0" smtClean="0">
                <a:solidFill>
                  <a:srgbClr val="FF0000"/>
                </a:solidFill>
              </a:rPr>
              <a:t>ск</a:t>
            </a:r>
            <a:r>
              <a:rPr lang="ru-RU" sz="2800" dirty="0" smtClean="0">
                <a:solidFill>
                  <a:srgbClr val="6600CC"/>
                </a:solidFill>
              </a:rPr>
              <a:t>онечная дорога</a:t>
            </a:r>
          </a:p>
          <a:p>
            <a:pPr algn="ctr"/>
            <a:r>
              <a:rPr lang="ru-RU" sz="2800" dirty="0" smtClean="0">
                <a:solidFill>
                  <a:srgbClr val="6600CC"/>
                </a:solidFill>
              </a:rPr>
              <a:t>  бе</a:t>
            </a:r>
            <a:r>
              <a:rPr lang="ru-RU" sz="2800" b="1" dirty="0" smtClean="0">
                <a:solidFill>
                  <a:srgbClr val="FF0000"/>
                </a:solidFill>
              </a:rPr>
              <a:t>сш</a:t>
            </a:r>
            <a:r>
              <a:rPr lang="ru-RU" sz="2800" dirty="0" smtClean="0">
                <a:solidFill>
                  <a:srgbClr val="6600CC"/>
                </a:solidFill>
              </a:rPr>
              <a:t>умное движение</a:t>
            </a:r>
          </a:p>
          <a:p>
            <a:pPr algn="ctr"/>
            <a:r>
              <a:rPr lang="ru-RU" sz="2800" dirty="0" smtClean="0">
                <a:solidFill>
                  <a:srgbClr val="6600CC"/>
                </a:solidFill>
              </a:rPr>
              <a:t>  бе</a:t>
            </a:r>
            <a:r>
              <a:rPr lang="ru-RU" sz="2800" b="1" dirty="0" smtClean="0">
                <a:solidFill>
                  <a:srgbClr val="FF0000"/>
                </a:solidFill>
              </a:rPr>
              <a:t>зз</a:t>
            </a:r>
            <a:r>
              <a:rPr lang="ru-RU" sz="2800" dirty="0" smtClean="0">
                <a:solidFill>
                  <a:srgbClr val="6600CC"/>
                </a:solidFill>
              </a:rPr>
              <a:t>вучный плач </a:t>
            </a:r>
          </a:p>
          <a:p>
            <a:pPr algn="ctr"/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2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2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2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2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20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20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2000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2000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2000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4438650" cy="771525"/>
          </a:xfrm>
          <a:prstGeom prst="rect">
            <a:avLst/>
          </a:prstGeom>
          <a:noFill/>
        </p:spPr>
      </p:pic>
      <p:pic>
        <p:nvPicPr>
          <p:cNvPr id="3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661892" y="2971230"/>
            <a:ext cx="6192689" cy="771525"/>
          </a:xfrm>
          <a:prstGeom prst="rect">
            <a:avLst/>
          </a:prstGeom>
          <a:noFill/>
        </p:spPr>
      </p:pic>
      <p:pic>
        <p:nvPicPr>
          <p:cNvPr id="4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88640"/>
            <a:ext cx="4438650" cy="771525"/>
          </a:xfrm>
          <a:prstGeom prst="rect">
            <a:avLst/>
          </a:prstGeom>
          <a:noFill/>
        </p:spPr>
      </p:pic>
      <p:pic>
        <p:nvPicPr>
          <p:cNvPr id="6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2746584" y="2935225"/>
            <a:ext cx="6264696" cy="771525"/>
          </a:xfrm>
          <a:prstGeom prst="rect">
            <a:avLst/>
          </a:prstGeom>
          <a:noFill/>
        </p:spPr>
      </p:pic>
      <p:pic>
        <p:nvPicPr>
          <p:cNvPr id="7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0"/>
            <a:ext cx="4438650" cy="771525"/>
          </a:xfrm>
          <a:prstGeom prst="rect">
            <a:avLst/>
          </a:prstGeom>
          <a:noFill/>
        </p:spPr>
      </p:pic>
      <p:pic>
        <p:nvPicPr>
          <p:cNvPr id="8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179512" y="5877272"/>
            <a:ext cx="4438650" cy="771525"/>
          </a:xfrm>
          <a:prstGeom prst="rect">
            <a:avLst/>
          </a:prstGeom>
          <a:noFill/>
        </p:spPr>
      </p:pic>
      <p:pic>
        <p:nvPicPr>
          <p:cNvPr id="10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4499992" y="5877272"/>
            <a:ext cx="4438650" cy="771525"/>
          </a:xfrm>
          <a:prstGeom prst="rect">
            <a:avLst/>
          </a:prstGeom>
          <a:noFill/>
        </p:spPr>
      </p:pic>
      <p:pic>
        <p:nvPicPr>
          <p:cNvPr id="11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2339752" y="5949280"/>
            <a:ext cx="4438650" cy="771525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642910" y="1000109"/>
            <a:ext cx="771530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         </a:t>
            </a:r>
            <a:r>
              <a:rPr lang="ru-RU" sz="2400" i="1" u="sng" dirty="0" smtClean="0">
                <a:solidFill>
                  <a:srgbClr val="7030A0"/>
                </a:solidFill>
              </a:rPr>
              <a:t>Тест по теме « Правописание приставок»</a:t>
            </a:r>
          </a:p>
          <a:p>
            <a:endParaRPr lang="ru-RU" sz="2400" dirty="0" smtClean="0"/>
          </a:p>
          <a:p>
            <a:pPr marL="342900" indent="-342900">
              <a:buAutoNum type="arabicPeriod"/>
            </a:pPr>
            <a:r>
              <a:rPr lang="ru-RU" sz="2400" i="1" u="sng" dirty="0" smtClean="0"/>
              <a:t>В каких словах пишется приставка РАС-?</a:t>
            </a:r>
          </a:p>
          <a:p>
            <a:pPr marL="342900" indent="-342900"/>
            <a:r>
              <a:rPr lang="ru-RU" sz="2400" dirty="0" smtClean="0"/>
              <a:t>а) </a:t>
            </a:r>
            <a:r>
              <a:rPr lang="ru-RU" sz="2400" dirty="0" err="1" smtClean="0"/>
              <a:t>ра_дать</a:t>
            </a:r>
            <a:endParaRPr lang="ru-RU" sz="2400" dirty="0" smtClean="0"/>
          </a:p>
          <a:p>
            <a:pPr marL="342900" indent="-342900"/>
            <a:r>
              <a:rPr lang="ru-RU" sz="2400" dirty="0" smtClean="0"/>
              <a:t>б) </a:t>
            </a:r>
            <a:r>
              <a:rPr lang="ru-RU" sz="2400" dirty="0" err="1" smtClean="0"/>
              <a:t>ра_тянуть</a:t>
            </a:r>
            <a:endParaRPr lang="ru-RU" sz="2400" dirty="0" smtClean="0"/>
          </a:p>
          <a:p>
            <a:pPr marL="342900" indent="-342900"/>
            <a:r>
              <a:rPr lang="ru-RU" sz="2400" dirty="0" smtClean="0"/>
              <a:t>в) </a:t>
            </a:r>
            <a:r>
              <a:rPr lang="ru-RU" sz="2400" dirty="0" err="1" smtClean="0"/>
              <a:t>ра_свет</a:t>
            </a:r>
            <a:endParaRPr lang="ru-RU" sz="2400" dirty="0" smtClean="0"/>
          </a:p>
          <a:p>
            <a:pPr marL="342900" indent="-342900"/>
            <a:r>
              <a:rPr lang="ru-RU" sz="2400" dirty="0" smtClean="0"/>
              <a:t>г) </a:t>
            </a:r>
            <a:r>
              <a:rPr lang="ru-RU" sz="2400" dirty="0" err="1" smtClean="0"/>
              <a:t>ра_жать</a:t>
            </a:r>
            <a:endParaRPr lang="ru-RU" sz="2400" dirty="0" smtClean="0"/>
          </a:p>
          <a:p>
            <a:pPr marL="342900" indent="-342900"/>
            <a:r>
              <a:rPr lang="ru-RU" sz="2400" dirty="0" smtClean="0"/>
              <a:t>2</a:t>
            </a:r>
            <a:r>
              <a:rPr lang="ru-RU" sz="2400" dirty="0" smtClean="0"/>
              <a:t>. </a:t>
            </a:r>
            <a:r>
              <a:rPr lang="ru-RU" sz="2400" i="1" u="sng" dirty="0" smtClean="0"/>
              <a:t>В каком ряду на месте пропуска в обоих словах пишется буква З?</a:t>
            </a:r>
          </a:p>
          <a:p>
            <a:pPr algn="ctr"/>
            <a:endParaRPr lang="ru-RU" sz="2400" u="sng" dirty="0" smtClean="0"/>
          </a:p>
          <a:p>
            <a:r>
              <a:rPr lang="ru-RU" sz="2400" dirty="0" smtClean="0"/>
              <a:t>а) </a:t>
            </a:r>
            <a:r>
              <a:rPr lang="ru-RU" sz="2400" dirty="0" err="1" smtClean="0"/>
              <a:t>бе_болезненный,_делать</a:t>
            </a:r>
            <a:r>
              <a:rPr lang="ru-RU" sz="2400" dirty="0" smtClean="0"/>
              <a:t> </a:t>
            </a:r>
          </a:p>
          <a:p>
            <a:pPr marL="342900" indent="-342900"/>
            <a:r>
              <a:rPr lang="ru-RU" sz="2400" dirty="0" smtClean="0"/>
              <a:t>б) </a:t>
            </a:r>
            <a:r>
              <a:rPr lang="ru-RU" sz="2400" dirty="0" err="1" smtClean="0"/>
              <a:t>_дание</a:t>
            </a:r>
            <a:r>
              <a:rPr lang="ru-RU" sz="2400" dirty="0" smtClean="0"/>
              <a:t>, </a:t>
            </a:r>
            <a:r>
              <a:rPr lang="ru-RU" sz="2400" dirty="0" err="1" smtClean="0"/>
              <a:t>ра_веселить</a:t>
            </a:r>
            <a:endParaRPr lang="ru-RU" sz="2400" dirty="0" smtClean="0"/>
          </a:p>
          <a:p>
            <a:pPr marL="342900" indent="-342900"/>
            <a:r>
              <a:rPr lang="ru-RU" sz="2400" dirty="0" smtClean="0"/>
              <a:t>в) </a:t>
            </a:r>
            <a:r>
              <a:rPr lang="ru-RU" sz="2400" dirty="0" err="1" smtClean="0"/>
              <a:t>ра_шевелить</a:t>
            </a:r>
            <a:r>
              <a:rPr lang="ru-RU" sz="2400" dirty="0" smtClean="0"/>
              <a:t>, </a:t>
            </a:r>
            <a:r>
              <a:rPr lang="ru-RU" sz="2400" dirty="0" err="1" smtClean="0"/>
              <a:t>в_скрикнуть</a:t>
            </a:r>
            <a:endParaRPr lang="ru-RU" sz="2400" dirty="0" smtClean="0"/>
          </a:p>
          <a:p>
            <a:pPr marL="342900" indent="-342900"/>
            <a:endParaRPr lang="ru-RU" sz="2400" dirty="0" smtClean="0"/>
          </a:p>
          <a:p>
            <a:pPr marL="342900" indent="-342900"/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4438650" cy="771525"/>
          </a:xfrm>
          <a:prstGeom prst="rect">
            <a:avLst/>
          </a:prstGeom>
          <a:noFill/>
        </p:spPr>
      </p:pic>
      <p:pic>
        <p:nvPicPr>
          <p:cNvPr id="3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661892" y="2971230"/>
            <a:ext cx="6192689" cy="771525"/>
          </a:xfrm>
          <a:prstGeom prst="rect">
            <a:avLst/>
          </a:prstGeom>
          <a:noFill/>
        </p:spPr>
      </p:pic>
      <p:pic>
        <p:nvPicPr>
          <p:cNvPr id="4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88640"/>
            <a:ext cx="4438650" cy="771525"/>
          </a:xfrm>
          <a:prstGeom prst="rect">
            <a:avLst/>
          </a:prstGeom>
          <a:noFill/>
        </p:spPr>
      </p:pic>
      <p:pic>
        <p:nvPicPr>
          <p:cNvPr id="6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2746584" y="2935225"/>
            <a:ext cx="6264696" cy="771525"/>
          </a:xfrm>
          <a:prstGeom prst="rect">
            <a:avLst/>
          </a:prstGeom>
          <a:noFill/>
        </p:spPr>
      </p:pic>
      <p:pic>
        <p:nvPicPr>
          <p:cNvPr id="7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0"/>
            <a:ext cx="4438650" cy="771525"/>
          </a:xfrm>
          <a:prstGeom prst="rect">
            <a:avLst/>
          </a:prstGeom>
          <a:noFill/>
        </p:spPr>
      </p:pic>
      <p:pic>
        <p:nvPicPr>
          <p:cNvPr id="8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179512" y="5877272"/>
            <a:ext cx="4438650" cy="771525"/>
          </a:xfrm>
          <a:prstGeom prst="rect">
            <a:avLst/>
          </a:prstGeom>
          <a:noFill/>
        </p:spPr>
      </p:pic>
      <p:pic>
        <p:nvPicPr>
          <p:cNvPr id="10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4499992" y="5877272"/>
            <a:ext cx="4438650" cy="771525"/>
          </a:xfrm>
          <a:prstGeom prst="rect">
            <a:avLst/>
          </a:prstGeom>
          <a:noFill/>
        </p:spPr>
      </p:pic>
      <p:pic>
        <p:nvPicPr>
          <p:cNvPr id="11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2339752" y="5949280"/>
            <a:ext cx="4438650" cy="771525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642911" y="1285860"/>
            <a:ext cx="78581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3</a:t>
            </a:r>
            <a:r>
              <a:rPr lang="ru-RU" sz="2400" dirty="0" smtClean="0"/>
              <a:t>. </a:t>
            </a:r>
            <a:r>
              <a:rPr lang="ru-RU" sz="2400" i="1" u="sng" dirty="0" smtClean="0"/>
              <a:t>В каком слове нужно писать две З?</a:t>
            </a:r>
          </a:p>
          <a:p>
            <a:pPr algn="ctr"/>
            <a:r>
              <a:rPr lang="ru-RU" sz="2400" dirty="0" smtClean="0"/>
              <a:t>а) </a:t>
            </a:r>
            <a:r>
              <a:rPr lang="ru-RU" sz="2400" dirty="0" err="1" smtClean="0"/>
              <a:t>бе</a:t>
            </a:r>
            <a:r>
              <a:rPr lang="ru-RU" sz="2400" dirty="0" smtClean="0"/>
              <a:t>(</a:t>
            </a:r>
            <a:r>
              <a:rPr lang="ru-RU" sz="2400" dirty="0" err="1" smtClean="0"/>
              <a:t>зз</a:t>
            </a:r>
            <a:r>
              <a:rPr lang="ru-RU" sz="2400" dirty="0" smtClean="0"/>
              <a:t>)</a:t>
            </a:r>
            <a:r>
              <a:rPr lang="ru-RU" sz="2400" dirty="0" err="1" smtClean="0"/>
              <a:t>вучный</a:t>
            </a:r>
            <a:endParaRPr lang="ru-RU" sz="2400" dirty="0" smtClean="0"/>
          </a:p>
          <a:p>
            <a:pPr algn="ctr"/>
            <a:r>
              <a:rPr lang="ru-RU" sz="2400" dirty="0" smtClean="0"/>
              <a:t>б) </a:t>
            </a:r>
            <a:r>
              <a:rPr lang="ru-RU" sz="2400" dirty="0" err="1" smtClean="0"/>
              <a:t>ра</a:t>
            </a:r>
            <a:r>
              <a:rPr lang="ru-RU" sz="2400" dirty="0" smtClean="0"/>
              <a:t>(ЗЗ)ровнять</a:t>
            </a:r>
          </a:p>
          <a:p>
            <a:pPr algn="ctr"/>
            <a:r>
              <a:rPr lang="ru-RU" sz="2400" dirty="0" smtClean="0"/>
              <a:t>в) </a:t>
            </a:r>
            <a:r>
              <a:rPr lang="ru-RU" sz="2400" dirty="0" err="1" smtClean="0"/>
              <a:t>в</a:t>
            </a:r>
            <a:r>
              <a:rPr lang="ru-RU" sz="2400" dirty="0" smtClean="0"/>
              <a:t>(</a:t>
            </a:r>
            <a:r>
              <a:rPr lang="ru-RU" sz="2400" dirty="0" err="1" smtClean="0"/>
              <a:t>зз</a:t>
            </a:r>
            <a:r>
              <a:rPr lang="ru-RU" sz="2400" dirty="0" smtClean="0"/>
              <a:t>)</a:t>
            </a:r>
            <a:r>
              <a:rPr lang="ru-RU" sz="2400" dirty="0" err="1" smtClean="0"/>
              <a:t>бираются</a:t>
            </a:r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4. </a:t>
            </a:r>
            <a:r>
              <a:rPr lang="ru-RU" sz="2400" i="1" u="sng" dirty="0" smtClean="0"/>
              <a:t>Подберите к данному слову </a:t>
            </a:r>
            <a:r>
              <a:rPr lang="ru-RU" sz="2400" b="1" u="sng" dirty="0" smtClean="0">
                <a:solidFill>
                  <a:srgbClr val="FF0000"/>
                </a:solidFill>
              </a:rPr>
              <a:t>Делить</a:t>
            </a:r>
            <a:r>
              <a:rPr lang="ru-RU" sz="2400" u="sng" dirty="0" smtClean="0"/>
              <a:t> </a:t>
            </a:r>
            <a:r>
              <a:rPr lang="ru-RU" sz="2400" i="1" u="sng" dirty="0" smtClean="0"/>
              <a:t>однокоренное </a:t>
            </a:r>
          </a:p>
          <a:p>
            <a:pPr algn="ctr"/>
            <a:r>
              <a:rPr lang="ru-RU" sz="2400" i="1" u="sng" dirty="0" smtClean="0"/>
              <a:t>с приставкой на раз-/рас-.  Ответ запишите.</a:t>
            </a:r>
          </a:p>
          <a:p>
            <a:pPr algn="ctr"/>
            <a:endParaRPr lang="ru-RU" sz="2400" u="sng" dirty="0" smtClean="0"/>
          </a:p>
          <a:p>
            <a:pPr algn="ctr"/>
            <a:r>
              <a:rPr lang="ru-RU" sz="2400" dirty="0" smtClean="0"/>
              <a:t>5. </a:t>
            </a:r>
            <a:r>
              <a:rPr lang="ru-RU" sz="2400" i="1" u="sng" dirty="0" smtClean="0"/>
              <a:t>К данному слову </a:t>
            </a:r>
            <a:r>
              <a:rPr lang="ru-RU" sz="2400" b="1" u="sng" dirty="0" smtClean="0">
                <a:solidFill>
                  <a:srgbClr val="FF0000"/>
                </a:solidFill>
              </a:rPr>
              <a:t>Обидный</a:t>
            </a:r>
            <a:r>
              <a:rPr lang="ru-RU" sz="2400" u="sng" dirty="0" smtClean="0"/>
              <a:t> </a:t>
            </a:r>
            <a:r>
              <a:rPr lang="ru-RU" sz="2400" i="1" u="sng" dirty="0" smtClean="0"/>
              <a:t>подберите антоним</a:t>
            </a:r>
          </a:p>
          <a:p>
            <a:pPr algn="ctr"/>
            <a:r>
              <a:rPr lang="ru-RU" sz="2400" i="1" u="sng" dirty="0" smtClean="0"/>
              <a:t> с приставкой на – </a:t>
            </a:r>
            <a:r>
              <a:rPr lang="ru-RU" sz="2400" i="1" u="sng" dirty="0" err="1" smtClean="0"/>
              <a:t>з</a:t>
            </a:r>
            <a:r>
              <a:rPr lang="ru-RU" sz="2400" i="1" u="sng" dirty="0" smtClean="0"/>
              <a:t>/- с. Ответ запишите</a:t>
            </a:r>
            <a:r>
              <a:rPr lang="ru-RU" sz="2400" u="sng" dirty="0" smtClean="0"/>
              <a:t>.</a:t>
            </a:r>
            <a:endParaRPr lang="ru-RU" sz="2400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2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2000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2000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4438650" cy="771525"/>
          </a:xfrm>
          <a:prstGeom prst="rect">
            <a:avLst/>
          </a:prstGeom>
          <a:noFill/>
        </p:spPr>
      </p:pic>
      <p:pic>
        <p:nvPicPr>
          <p:cNvPr id="3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661892" y="2971230"/>
            <a:ext cx="6192689" cy="771525"/>
          </a:xfrm>
          <a:prstGeom prst="rect">
            <a:avLst/>
          </a:prstGeom>
          <a:noFill/>
        </p:spPr>
      </p:pic>
      <p:pic>
        <p:nvPicPr>
          <p:cNvPr id="4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88640"/>
            <a:ext cx="4438650" cy="771525"/>
          </a:xfrm>
          <a:prstGeom prst="rect">
            <a:avLst/>
          </a:prstGeom>
          <a:noFill/>
        </p:spPr>
      </p:pic>
      <p:pic>
        <p:nvPicPr>
          <p:cNvPr id="6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2746584" y="2935225"/>
            <a:ext cx="6264696" cy="771525"/>
          </a:xfrm>
          <a:prstGeom prst="rect">
            <a:avLst/>
          </a:prstGeom>
          <a:noFill/>
        </p:spPr>
      </p:pic>
      <p:pic>
        <p:nvPicPr>
          <p:cNvPr id="7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0"/>
            <a:ext cx="4438650" cy="771525"/>
          </a:xfrm>
          <a:prstGeom prst="rect">
            <a:avLst/>
          </a:prstGeom>
          <a:noFill/>
        </p:spPr>
      </p:pic>
      <p:pic>
        <p:nvPicPr>
          <p:cNvPr id="8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179512" y="5877272"/>
            <a:ext cx="4438650" cy="771525"/>
          </a:xfrm>
          <a:prstGeom prst="rect">
            <a:avLst/>
          </a:prstGeom>
          <a:noFill/>
        </p:spPr>
      </p:pic>
      <p:pic>
        <p:nvPicPr>
          <p:cNvPr id="10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4499992" y="5877272"/>
            <a:ext cx="4438650" cy="771525"/>
          </a:xfrm>
          <a:prstGeom prst="rect">
            <a:avLst/>
          </a:prstGeom>
          <a:noFill/>
        </p:spPr>
      </p:pic>
      <p:pic>
        <p:nvPicPr>
          <p:cNvPr id="11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2339752" y="5949280"/>
            <a:ext cx="4438650" cy="771525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2361555" y="1142984"/>
            <a:ext cx="44208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Проверьте 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14546" y="2428868"/>
            <a:ext cx="2786340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dirty="0" err="1" smtClean="0"/>
              <a:t>б,в</a:t>
            </a:r>
            <a:r>
              <a:rPr lang="ru-RU" sz="3200" dirty="0" smtClean="0"/>
              <a:t>.</a:t>
            </a:r>
          </a:p>
          <a:p>
            <a:pPr marL="342900" indent="-342900">
              <a:buAutoNum type="arabicPeriod"/>
            </a:pPr>
            <a:r>
              <a:rPr lang="ru-RU" sz="3200" dirty="0" smtClean="0"/>
              <a:t>б.</a:t>
            </a:r>
          </a:p>
          <a:p>
            <a:pPr marL="342900" indent="-342900">
              <a:buFontTx/>
              <a:buAutoNum type="arabicPeriod"/>
            </a:pPr>
            <a:r>
              <a:rPr lang="ru-RU" sz="3200" dirty="0" smtClean="0"/>
              <a:t>а.</a:t>
            </a:r>
          </a:p>
          <a:p>
            <a:pPr marL="342900" indent="-342900">
              <a:buAutoNum type="arabicPeriod"/>
            </a:pPr>
            <a:r>
              <a:rPr lang="ru-RU" sz="3200" dirty="0" smtClean="0"/>
              <a:t>Разделить.</a:t>
            </a:r>
          </a:p>
          <a:p>
            <a:pPr marL="342900" indent="-342900">
              <a:buAutoNum type="arabicPeriod"/>
            </a:pPr>
            <a:r>
              <a:rPr lang="ru-RU" sz="3200" dirty="0" smtClean="0"/>
              <a:t>Безобидный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4438650" cy="771525"/>
          </a:xfrm>
          <a:prstGeom prst="rect">
            <a:avLst/>
          </a:prstGeom>
          <a:noFill/>
        </p:spPr>
      </p:pic>
      <p:pic>
        <p:nvPicPr>
          <p:cNvPr id="3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661892" y="2971230"/>
            <a:ext cx="6192689" cy="771525"/>
          </a:xfrm>
          <a:prstGeom prst="rect">
            <a:avLst/>
          </a:prstGeom>
          <a:noFill/>
        </p:spPr>
      </p:pic>
      <p:pic>
        <p:nvPicPr>
          <p:cNvPr id="4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88640"/>
            <a:ext cx="4438650" cy="771525"/>
          </a:xfrm>
          <a:prstGeom prst="rect">
            <a:avLst/>
          </a:prstGeom>
          <a:noFill/>
        </p:spPr>
      </p:pic>
      <p:pic>
        <p:nvPicPr>
          <p:cNvPr id="6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2746584" y="2935225"/>
            <a:ext cx="6264696" cy="771525"/>
          </a:xfrm>
          <a:prstGeom prst="rect">
            <a:avLst/>
          </a:prstGeom>
          <a:noFill/>
        </p:spPr>
      </p:pic>
      <p:pic>
        <p:nvPicPr>
          <p:cNvPr id="7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0"/>
            <a:ext cx="4438650" cy="771525"/>
          </a:xfrm>
          <a:prstGeom prst="rect">
            <a:avLst/>
          </a:prstGeom>
          <a:noFill/>
        </p:spPr>
      </p:pic>
      <p:pic>
        <p:nvPicPr>
          <p:cNvPr id="8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179512" y="5877272"/>
            <a:ext cx="4438650" cy="771525"/>
          </a:xfrm>
          <a:prstGeom prst="rect">
            <a:avLst/>
          </a:prstGeom>
          <a:noFill/>
        </p:spPr>
      </p:pic>
      <p:pic>
        <p:nvPicPr>
          <p:cNvPr id="10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4499992" y="5877272"/>
            <a:ext cx="4438650" cy="771525"/>
          </a:xfrm>
          <a:prstGeom prst="rect">
            <a:avLst/>
          </a:prstGeom>
          <a:noFill/>
        </p:spPr>
      </p:pic>
      <p:pic>
        <p:nvPicPr>
          <p:cNvPr id="11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2339752" y="5949280"/>
            <a:ext cx="4438650" cy="771525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214414" y="1071546"/>
            <a:ext cx="29156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dirty="0" smtClean="0"/>
          </a:p>
          <a:p>
            <a:pPr marL="342900" indent="-342900"/>
            <a:endParaRPr lang="ru-RU" dirty="0" smtClean="0"/>
          </a:p>
          <a:p>
            <a:pPr marL="342900" indent="-342900"/>
            <a:endParaRPr lang="ru-RU" dirty="0" smtClean="0"/>
          </a:p>
          <a:p>
            <a:pPr marL="342900" indent="-342900"/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214546" y="1643050"/>
            <a:ext cx="42851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6600CC"/>
                </a:solidFill>
              </a:rPr>
              <a:t>Домашнее задание</a:t>
            </a:r>
          </a:p>
          <a:p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785918" y="3143248"/>
            <a:ext cx="1023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Упр.426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4438650" cy="771525"/>
          </a:xfrm>
          <a:prstGeom prst="rect">
            <a:avLst/>
          </a:prstGeom>
          <a:noFill/>
        </p:spPr>
      </p:pic>
      <p:pic>
        <p:nvPicPr>
          <p:cNvPr id="3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0"/>
            <a:ext cx="4438650" cy="771525"/>
          </a:xfrm>
          <a:prstGeom prst="rect">
            <a:avLst/>
          </a:prstGeom>
          <a:noFill/>
        </p:spPr>
      </p:pic>
      <p:pic>
        <p:nvPicPr>
          <p:cNvPr id="4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88640"/>
            <a:ext cx="4438650" cy="771525"/>
          </a:xfrm>
          <a:prstGeom prst="rect">
            <a:avLst/>
          </a:prstGeom>
          <a:noFill/>
        </p:spPr>
      </p:pic>
      <p:pic>
        <p:nvPicPr>
          <p:cNvPr id="5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2746584" y="2935225"/>
            <a:ext cx="6264696" cy="771525"/>
          </a:xfrm>
          <a:prstGeom prst="rect">
            <a:avLst/>
          </a:prstGeom>
          <a:noFill/>
        </p:spPr>
      </p:pic>
      <p:pic>
        <p:nvPicPr>
          <p:cNvPr id="6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179512" y="5877272"/>
            <a:ext cx="4438650" cy="771525"/>
          </a:xfrm>
          <a:prstGeom prst="rect">
            <a:avLst/>
          </a:prstGeom>
          <a:noFill/>
        </p:spPr>
      </p:pic>
      <p:pic>
        <p:nvPicPr>
          <p:cNvPr id="7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2339752" y="5949280"/>
            <a:ext cx="4438650" cy="771525"/>
          </a:xfrm>
          <a:prstGeom prst="rect">
            <a:avLst/>
          </a:prstGeom>
          <a:noFill/>
        </p:spPr>
      </p:pic>
      <p:pic>
        <p:nvPicPr>
          <p:cNvPr id="8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4499992" y="5877272"/>
            <a:ext cx="4438650" cy="771525"/>
          </a:xfrm>
          <a:prstGeom prst="rect">
            <a:avLst/>
          </a:prstGeom>
          <a:noFill/>
        </p:spPr>
      </p:pic>
      <p:pic>
        <p:nvPicPr>
          <p:cNvPr id="9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661892" y="2971230"/>
            <a:ext cx="6192689" cy="771525"/>
          </a:xfrm>
          <a:prstGeom prst="rect">
            <a:avLst/>
          </a:prstGeom>
          <a:noFill/>
        </p:spPr>
      </p:pic>
      <p:pic>
        <p:nvPicPr>
          <p:cNvPr id="11" name="Рисунок 10" descr="6e99d43d926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1071546"/>
            <a:ext cx="7572428" cy="45720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4438650" cy="771525"/>
          </a:xfrm>
          <a:prstGeom prst="rect">
            <a:avLst/>
          </a:prstGeom>
          <a:noFill/>
        </p:spPr>
      </p:pic>
      <p:pic>
        <p:nvPicPr>
          <p:cNvPr id="3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661892" y="2971230"/>
            <a:ext cx="6192689" cy="771525"/>
          </a:xfrm>
          <a:prstGeom prst="rect">
            <a:avLst/>
          </a:prstGeom>
          <a:noFill/>
        </p:spPr>
      </p:pic>
      <p:pic>
        <p:nvPicPr>
          <p:cNvPr id="4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88640"/>
            <a:ext cx="4438650" cy="771525"/>
          </a:xfrm>
          <a:prstGeom prst="rect">
            <a:avLst/>
          </a:prstGeom>
          <a:noFill/>
        </p:spPr>
      </p:pic>
      <p:pic>
        <p:nvPicPr>
          <p:cNvPr id="6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2746584" y="2935225"/>
            <a:ext cx="6264696" cy="771525"/>
          </a:xfrm>
          <a:prstGeom prst="rect">
            <a:avLst/>
          </a:prstGeom>
          <a:noFill/>
        </p:spPr>
      </p:pic>
      <p:pic>
        <p:nvPicPr>
          <p:cNvPr id="7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0"/>
            <a:ext cx="4438650" cy="771525"/>
          </a:xfrm>
          <a:prstGeom prst="rect">
            <a:avLst/>
          </a:prstGeom>
          <a:noFill/>
        </p:spPr>
      </p:pic>
      <p:pic>
        <p:nvPicPr>
          <p:cNvPr id="8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179512" y="5877272"/>
            <a:ext cx="4438650" cy="771525"/>
          </a:xfrm>
          <a:prstGeom prst="rect">
            <a:avLst/>
          </a:prstGeom>
          <a:noFill/>
        </p:spPr>
      </p:pic>
      <p:pic>
        <p:nvPicPr>
          <p:cNvPr id="10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4499992" y="5877272"/>
            <a:ext cx="4438650" cy="771525"/>
          </a:xfrm>
          <a:prstGeom prst="rect">
            <a:avLst/>
          </a:prstGeom>
          <a:noFill/>
        </p:spPr>
      </p:pic>
      <p:pic>
        <p:nvPicPr>
          <p:cNvPr id="11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2339752" y="5949280"/>
            <a:ext cx="4438650" cy="771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78198" y="1428736"/>
            <a:ext cx="5022914" cy="569386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Морфемный разбор слов:</a:t>
            </a:r>
          </a:p>
          <a:p>
            <a:pPr algn="ctr"/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Перевозчик, земляной, уходит, безлунная.</a:t>
            </a:r>
          </a:p>
          <a:p>
            <a:pPr algn="ctr"/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3600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Вставьте пропущенные буквы и выделить приставки: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по..лить, на…резать, по…готовить, …делать, </a:t>
            </a:r>
            <a:r>
              <a:rPr lang="ru-RU" sz="2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…пах, о…тесать, п…д…звать</a:t>
            </a:r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2746584" y="2935225"/>
            <a:ext cx="6264696" cy="771525"/>
          </a:xfrm>
          <a:prstGeom prst="rect">
            <a:avLst/>
          </a:prstGeom>
          <a:noFill/>
        </p:spPr>
      </p:pic>
      <p:pic>
        <p:nvPicPr>
          <p:cNvPr id="4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0"/>
            <a:ext cx="4438650" cy="771525"/>
          </a:xfrm>
          <a:prstGeom prst="rect">
            <a:avLst/>
          </a:prstGeom>
          <a:noFill/>
        </p:spPr>
      </p:pic>
      <p:pic>
        <p:nvPicPr>
          <p:cNvPr id="5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4438650" cy="771525"/>
          </a:xfrm>
          <a:prstGeom prst="rect">
            <a:avLst/>
          </a:prstGeom>
          <a:noFill/>
        </p:spPr>
      </p:pic>
      <p:pic>
        <p:nvPicPr>
          <p:cNvPr id="6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88640"/>
            <a:ext cx="4438650" cy="771525"/>
          </a:xfrm>
          <a:prstGeom prst="rect">
            <a:avLst/>
          </a:prstGeom>
          <a:noFill/>
        </p:spPr>
      </p:pic>
      <p:pic>
        <p:nvPicPr>
          <p:cNvPr id="7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661892" y="2971230"/>
            <a:ext cx="6192689" cy="771525"/>
          </a:xfrm>
          <a:prstGeom prst="rect">
            <a:avLst/>
          </a:prstGeom>
          <a:noFill/>
        </p:spPr>
      </p:pic>
      <p:pic>
        <p:nvPicPr>
          <p:cNvPr id="10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2339752" y="5949280"/>
            <a:ext cx="4438650" cy="771525"/>
          </a:xfrm>
          <a:prstGeom prst="rect">
            <a:avLst/>
          </a:prstGeom>
          <a:noFill/>
        </p:spPr>
      </p:pic>
      <p:pic>
        <p:nvPicPr>
          <p:cNvPr id="11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179512" y="5877272"/>
            <a:ext cx="4438650" cy="771525"/>
          </a:xfrm>
          <a:prstGeom prst="rect">
            <a:avLst/>
          </a:prstGeom>
          <a:noFill/>
        </p:spPr>
      </p:pic>
      <p:pic>
        <p:nvPicPr>
          <p:cNvPr id="12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4499992" y="5877272"/>
            <a:ext cx="4438650" cy="771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s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429784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71538" y="1071546"/>
            <a:ext cx="69645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 городе </a:t>
            </a:r>
            <a:r>
              <a:rPr lang="ru-RU" sz="2400" b="1" dirty="0" err="1" smtClean="0"/>
              <a:t>Морфемике</a:t>
            </a:r>
            <a:r>
              <a:rPr lang="ru-RU" sz="2400" b="1" dirty="0" smtClean="0"/>
              <a:t> жила – была приставка </a:t>
            </a:r>
            <a:r>
              <a:rPr lang="ru-RU" sz="6600" b="1" dirty="0" smtClean="0">
                <a:solidFill>
                  <a:srgbClr val="FF0000"/>
                </a:solidFill>
              </a:rPr>
              <a:t>С  </a:t>
            </a:r>
            <a:endParaRPr lang="ru-RU" sz="6600" b="1" dirty="0"/>
          </a:p>
        </p:txBody>
      </p:sp>
      <p:pic>
        <p:nvPicPr>
          <p:cNvPr id="6" name="Рисунок 5" descr="15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86710" y="642918"/>
            <a:ext cx="1143008" cy="150019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57290" y="2000240"/>
            <a:ext cx="66936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Смирная такая, серьезная да сильная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Могла приставка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все: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Сгребать, сближать и просто что-нибудь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приятное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сделать для друг</a:t>
            </a:r>
            <a:r>
              <a:rPr lang="ru-RU" sz="2400" b="1" dirty="0" smtClean="0"/>
              <a:t>их.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167380-foxixo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7158" y="285728"/>
            <a:ext cx="7358114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И вот однажды к ней в гости пришли приставки  </a:t>
            </a:r>
            <a:r>
              <a:rPr lang="ru-RU" sz="6600" b="1" dirty="0" smtClean="0">
                <a:solidFill>
                  <a:schemeClr val="accent1"/>
                </a:solidFill>
              </a:rPr>
              <a:t>рас</a:t>
            </a:r>
            <a:r>
              <a:rPr lang="ru-RU" sz="3200" b="1" dirty="0" smtClean="0"/>
              <a:t> </a:t>
            </a:r>
            <a:r>
              <a:rPr lang="ru-RU" sz="3200" b="1" dirty="0" smtClean="0"/>
              <a:t>и  </a:t>
            </a:r>
            <a:r>
              <a:rPr lang="ru-RU" sz="6600" b="1" dirty="0" smtClean="0">
                <a:solidFill>
                  <a:schemeClr val="accent1"/>
                </a:solidFill>
              </a:rPr>
              <a:t>бес,</a:t>
            </a:r>
            <a:r>
              <a:rPr lang="ru-RU" sz="3200" dirty="0" smtClean="0"/>
              <a:t>       </a:t>
            </a: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9" name="Рисунок 8" descr="mult-pict.narod.ru55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15074" y="2285992"/>
            <a:ext cx="1143008" cy="183595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714480" y="4429132"/>
            <a:ext cx="7215239" cy="206210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вели они себя беспокойно, бесцеремонно и </a:t>
            </a:r>
            <a:r>
              <a:rPr lang="ru-RU" sz="3200" b="1" dirty="0" err="1" smtClean="0">
                <a:solidFill>
                  <a:schemeClr val="bg1"/>
                </a:solidFill>
              </a:rPr>
              <a:t>бескультурно</a:t>
            </a:r>
            <a:r>
              <a:rPr lang="ru-RU" sz="3200" b="1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sz="3200" b="1" dirty="0" smtClean="0">
                <a:solidFill>
                  <a:schemeClr val="bg1"/>
                </a:solidFill>
              </a:rPr>
              <a:t>Все вокруг раскидали, рассыпали и растоптали</a:t>
            </a:r>
            <a:r>
              <a:rPr lang="ru-RU" b="1" dirty="0" smtClean="0">
                <a:solidFill>
                  <a:schemeClr val="bg1"/>
                </a:solidFill>
              </a:rPr>
              <a:t>.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7" name="Рисунок 6" descr="41552319_15719955_10626144_Zolushka80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85918" y="2357430"/>
            <a:ext cx="1571636" cy="1928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1280811034957798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85786" y="1000108"/>
            <a:ext cx="344036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b="1" dirty="0" smtClean="0"/>
              <a:t>Увидела это приставка </a:t>
            </a:r>
            <a:r>
              <a:rPr lang="ru-RU" sz="2400" b="1" dirty="0" smtClean="0">
                <a:solidFill>
                  <a:srgbClr val="FF0000"/>
                </a:solidFill>
              </a:rPr>
              <a:t>С </a:t>
            </a:r>
            <a:endParaRPr lang="ru-RU" sz="2400" b="1" dirty="0"/>
          </a:p>
        </p:txBody>
      </p:sp>
      <p:pic>
        <p:nvPicPr>
          <p:cNvPr id="6" name="Рисунок 5" descr="15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6248" y="1285860"/>
            <a:ext cx="1428760" cy="207170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00628" y="857232"/>
            <a:ext cx="292208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 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85786" y="3500438"/>
            <a:ext cx="705876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</a:t>
            </a:r>
            <a:r>
              <a:rPr lang="ru-RU" sz="2400" b="1" dirty="0" smtClean="0">
                <a:solidFill>
                  <a:schemeClr val="bg1"/>
                </a:solidFill>
              </a:rPr>
              <a:t>и решила наказать их за бесхарактерность, бесчувственность и бессердечие.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Она громко и решительно сказала: « Отныне на конце приставок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всего беспринципного рода перед звонкими будут писать букву З, 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перед глухими – С. Вот так.»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406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7384"/>
            <a:ext cx="9144000" cy="68580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785786" y="500042"/>
            <a:ext cx="406583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Услышав такое правило, без исключения,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беспринципные 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приставки 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немного 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остепенились.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2" name="Рисунок 21" descr="27328761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43240" y="928670"/>
            <a:ext cx="785818" cy="1404924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428728" y="4357694"/>
            <a:ext cx="555723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Перед стойкой С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извинились. Но, к сожалению,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ничуть не изменились.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Какими легкомысленными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 были, такими и остались на всю жизнь!</a:t>
            </a:r>
            <a:r>
              <a:rPr lang="ru-RU" sz="2400" dirty="0" smtClean="0"/>
              <a:t>.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endParaRPr lang="ru-RU" sz="2400" dirty="0"/>
          </a:p>
        </p:txBody>
      </p:sp>
      <p:pic>
        <p:nvPicPr>
          <p:cNvPr id="24" name="Рисунок 23" descr="15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6248" y="3429000"/>
            <a:ext cx="1143008" cy="1357322"/>
          </a:xfrm>
          <a:prstGeom prst="rect">
            <a:avLst/>
          </a:prstGeom>
        </p:spPr>
      </p:pic>
      <p:pic>
        <p:nvPicPr>
          <p:cNvPr id="25" name="Рисунок 24" descr="41552319_15719955_10626144_Zolushka80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43372" y="1071547"/>
            <a:ext cx="928694" cy="12858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4438650" cy="771525"/>
          </a:xfrm>
          <a:prstGeom prst="rect">
            <a:avLst/>
          </a:prstGeom>
          <a:noFill/>
        </p:spPr>
      </p:pic>
      <p:pic>
        <p:nvPicPr>
          <p:cNvPr id="3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661892" y="2971230"/>
            <a:ext cx="6192689" cy="771525"/>
          </a:xfrm>
          <a:prstGeom prst="rect">
            <a:avLst/>
          </a:prstGeom>
          <a:noFill/>
        </p:spPr>
      </p:pic>
      <p:pic>
        <p:nvPicPr>
          <p:cNvPr id="4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88640"/>
            <a:ext cx="4438650" cy="771525"/>
          </a:xfrm>
          <a:prstGeom prst="rect">
            <a:avLst/>
          </a:prstGeom>
          <a:noFill/>
        </p:spPr>
      </p:pic>
      <p:pic>
        <p:nvPicPr>
          <p:cNvPr id="6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2746585" y="2960876"/>
            <a:ext cx="6264696" cy="771525"/>
          </a:xfrm>
          <a:prstGeom prst="rect">
            <a:avLst/>
          </a:prstGeom>
          <a:noFill/>
        </p:spPr>
      </p:pic>
      <p:pic>
        <p:nvPicPr>
          <p:cNvPr id="7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0"/>
            <a:ext cx="4438650" cy="771525"/>
          </a:xfrm>
          <a:prstGeom prst="rect">
            <a:avLst/>
          </a:prstGeom>
          <a:noFill/>
        </p:spPr>
      </p:pic>
      <p:pic>
        <p:nvPicPr>
          <p:cNvPr id="8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179512" y="5877272"/>
            <a:ext cx="4438650" cy="771525"/>
          </a:xfrm>
          <a:prstGeom prst="rect">
            <a:avLst/>
          </a:prstGeom>
          <a:noFill/>
        </p:spPr>
      </p:pic>
      <p:pic>
        <p:nvPicPr>
          <p:cNvPr id="10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4499992" y="5877272"/>
            <a:ext cx="4438650" cy="771525"/>
          </a:xfrm>
          <a:prstGeom prst="rect">
            <a:avLst/>
          </a:prstGeom>
          <a:noFill/>
        </p:spPr>
      </p:pic>
      <p:pic>
        <p:nvPicPr>
          <p:cNvPr id="11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2339752" y="5949280"/>
            <a:ext cx="4438650" cy="771525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428860" y="1071547"/>
            <a:ext cx="4143404" cy="58169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/>
              <a:t>Живут на свете, людям помогая,</a:t>
            </a:r>
          </a:p>
          <a:p>
            <a:pPr>
              <a:lnSpc>
                <a:spcPct val="150000"/>
              </a:lnSpc>
            </a:pPr>
            <a:r>
              <a:rPr lang="ru-RU" sz="2000" dirty="0" smtClean="0"/>
              <a:t>Приставки воз-, из-, низ-,</a:t>
            </a:r>
          </a:p>
          <a:p>
            <a:pPr>
              <a:lnSpc>
                <a:spcPct val="150000"/>
              </a:lnSpc>
            </a:pPr>
            <a:r>
              <a:rPr lang="ru-RU" sz="2000" dirty="0" smtClean="0"/>
              <a:t>Чрез-, раз- и без-.</a:t>
            </a:r>
          </a:p>
          <a:p>
            <a:pPr>
              <a:lnSpc>
                <a:spcPct val="150000"/>
              </a:lnSpc>
            </a:pPr>
            <a:r>
              <a:rPr lang="ru-RU" sz="2000" dirty="0" smtClean="0"/>
              <a:t>Но звук глухой согласный их встречает,</a:t>
            </a:r>
          </a:p>
          <a:p>
            <a:pPr>
              <a:lnSpc>
                <a:spcPct val="150000"/>
              </a:lnSpc>
            </a:pPr>
            <a:r>
              <a:rPr lang="ru-RU" sz="2000" dirty="0" smtClean="0"/>
              <a:t>И пишем только с буквой С.</a:t>
            </a:r>
          </a:p>
          <a:p>
            <a:pPr>
              <a:lnSpc>
                <a:spcPct val="150000"/>
              </a:lnSpc>
            </a:pPr>
            <a:r>
              <a:rPr lang="ru-RU" sz="2000" dirty="0" smtClean="0"/>
              <a:t>Глухие звуки – это непоседы!</a:t>
            </a:r>
          </a:p>
          <a:p>
            <a:pPr>
              <a:lnSpc>
                <a:spcPct val="150000"/>
              </a:lnSpc>
            </a:pPr>
            <a:r>
              <a:rPr lang="ru-RU" sz="2000" dirty="0" smtClean="0"/>
              <a:t>Они спокойно не желают жить, </a:t>
            </a:r>
          </a:p>
          <a:p>
            <a:pPr>
              <a:lnSpc>
                <a:spcPct val="150000"/>
              </a:lnSpc>
            </a:pPr>
            <a:r>
              <a:rPr lang="ru-RU" sz="2000" dirty="0" smtClean="0"/>
              <a:t>Они мечтают звонкого соседа</a:t>
            </a:r>
          </a:p>
          <a:p>
            <a:pPr>
              <a:lnSpc>
                <a:spcPct val="150000"/>
              </a:lnSpc>
            </a:pPr>
            <a:r>
              <a:rPr lang="ru-RU" sz="2000" dirty="0" smtClean="0"/>
              <a:t>Во что бы ни стало оглушить.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57422" y="714356"/>
            <a:ext cx="4143404" cy="13849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    </a:t>
            </a:r>
            <a:endParaRPr lang="ru-RU" dirty="0" smtClean="0"/>
          </a:p>
          <a:p>
            <a:pPr algn="ctr"/>
            <a:r>
              <a:rPr lang="ru-RU" sz="20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2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 Выдели</a:t>
            </a:r>
            <a:r>
              <a:rPr lang="ru-RU" sz="24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в слове приставку</a:t>
            </a:r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142976" y="1928802"/>
            <a:ext cx="6427067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           </a:t>
            </a:r>
            <a:r>
              <a:rPr lang="ru-RU" b="1" dirty="0" smtClean="0"/>
              <a:t>2</a:t>
            </a:r>
            <a:r>
              <a:rPr lang="ru-RU" dirty="0" smtClean="0"/>
              <a:t>.    </a:t>
            </a:r>
            <a:r>
              <a:rPr lang="ru-RU" sz="2400" b="1" dirty="0" smtClean="0"/>
              <a:t>Посмотри на букву согласного звука после                </a:t>
            </a:r>
            <a:r>
              <a:rPr lang="ru-RU" sz="2400" b="1" dirty="0" smtClean="0"/>
              <a:t>приставки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142976" y="3714752"/>
            <a:ext cx="32861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6600CC"/>
                </a:solidFill>
              </a:rPr>
              <a:t>Если</a:t>
            </a:r>
          </a:p>
          <a:p>
            <a:pPr algn="ctr"/>
            <a:r>
              <a:rPr lang="ru-RU" sz="2400" b="1" i="1" u="sng" dirty="0" smtClean="0"/>
              <a:t> </a:t>
            </a:r>
            <a:r>
              <a:rPr lang="ru-RU" sz="2400" b="1" i="1" u="sng" dirty="0" smtClean="0">
                <a:solidFill>
                  <a:srgbClr val="FF0000"/>
                </a:solidFill>
              </a:rPr>
              <a:t>глухой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с</a:t>
            </a:r>
            <a:r>
              <a:rPr lang="ru-RU" sz="2400" dirty="0" smtClean="0">
                <a:solidFill>
                  <a:srgbClr val="FF0000"/>
                </a:solidFill>
              </a:rPr>
              <a:t>огласный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пишем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endParaRPr lang="ru-RU" sz="2400" dirty="0" smtClean="0">
              <a:solidFill>
                <a:srgbClr val="FF0000"/>
              </a:solidFill>
            </a:endParaRPr>
          </a:p>
          <a:p>
            <a:pPr algn="ctr"/>
            <a:r>
              <a:rPr lang="ru-RU" sz="4800" dirty="0" smtClean="0">
                <a:solidFill>
                  <a:schemeClr val="accent5"/>
                </a:solidFill>
              </a:rPr>
              <a:t> </a:t>
            </a:r>
            <a:r>
              <a:rPr lang="ru-RU" sz="4800" b="1" dirty="0" smtClean="0">
                <a:solidFill>
                  <a:schemeClr val="accent5"/>
                </a:solidFill>
              </a:rPr>
              <a:t>С</a:t>
            </a:r>
            <a:endParaRPr lang="ru-RU" sz="4800" b="1" dirty="0">
              <a:solidFill>
                <a:schemeClr val="accent5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500562" y="3714752"/>
            <a:ext cx="35719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6600CC"/>
                </a:solidFill>
              </a:rPr>
              <a:t>Если</a:t>
            </a:r>
          </a:p>
          <a:p>
            <a:pPr algn="ctr"/>
            <a:r>
              <a:rPr lang="ru-RU" sz="2400" b="1" i="1" u="sng" dirty="0" smtClean="0"/>
              <a:t> </a:t>
            </a:r>
            <a:r>
              <a:rPr lang="ru-RU" sz="2400" b="1" i="1" u="sng" dirty="0" smtClean="0">
                <a:solidFill>
                  <a:srgbClr val="FF0000"/>
                </a:solidFill>
              </a:rPr>
              <a:t>звонкий </a:t>
            </a:r>
            <a:endParaRPr lang="ru-RU" sz="2400" b="1" i="1" u="sng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с</a:t>
            </a:r>
            <a:r>
              <a:rPr lang="ru-RU" sz="2400" dirty="0" smtClean="0">
                <a:solidFill>
                  <a:srgbClr val="FF0000"/>
                </a:solidFill>
              </a:rPr>
              <a:t>огласный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пишем</a:t>
            </a:r>
            <a:endParaRPr lang="ru-RU" sz="2400" dirty="0" smtClean="0">
              <a:solidFill>
                <a:srgbClr val="FF0000"/>
              </a:solidFill>
            </a:endParaRPr>
          </a:p>
          <a:p>
            <a:pPr algn="ctr"/>
            <a:r>
              <a:rPr lang="ru-RU" sz="4800" dirty="0" smtClean="0"/>
              <a:t> </a:t>
            </a:r>
            <a:r>
              <a:rPr lang="ru-RU" sz="4800" b="1" dirty="0" smtClean="0">
                <a:solidFill>
                  <a:schemeClr val="accent5"/>
                </a:solidFill>
              </a:rPr>
              <a:t>З</a:t>
            </a:r>
            <a:endParaRPr lang="ru-RU" sz="4800" b="1" dirty="0">
              <a:solidFill>
                <a:schemeClr val="accent5"/>
              </a:solidFill>
            </a:endParaRPr>
          </a:p>
        </p:txBody>
      </p:sp>
      <p:sp>
        <p:nvSpPr>
          <p:cNvPr id="23" name="Стрелка вниз 22"/>
          <p:cNvSpPr/>
          <p:nvPr/>
        </p:nvSpPr>
        <p:spPr>
          <a:xfrm>
            <a:off x="2928926" y="2786058"/>
            <a:ext cx="142876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>
            <a:off x="6215074" y="2714620"/>
            <a:ext cx="142876" cy="10001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0"/>
            <a:ext cx="4438650" cy="771525"/>
          </a:xfrm>
          <a:prstGeom prst="rect">
            <a:avLst/>
          </a:prstGeom>
          <a:noFill/>
        </p:spPr>
      </p:pic>
      <p:pic>
        <p:nvPicPr>
          <p:cNvPr id="9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4438650" cy="771525"/>
          </a:xfrm>
          <a:prstGeom prst="rect">
            <a:avLst/>
          </a:prstGeom>
          <a:noFill/>
        </p:spPr>
      </p:pic>
      <p:pic>
        <p:nvPicPr>
          <p:cNvPr id="10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2746585" y="2960876"/>
            <a:ext cx="6264696" cy="771525"/>
          </a:xfrm>
          <a:prstGeom prst="rect">
            <a:avLst/>
          </a:prstGeom>
          <a:noFill/>
        </p:spPr>
      </p:pic>
      <p:pic>
        <p:nvPicPr>
          <p:cNvPr id="11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179512" y="5877272"/>
            <a:ext cx="4438650" cy="771525"/>
          </a:xfrm>
          <a:prstGeom prst="rect">
            <a:avLst/>
          </a:prstGeom>
          <a:noFill/>
        </p:spPr>
      </p:pic>
      <p:pic>
        <p:nvPicPr>
          <p:cNvPr id="13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4499992" y="5877272"/>
            <a:ext cx="4438650" cy="771525"/>
          </a:xfrm>
          <a:prstGeom prst="rect">
            <a:avLst/>
          </a:prstGeom>
          <a:noFill/>
        </p:spPr>
      </p:pic>
      <p:pic>
        <p:nvPicPr>
          <p:cNvPr id="14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661893" y="2924872"/>
            <a:ext cx="6192689" cy="771525"/>
          </a:xfrm>
          <a:prstGeom prst="rect">
            <a:avLst/>
          </a:prstGeom>
          <a:noFill/>
        </p:spPr>
      </p:pic>
      <p:pic>
        <p:nvPicPr>
          <p:cNvPr id="15" name="Picture 2" descr="C:\Documents and Settings\Администратор\Рабочий стол\Татьяна\блестяшки анимашки\разделители\1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88640"/>
            <a:ext cx="4438650" cy="771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  <p:bldP spid="23" grpId="0" animBg="1"/>
      <p:bldP spid="2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</TotalTime>
  <Words>590</Words>
  <Application>Microsoft Office PowerPoint</Application>
  <PresentationFormat>Экран (4:3)</PresentationFormat>
  <Paragraphs>160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Компьютер_4</cp:lastModifiedBy>
  <cp:revision>54</cp:revision>
  <dcterms:created xsi:type="dcterms:W3CDTF">2011-02-18T18:43:34Z</dcterms:created>
  <dcterms:modified xsi:type="dcterms:W3CDTF">2007-04-30T03:09:51Z</dcterms:modified>
</cp:coreProperties>
</file>