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0"/>
  </p:notesMasterIdLst>
  <p:sldIdLst>
    <p:sldId id="280" r:id="rId2"/>
    <p:sldId id="257" r:id="rId3"/>
    <p:sldId id="258" r:id="rId4"/>
    <p:sldId id="286" r:id="rId5"/>
    <p:sldId id="256" r:id="rId6"/>
    <p:sldId id="260" r:id="rId7"/>
    <p:sldId id="289" r:id="rId8"/>
    <p:sldId id="261" r:id="rId9"/>
    <p:sldId id="281" r:id="rId10"/>
    <p:sldId id="262" r:id="rId11"/>
    <p:sldId id="265" r:id="rId12"/>
    <p:sldId id="267" r:id="rId13"/>
    <p:sldId id="282" r:id="rId14"/>
    <p:sldId id="268" r:id="rId15"/>
    <p:sldId id="269" r:id="rId16"/>
    <p:sldId id="279" r:id="rId17"/>
    <p:sldId id="272" r:id="rId18"/>
    <p:sldId id="271" r:id="rId19"/>
    <p:sldId id="287" r:id="rId20"/>
    <p:sldId id="274" r:id="rId21"/>
    <p:sldId id="284" r:id="rId22"/>
    <p:sldId id="288" r:id="rId23"/>
    <p:sldId id="285" r:id="rId24"/>
    <p:sldId id="275" r:id="rId25"/>
    <p:sldId id="276" r:id="rId26"/>
    <p:sldId id="292" r:id="rId27"/>
    <p:sldId id="278" r:id="rId28"/>
    <p:sldId id="277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A9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FC244C-8F69-47CE-9E6F-45DFCAC7B14A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0DFA19-115C-4003-B6F2-56EB9028D7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293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DFA19-115C-4003-B6F2-56EB9028D78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922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1823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85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1611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099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604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363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06636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1103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2438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122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9211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514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1457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7337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507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0677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250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AB86782-B8B5-4ED9-B87F-77EE67D71B8B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192745E-B270-41F4-A96B-E3AA3CFD9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429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E4716D-FD4F-3CC2-AB40-4F3C74D1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0978" y="594729"/>
            <a:ext cx="7876902" cy="120359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ИСТОРИИ В 7 КЛАССЕ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08617" y="5314023"/>
            <a:ext cx="6200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Учитель </a:t>
            </a:r>
            <a:r>
              <a:rPr lang="ru-RU" sz="2400" b="1"/>
              <a:t>истории МБОУ «СОШ</a:t>
            </a:r>
            <a:r>
              <a:rPr lang="ru-RU" sz="2400" b="1" dirty="0"/>
              <a:t>№2» </a:t>
            </a:r>
          </a:p>
          <a:p>
            <a:r>
              <a:rPr lang="ru-RU" sz="2400" b="1" dirty="0" err="1"/>
              <a:t>Шихмурадова</a:t>
            </a:r>
            <a:r>
              <a:rPr lang="ru-RU" sz="2400" b="1" dirty="0"/>
              <a:t> Жасмина </a:t>
            </a:r>
            <a:r>
              <a:rPr lang="ru-RU" sz="2400" b="1" dirty="0" err="1"/>
              <a:t>Акимурадовна</a:t>
            </a:r>
            <a:endParaRPr lang="ru-RU" sz="2400" b="1" dirty="0"/>
          </a:p>
        </p:txBody>
      </p:sp>
      <p:pic>
        <p:nvPicPr>
          <p:cNvPr id="1030" name="Picture 6" descr="https://mospravda.ru/wp-content/uploads/2020/03/1549128483_e-news.su_3-1024x5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518" y="1920291"/>
            <a:ext cx="3892630" cy="19463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33" y="4258408"/>
            <a:ext cx="3100197" cy="21112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7597" y="3008968"/>
            <a:ext cx="3535616" cy="22252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2769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6BF799-8CA0-4537-F089-BE54028CA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368112"/>
            <a:ext cx="12101804" cy="132556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Карамзин Н.М.     Ключевский В.О.   Соловьев С.М.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59BA0E6-D6CA-03B1-687A-DBF21D910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4" y="1"/>
            <a:ext cx="4732104" cy="532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07C3D5-F21A-9225-2C3C-376172218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785" y="-40333"/>
            <a:ext cx="4139163" cy="536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7B09AAE8-A254-3B23-FBE2-D6B8607C6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505" y="-1"/>
            <a:ext cx="4168496" cy="532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130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74960E4-6C94-29F1-E17E-216FB3EBA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650" y="2507435"/>
            <a:ext cx="10650583" cy="1325563"/>
          </a:xfrm>
        </p:spPr>
        <p:txBody>
          <a:bodyPr>
            <a:normAutofit fontScale="90000"/>
          </a:bodyPr>
          <a:lstStyle/>
          <a:p>
            <a:pPr lvl="0" algn="l"/>
            <a:br>
              <a:rPr lang="ru-RU" sz="2700" b="1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br>
              <a:rPr lang="ru-RU" sz="27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br>
              <a:rPr lang="ru-RU" sz="27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r>
              <a:rPr lang="ru-RU" sz="27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  </a:t>
            </a:r>
            <a:r>
              <a:rPr lang="ru-RU" sz="2400" b="1" dirty="0"/>
              <a:t>«Мы, царь и великий князь всея Руси по Божию изволенью, а не по </a:t>
            </a:r>
            <a:r>
              <a:rPr lang="ru-RU" sz="2400" b="1" dirty="0" err="1"/>
              <a:t>многомятежному</a:t>
            </a:r>
            <a:r>
              <a:rPr lang="ru-RU" sz="2400" b="1" dirty="0"/>
              <a:t> человечества хотению»</a:t>
            </a:r>
            <a:br>
              <a:rPr lang="ru-RU" sz="2400" b="1" dirty="0"/>
            </a:br>
            <a:r>
              <a:rPr lang="ru-RU" sz="2400" b="1" dirty="0"/>
              <a:t>                                                                                                           Иван </a:t>
            </a:r>
            <a:r>
              <a:rPr lang="en-US" sz="2400" b="1" dirty="0"/>
              <a:t>IV </a:t>
            </a:r>
            <a:r>
              <a:rPr lang="ru-RU" sz="2400" b="1" dirty="0"/>
              <a:t>Васильевич </a:t>
            </a:r>
            <a:br>
              <a:rPr lang="ru-RU" sz="27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br>
              <a:rPr lang="ru-RU" sz="27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br>
              <a:rPr lang="ru-RU" sz="27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br>
              <a:rPr lang="ru-RU" sz="2700" b="1" kern="5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r>
              <a:rPr lang="ru-RU" sz="2700" b="1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1. </a:t>
            </a:r>
            <a:r>
              <a:rPr lang="ru-RU" sz="4000" b="1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Что такое венчание на царство?   </a:t>
            </a:r>
            <a:br>
              <a:rPr lang="ru-RU" sz="4000" b="1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r>
              <a:rPr lang="ru-RU" sz="4000" b="1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    </a:t>
            </a:r>
            <a:br>
              <a:rPr lang="ru-RU" sz="4000" b="1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r>
              <a:rPr lang="ru-RU" sz="4000" b="1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2. </a:t>
            </a:r>
            <a:r>
              <a:rPr lang="ru-RU" sz="4000" b="1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Перечислите символы царской власти.</a:t>
            </a:r>
            <a:br>
              <a:rPr lang="ru-RU" sz="4000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br>
              <a:rPr lang="ru-RU" sz="4000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r>
              <a:rPr lang="ru-RU" sz="1800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 </a:t>
            </a:r>
            <a:br>
              <a:rPr lang="ru-RU" sz="1800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0186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551463-7511-1C19-75B6-A6114BEE3905}"/>
              </a:ext>
            </a:extLst>
          </p:cNvPr>
          <p:cNvSpPr txBox="1"/>
          <p:nvPr/>
        </p:nvSpPr>
        <p:spPr>
          <a:xfrm>
            <a:off x="9859617" y="1610139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A4289D-6BE3-C2D8-B06B-3DFEEA331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652" y="0"/>
            <a:ext cx="93003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5836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A3BD76-AA04-056F-C9FF-70442B881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Офтольмологическая</a:t>
            </a:r>
            <a:r>
              <a:rPr lang="ru-RU" dirty="0"/>
              <a:t> </a:t>
            </a:r>
            <a:r>
              <a:rPr lang="ru-RU" dirty="0" err="1"/>
              <a:t>физминутка</a:t>
            </a:r>
            <a:br>
              <a:rPr lang="ru-RU" dirty="0"/>
            </a:br>
            <a:r>
              <a:rPr lang="ru-RU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D9171D-F157-BB57-DD39-1A1BA3A68FC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8876" y="3336603"/>
            <a:ext cx="6360755" cy="257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942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162387-CA29-99E1-3B53-49FE8C84C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945" y="6773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/>
              <a:t>Определите персональный состав Избранной рады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3963" y="2455817"/>
            <a:ext cx="4886311" cy="34268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8" name="Picture 2" descr="https://avatars.dzeninfra.ru/get-zen_doc/4340862/pub_60d04f59d9a013722092ed27_60d04ffdd12b14364ae15aba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664" y="2455817"/>
            <a:ext cx="5924037" cy="3332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968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>
            <a:extLst>
              <a:ext uri="{FF2B5EF4-FFF2-40B4-BE49-F238E27FC236}">
                <a16:creationId xmlns:a16="http://schemas.microsoft.com/office/drawing/2014/main" id="{2E5D40E1-D21D-69D0-C9CD-33BF95E15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571" y="3884498"/>
            <a:ext cx="3507599" cy="2626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B4258BF-5A58-DA20-8CF9-30D607B898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1" r="17224"/>
          <a:stretch/>
        </p:blipFill>
        <p:spPr bwMode="auto">
          <a:xfrm>
            <a:off x="515889" y="53492"/>
            <a:ext cx="3029743" cy="3455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67F2316-222F-F0A9-03C5-574E8C748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625" y="-122925"/>
            <a:ext cx="2899751" cy="3629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86EA32F-179C-DB56-245F-BF991B1B5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902" y="0"/>
            <a:ext cx="4298530" cy="35070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1FDE9B77-D43B-0AB4-8520-D78F5FD94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4498"/>
            <a:ext cx="3861832" cy="2547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7354E724-BBB1-8F85-902C-B8BC859864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3" t="12499" r="52688" b="19729"/>
          <a:stretch/>
        </p:blipFill>
        <p:spPr bwMode="auto">
          <a:xfrm>
            <a:off x="9767087" y="3856179"/>
            <a:ext cx="2061564" cy="2410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9BF3C9-25C1-9745-454E-AF902657894D}"/>
              </a:ext>
            </a:extLst>
          </p:cNvPr>
          <p:cNvSpPr txBox="1"/>
          <p:nvPr/>
        </p:nvSpPr>
        <p:spPr>
          <a:xfrm>
            <a:off x="515889" y="3475751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1800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священник Сильвестр</a:t>
            </a:r>
            <a:endParaRPr lang="ru-RU" sz="16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AAA6E8-361F-8776-162A-EB792347F496}"/>
              </a:ext>
            </a:extLst>
          </p:cNvPr>
          <p:cNvSpPr txBox="1"/>
          <p:nvPr/>
        </p:nvSpPr>
        <p:spPr>
          <a:xfrm>
            <a:off x="3564666" y="3475751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1800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. князь Андрей Курбский</a:t>
            </a:r>
            <a:endParaRPr lang="ru-RU" sz="16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D82D49-B51B-B1AF-1409-B5CD2925E43B}"/>
              </a:ext>
            </a:extLst>
          </p:cNvPr>
          <p:cNvSpPr txBox="1"/>
          <p:nvPr/>
        </p:nvSpPr>
        <p:spPr>
          <a:xfrm>
            <a:off x="4822571" y="6520054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Князь М. Воротынский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28C2B5-F160-2325-A498-954C913994CC}"/>
              </a:ext>
            </a:extLst>
          </p:cNvPr>
          <p:cNvSpPr txBox="1"/>
          <p:nvPr/>
        </p:nvSpPr>
        <p:spPr>
          <a:xfrm>
            <a:off x="8656476" y="6271339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1800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митрополит Русской </a:t>
            </a:r>
          </a:p>
          <a:p>
            <a:pPr lvl="0" algn="just"/>
            <a:r>
              <a:rPr lang="ru-RU" sz="1800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православной церкви Макарий </a:t>
            </a:r>
            <a:endParaRPr lang="ru-RU" sz="16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6C8A5C-179B-91DA-E270-3196AB5506AB}"/>
              </a:ext>
            </a:extLst>
          </p:cNvPr>
          <p:cNvSpPr txBox="1"/>
          <p:nvPr/>
        </p:nvSpPr>
        <p:spPr>
          <a:xfrm>
            <a:off x="7232201" y="3491383"/>
            <a:ext cx="7375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боярин Иван </a:t>
            </a:r>
            <a:r>
              <a:rPr lang="ru-RU" sz="1800" kern="5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Висковатый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BF1EB7-FA3C-B393-1EB5-D671DB6EA909}"/>
              </a:ext>
            </a:extLst>
          </p:cNvPr>
          <p:cNvSpPr txBox="1"/>
          <p:nvPr/>
        </p:nvSpPr>
        <p:spPr>
          <a:xfrm>
            <a:off x="263590" y="6456300"/>
            <a:ext cx="7375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дворянин Алексей Адашев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3270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8DE1FC-9FBE-9856-60A2-C003DEE0D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3117" y="816670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/>
              <a:t>Став царем, Иван </a:t>
            </a:r>
            <a:r>
              <a:rPr lang="en-US" dirty="0"/>
              <a:t>IV </a:t>
            </a:r>
            <a:r>
              <a:rPr lang="ru-RU" dirty="0"/>
              <a:t>Васильевич стал проводить реформы.</a:t>
            </a:r>
            <a:br>
              <a:rPr lang="ru-RU" dirty="0"/>
            </a:br>
            <a:r>
              <a:rPr lang="ru-RU" b="1" i="1" dirty="0"/>
              <a:t>Что такое реформы?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19496" y="2743200"/>
            <a:ext cx="8978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/>
              <a:t>1группа </a:t>
            </a:r>
            <a:endParaRPr lang="ru-RU" sz="2000" dirty="0"/>
          </a:p>
          <a:p>
            <a:r>
              <a:rPr lang="ru-RU" sz="2000" b="1" u="sng" dirty="0"/>
              <a:t>Земский собор 1549 , Судебник 1550 года, Церковный собор 1551года</a:t>
            </a:r>
            <a:endParaRPr lang="ru-RU" sz="2000" dirty="0"/>
          </a:p>
          <a:p>
            <a:r>
              <a:rPr lang="ru-RU" sz="2000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19496" y="4136660"/>
            <a:ext cx="716715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2 группа </a:t>
            </a:r>
            <a:endParaRPr lang="ru-RU" dirty="0"/>
          </a:p>
          <a:p>
            <a:r>
              <a:rPr lang="ru-RU" b="1" u="sng" dirty="0"/>
              <a:t>Военная </a:t>
            </a:r>
            <a:r>
              <a:rPr lang="ru-RU" sz="2000" b="1" u="sng" dirty="0"/>
              <a:t>реформа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75650" y="4079077"/>
            <a:ext cx="46920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/>
              <a:t>3 группа </a:t>
            </a:r>
            <a:endParaRPr lang="ru-RU" sz="2000" dirty="0"/>
          </a:p>
          <a:p>
            <a:r>
              <a:rPr lang="ru-RU" sz="2000" b="1" u="sng" dirty="0" err="1"/>
              <a:t>Налогооблажение</a:t>
            </a:r>
            <a:r>
              <a:rPr lang="ru-RU" sz="2000" b="1" u="sng" dirty="0"/>
              <a:t> и реформа местного самоуправления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2407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f2.ppt-online.org/files2/slide/y/YCPAfn7SvHTz0qXa8x5gk2UE341clsNrbJmtjGdLM/slide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65" b="5562"/>
          <a:stretch/>
        </p:blipFill>
        <p:spPr bwMode="auto">
          <a:xfrm>
            <a:off x="60959" y="0"/>
            <a:ext cx="5869577" cy="325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1977" y="-1"/>
            <a:ext cx="5650447" cy="3239589"/>
          </a:xfrm>
          <a:prstGeom prst="rect">
            <a:avLst/>
          </a:prstGeom>
        </p:spPr>
      </p:pic>
      <p:pic>
        <p:nvPicPr>
          <p:cNvPr id="6148" name="Picture 4" descr="https://ambilive.ru/images/04-04-2016/10__ambilive-r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747" y="3237503"/>
            <a:ext cx="5100688" cy="362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979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mbilive.ru/images/04-04-2016/10__ambilive-r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891"/>
            <a:ext cx="9692639" cy="687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823267" y="4744235"/>
            <a:ext cx="2255522" cy="1303867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b="1" dirty="0" err="1"/>
              <a:t>С.В.Иванов</a:t>
            </a:r>
            <a:r>
              <a:rPr lang="ru-RU" sz="2800" b="1" dirty="0"/>
              <a:t> «Земский собор»</a:t>
            </a:r>
          </a:p>
        </p:txBody>
      </p:sp>
    </p:spTree>
    <p:extLst>
      <p:ext uri="{BB962C8B-B14F-4D97-AF65-F5344CB8AC3E}">
        <p14:creationId xmlns:p14="http://schemas.microsoft.com/office/powerpoint/2010/main" val="37076247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234" y="3063481"/>
            <a:ext cx="10728960" cy="1303867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/>
              <a:t>Впервые в 1549 году основан Земский Собор (сословно - представительный орган при царе). На нем были представлены основные сословия государства: дворянство, духовенство, высший слой горожан (купечество, посадские люди), крестьянство.</a:t>
            </a:r>
            <a:br>
              <a:rPr lang="ru-RU" sz="3100" b="1" dirty="0"/>
            </a:br>
            <a:r>
              <a:rPr lang="ru-RU" sz="3100" b="1" dirty="0"/>
              <a:t>В 1550 году принят новый Судебник. Он наделял Боярскую Думу правом законодательного органа страны, увеличивал плату за пожилое. Подтверждалось право перехода крестьян в Юрьев день.</a:t>
            </a:r>
            <a:br>
              <a:rPr lang="ru-RU" sz="3100" b="1" dirty="0"/>
            </a:br>
            <a:r>
              <a:rPr lang="ru-RU" sz="3100" b="1" dirty="0"/>
              <a:t>В 1551 году созван церковный Собор (Стоглавый), он привел к единству церковные обряды, канонизировал местных святых, разработал правила поведения для духовенства с целью повышения его образовательного и нравственного уровня</a:t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94011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E8A4D5-E645-D82F-72B3-D0A8EB0DF298}"/>
              </a:ext>
            </a:extLst>
          </p:cNvPr>
          <p:cNvSpPr txBox="1"/>
          <p:nvPr/>
        </p:nvSpPr>
        <p:spPr>
          <a:xfrm>
            <a:off x="954833" y="873968"/>
            <a:ext cx="10282334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ЦЕЛИ:</a:t>
            </a:r>
            <a:endParaRPr lang="ru-RU" sz="32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  <a:p>
            <a:pPr algn="just"/>
            <a:r>
              <a:rPr lang="ru-RU" sz="2800" b="1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1.Образовательные:</a:t>
            </a:r>
            <a:endParaRPr lang="ru-RU" sz="24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  <a:p>
            <a:pPr algn="just"/>
            <a:r>
              <a:rPr lang="ru-RU" sz="2800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Сформировать представления у учащихся особенности личности и государственной деятельности царя Ивана Васильевича</a:t>
            </a:r>
            <a:endParaRPr lang="ru-RU" sz="24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  <a:p>
            <a:pPr algn="just"/>
            <a:r>
              <a:rPr lang="ru-RU" sz="2800" b="1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2.Развивающие:</a:t>
            </a:r>
            <a:endParaRPr lang="ru-RU" sz="24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  <a:p>
            <a:pPr algn="just"/>
            <a:r>
              <a:rPr lang="ru-RU" sz="2800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Развивать навыки работы с историческим источником, углубить навыки устно-монологической речи при составлении устного ответа, развивать </a:t>
            </a:r>
            <a:r>
              <a:rPr lang="ru-RU" sz="2400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 </a:t>
            </a:r>
            <a:r>
              <a:rPr lang="ru-RU" sz="2800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умение сопоставлять факты, анализировать и делать  выводы</a:t>
            </a:r>
            <a:endParaRPr lang="ru-RU" sz="24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  <a:p>
            <a:pPr algn="just"/>
            <a:r>
              <a:rPr lang="ru-RU" sz="2800" b="1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3.Воспитательные:</a:t>
            </a:r>
            <a:endParaRPr lang="ru-RU" sz="24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  <a:p>
            <a:pPr algn="just"/>
            <a:r>
              <a:rPr lang="ru-RU" sz="2800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Прививать интерес к историческому прошлому России. </a:t>
            </a:r>
            <a:endParaRPr lang="ru-RU" sz="24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9188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D434F-757A-17E1-07E0-15F575C61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9500" y="85487"/>
            <a:ext cx="9601196" cy="1303867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7170" name="Picture 2" descr="https://avatars.dzeninfra.ru/get-zen_doc/1626348/pub_6145e7f3173a71360909d480_6145e7fc5326d77baf9075cd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1"/>
            <a:ext cx="6339840" cy="459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kalendar61.ru/images/Work/09n_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840" y="457201"/>
            <a:ext cx="5852160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7090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2785" y="2044578"/>
            <a:ext cx="5749832" cy="13038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https://sun9-21.userapi.com/impg/c854128/v854128800/2399c0/7ZiHmyLsgto.jpg?size=800x638&amp;quality=96&amp;sign=1e2c2d5a3c405be8851d9bf738513f17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45" y="0"/>
            <a:ext cx="85993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856617" y="5005271"/>
            <a:ext cx="28738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kern="50" dirty="0">
                <a:latin typeface="Times New Roman" panose="02020603050405020304" pitchFamily="18" charset="0"/>
                <a:ea typeface="Lucida Sans Unicode" panose="020B0602030504020204" pitchFamily="34" charset="0"/>
              </a:rPr>
              <a:t>«Смотр служилых людей»</a:t>
            </a:r>
            <a:r>
              <a:rPr lang="ru-RU" sz="2400" i="1" kern="50" dirty="0">
                <a:latin typeface="Times New Roman" panose="02020603050405020304" pitchFamily="18" charset="0"/>
                <a:ea typeface="Lucida Sans Unicode" panose="020B0602030504020204" pitchFamily="34" charset="0"/>
              </a:rPr>
              <a:t> </a:t>
            </a:r>
            <a:r>
              <a:rPr lang="ru-RU" sz="2400" b="1" i="1" kern="50" dirty="0">
                <a:latin typeface="Times New Roman" panose="02020603050405020304" pitchFamily="18" charset="0"/>
                <a:ea typeface="Lucida Sans Unicode" panose="020B0602030504020204" pitchFamily="34" charset="0"/>
              </a:rPr>
              <a:t> С. Иванов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269175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2522" y="2662886"/>
            <a:ext cx="10069284" cy="1303867"/>
          </a:xfrm>
        </p:spPr>
        <p:txBody>
          <a:bodyPr>
            <a:noAutofit/>
          </a:bodyPr>
          <a:lstStyle/>
          <a:p>
            <a:pPr algn="l"/>
            <a:r>
              <a:rPr lang="ru-RU" sz="3200" b="1" dirty="0"/>
              <a:t>       В 1550 году – военная реформа: ограничение местничества на время военных действий, создание избранной тысячи. Появление стрелецких полков, служивших за жалование. </a:t>
            </a:r>
            <a:br>
              <a:rPr lang="ru-RU" sz="3200" b="1" dirty="0"/>
            </a:br>
            <a:r>
              <a:rPr lang="ru-RU" sz="3200" b="1" dirty="0"/>
              <a:t>       В 1556 г. принято Уложение о службе, определявшее нормы обязательной службы в царском войске для всех землевладельцев. (С каждых 100 четвертей земли – 150 десятин, или 170 гектаров – должен был явиться на службу один вооруженный конный воин.  Если земли было 200 четвертей, то ее владелец должен был привести с собой еще одного вооруженного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3597662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872" y="1077825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Реформа </a:t>
            </a:r>
            <a:r>
              <a:rPr lang="ru-RU" b="1" dirty="0" err="1"/>
              <a:t>налогооблажения</a:t>
            </a:r>
            <a:r>
              <a:rPr lang="ru-RU" b="1" dirty="0"/>
              <a:t> и местного самоуправления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19646" y="2509283"/>
            <a:ext cx="5288130" cy="379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9126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786A3F-EBCD-91BC-4D25-FBBFA4B42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7149" y="7234778"/>
            <a:ext cx="4447934" cy="608641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9218" name="Picture 2" descr="https://myslide.ru/documents_7/2153480d436accd3aab51ea0d8e61af3/img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196" y="0"/>
            <a:ext cx="10143460" cy="694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36874" y="1169581"/>
            <a:ext cx="446567" cy="382772"/>
          </a:xfrm>
          <a:prstGeom prst="rect">
            <a:avLst/>
          </a:prstGeom>
          <a:solidFill>
            <a:srgbClr val="CBA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058194" y="1907177"/>
            <a:ext cx="6818811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/>
              <a:t>Был изменен порядок налогообложения – установлена единица налогообложения (соха) и размер взимаемых с нее повинностей (тягло)</a:t>
            </a:r>
          </a:p>
        </p:txBody>
      </p:sp>
    </p:spTree>
    <p:extLst>
      <p:ext uri="{BB962C8B-B14F-4D97-AF65-F5344CB8AC3E}">
        <p14:creationId xmlns:p14="http://schemas.microsoft.com/office/powerpoint/2010/main" val="3548104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2B441B-9887-2620-D512-8B93FB2CF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7907" y="3544579"/>
            <a:ext cx="5059324" cy="1303867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i="1" dirty="0"/>
              <a:t>1. Что повлияло на становление личности Ивана </a:t>
            </a:r>
            <a:r>
              <a:rPr lang="en-US" i="1" dirty="0"/>
              <a:t>IV</a:t>
            </a:r>
            <a:r>
              <a:rPr lang="ru-RU" i="1" dirty="0"/>
              <a:t> Васильевича?</a:t>
            </a:r>
            <a:br>
              <a:rPr lang="ru-RU" dirty="0"/>
            </a:br>
            <a:r>
              <a:rPr lang="ru-RU" i="1" dirty="0"/>
              <a:t> 2. Какова   роль  реформ, проводимых Иваном </a:t>
            </a:r>
            <a:r>
              <a:rPr lang="en-US" i="1" dirty="0"/>
              <a:t>IV</a:t>
            </a:r>
            <a:r>
              <a:rPr lang="ru-RU" i="1" dirty="0"/>
              <a:t> совместно с Избранной радой?</a:t>
            </a:r>
            <a:br>
              <a:rPr lang="ru-RU" dirty="0"/>
            </a:br>
            <a:r>
              <a:rPr lang="ru-RU" dirty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90" y="467833"/>
            <a:ext cx="5406176" cy="591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025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543BC8-5B69-776F-5854-A3C771235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lv_0_20221215094921">
            <a:hlinkClick r:id="" action="ppaction://media"/>
            <a:extLst>
              <a:ext uri="{FF2B5EF4-FFF2-40B4-BE49-F238E27FC236}">
                <a16:creationId xmlns:a16="http://schemas.microsoft.com/office/drawing/2014/main" id="{EE35B6A0-E865-F624-6492-318E56A4BCF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26974" y="0"/>
            <a:ext cx="77227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2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FC27F0-F485-D364-1AED-205771108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9277" y="1313058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/>
              <a:t>Домашнее задание </a:t>
            </a:r>
            <a:br>
              <a:rPr lang="ru-RU" dirty="0"/>
            </a:br>
            <a:r>
              <a:rPr lang="ru-RU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69277" y="2504943"/>
            <a:ext cx="72890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kern="50" dirty="0">
                <a:latin typeface="Times New Roman" panose="02020603050405020304" pitchFamily="18" charset="0"/>
                <a:ea typeface="Lucida Sans Unicode" panose="020B0602030504020204" pitchFamily="34" charset="0"/>
              </a:rPr>
              <a:t> Уложение  о службе 1556 года.</a:t>
            </a:r>
          </a:p>
          <a:p>
            <a:r>
              <a:rPr lang="ru-RU" sz="2800" kern="50" dirty="0">
                <a:latin typeface="Times New Roman" panose="02020603050405020304" pitchFamily="18" charset="0"/>
                <a:ea typeface="Lucida Sans Unicode" panose="020B0602030504020204" pitchFamily="34" charset="0"/>
              </a:rPr>
              <a:t> Прочитать текст и объяснить выделенные слова и выражения.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9509" y="3607899"/>
            <a:ext cx="4622617" cy="257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1156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7966" y="2131663"/>
            <a:ext cx="2649581" cy="1303867"/>
          </a:xfrm>
        </p:spPr>
        <p:txBody>
          <a:bodyPr>
            <a:noAutofit/>
          </a:bodyPr>
          <a:lstStyle/>
          <a:p>
            <a:r>
              <a:rPr lang="ru-RU" sz="1800" b="1" dirty="0"/>
              <a:t>Если информация пригодится вам в дальнейшем, вы все усвоили, опускаем монетку в </a:t>
            </a:r>
            <a:r>
              <a:rPr lang="ru-RU" sz="1800" b="1" dirty="0">
                <a:solidFill>
                  <a:srgbClr val="FF0000"/>
                </a:solidFill>
              </a:rPr>
              <a:t>сундучок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543" y="3675017"/>
            <a:ext cx="2454400" cy="26938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t="15873" b="21016"/>
          <a:stretch/>
        </p:blipFill>
        <p:spPr>
          <a:xfrm>
            <a:off x="1147966" y="3724383"/>
            <a:ext cx="2316234" cy="25951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t="4483" b="15069"/>
          <a:stretch/>
        </p:blipFill>
        <p:spPr>
          <a:xfrm>
            <a:off x="4898028" y="3556035"/>
            <a:ext cx="2622368" cy="28128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863909" y="2078112"/>
            <a:ext cx="27780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Если же информация для вас оказалась бесполезной, монетку нужно опустить в </a:t>
            </a:r>
            <a:r>
              <a:rPr lang="ru-RU" b="1" dirty="0">
                <a:solidFill>
                  <a:srgbClr val="FF0000"/>
                </a:solidFill>
              </a:rPr>
              <a:t>корзину</a:t>
            </a:r>
            <a:r>
              <a:rPr lang="ru-RU" b="1" dirty="0"/>
              <a:t>.</a:t>
            </a:r>
            <a:br>
              <a:rPr lang="ru-RU" dirty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98028" y="2078112"/>
            <a:ext cx="29086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Если информация была полезна, но остались вопросы, опускаем в </a:t>
            </a:r>
            <a:r>
              <a:rPr lang="ru-RU" b="1" dirty="0">
                <a:solidFill>
                  <a:srgbClr val="FF0000"/>
                </a:solidFill>
              </a:rPr>
              <a:t>мельницу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27313" y="900570"/>
            <a:ext cx="3563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3"/>
                </a:solidFill>
                <a:effectLst/>
              </a:rPr>
              <a:t>Рефлексия</a:t>
            </a:r>
          </a:p>
        </p:txBody>
      </p:sp>
    </p:spTree>
    <p:extLst>
      <p:ext uri="{BB962C8B-B14F-4D97-AF65-F5344CB8AC3E}">
        <p14:creationId xmlns:p14="http://schemas.microsoft.com/office/powerpoint/2010/main" val="3230823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F1CF56-D5E8-16E4-420F-B32E25CE5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6327" y="619816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/>
              <a:t>Восстановите хронологию правления русских князей: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710776-1F8F-0602-7CBA-8032C038A7C9}"/>
              </a:ext>
            </a:extLst>
          </p:cNvPr>
          <p:cNvSpPr txBox="1"/>
          <p:nvPr/>
        </p:nvSpPr>
        <p:spPr>
          <a:xfrm>
            <a:off x="2248054" y="5507239"/>
            <a:ext cx="2995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Василий </a:t>
            </a:r>
            <a:r>
              <a:rPr lang="en-US" sz="3600" dirty="0"/>
              <a:t>I</a:t>
            </a:r>
            <a:endParaRPr lang="ru-RU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9228A3-7286-A0E9-FC44-F767046BD761}"/>
              </a:ext>
            </a:extLst>
          </p:cNvPr>
          <p:cNvSpPr txBox="1"/>
          <p:nvPr/>
        </p:nvSpPr>
        <p:spPr>
          <a:xfrm>
            <a:off x="6688184" y="1923683"/>
            <a:ext cx="3402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Василий</a:t>
            </a:r>
            <a:r>
              <a:rPr lang="ru-RU" dirty="0"/>
              <a:t> </a:t>
            </a:r>
            <a:r>
              <a:rPr lang="en-US" sz="3200" dirty="0"/>
              <a:t>III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B38BC2-6802-43E8-0E08-2ABB5321DF06}"/>
              </a:ext>
            </a:extLst>
          </p:cNvPr>
          <p:cNvSpPr txBox="1"/>
          <p:nvPr/>
        </p:nvSpPr>
        <p:spPr>
          <a:xfrm>
            <a:off x="7321420" y="5507239"/>
            <a:ext cx="4337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Иван </a:t>
            </a:r>
            <a:r>
              <a:rPr lang="en-US" sz="3600" dirty="0"/>
              <a:t>IV</a:t>
            </a:r>
            <a:r>
              <a:rPr lang="ru-RU" sz="3600" dirty="0"/>
              <a:t>  Васильевич</a:t>
            </a:r>
          </a:p>
        </p:txBody>
      </p:sp>
      <p:pic>
        <p:nvPicPr>
          <p:cNvPr id="2050" name="Picture 2" descr="https://knowhistory.ru/sites/default/files/images/ioann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060" y="2465714"/>
            <a:ext cx="1635397" cy="1935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music-misc/40584/track.100383512.kz5fhn6k.og/m1000x10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210" y="3407476"/>
            <a:ext cx="1986511" cy="198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refnews.ru/wp-content/uploads/2019/12/6936_43430_987bb4d7b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184" y="2484760"/>
            <a:ext cx="2430928" cy="136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11931" y="2386269"/>
            <a:ext cx="1543204" cy="20592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26A711F-B515-B30C-393B-AEBF62A67943}"/>
              </a:ext>
            </a:extLst>
          </p:cNvPr>
          <p:cNvSpPr txBox="1"/>
          <p:nvPr/>
        </p:nvSpPr>
        <p:spPr>
          <a:xfrm>
            <a:off x="4700450" y="4445481"/>
            <a:ext cx="3290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Василий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II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r>
              <a:rPr lang="ru-RU" sz="3600" dirty="0"/>
              <a:t>Темный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635E31-B2F8-63F1-9751-99211CC86D85}"/>
              </a:ext>
            </a:extLst>
          </p:cNvPr>
          <p:cNvSpPr txBox="1"/>
          <p:nvPr/>
        </p:nvSpPr>
        <p:spPr>
          <a:xfrm>
            <a:off x="643345" y="1863748"/>
            <a:ext cx="5061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Иван  </a:t>
            </a:r>
            <a:r>
              <a:rPr lang="en-US" sz="3600" dirty="0"/>
              <a:t>III </a:t>
            </a:r>
            <a:r>
              <a:rPr lang="ru-RU" sz="3600" dirty="0"/>
              <a:t>Васильевич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07776" y="3109080"/>
            <a:ext cx="1811781" cy="241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025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C4DC76-88B0-7322-7568-5A7FB1E767C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419" y="3941413"/>
            <a:ext cx="1811781" cy="241249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2E885E-21B5-5A8F-DF17-AEC78FAAD5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6544" y="3104611"/>
            <a:ext cx="1805799" cy="24124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C68E05-6D46-393A-1F76-47DACAE788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9944" y="2548286"/>
            <a:ext cx="1818762" cy="215808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E521BB-8912-7488-A60A-1B5E317B9E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4868" y="1863801"/>
            <a:ext cx="2432515" cy="15651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E60DAE1-20F1-C30E-8D96-D4F08542EA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9451" y="938019"/>
            <a:ext cx="2242576" cy="22425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5B94B7-F060-D518-72EB-A679A3B859BD}"/>
              </a:ext>
            </a:extLst>
          </p:cNvPr>
          <p:cNvSpPr txBox="1"/>
          <p:nvPr/>
        </p:nvSpPr>
        <p:spPr>
          <a:xfrm>
            <a:off x="511419" y="3396496"/>
            <a:ext cx="23723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Василий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I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99394A-E006-50A2-30F6-4450FBF0CC9A}"/>
              </a:ext>
            </a:extLst>
          </p:cNvPr>
          <p:cNvSpPr txBox="1"/>
          <p:nvPr/>
        </p:nvSpPr>
        <p:spPr>
          <a:xfrm>
            <a:off x="2410230" y="1737555"/>
            <a:ext cx="237235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Василий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II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Темный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1C6DBFB-3CBE-8542-D5DC-F63071FB2577}"/>
              </a:ext>
            </a:extLst>
          </p:cNvPr>
          <p:cNvSpPr txBox="1"/>
          <p:nvPr/>
        </p:nvSpPr>
        <p:spPr>
          <a:xfrm>
            <a:off x="9518353" y="3347418"/>
            <a:ext cx="424734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Иван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IV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Васильевич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FC05E7-9F10-A3BC-DBF9-C094CF6ED053}"/>
              </a:ext>
            </a:extLst>
          </p:cNvPr>
          <p:cNvSpPr txBox="1"/>
          <p:nvPr/>
        </p:nvSpPr>
        <p:spPr>
          <a:xfrm>
            <a:off x="4406420" y="1594179"/>
            <a:ext cx="34985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Иван 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III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Васильевич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F0BBBC-1DDC-061C-DF55-DBE897E1D425}"/>
              </a:ext>
            </a:extLst>
          </p:cNvPr>
          <p:cNvSpPr txBox="1"/>
          <p:nvPr/>
        </p:nvSpPr>
        <p:spPr>
          <a:xfrm>
            <a:off x="6745176" y="1275890"/>
            <a:ext cx="1931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Василий </a:t>
            </a:r>
            <a:r>
              <a:rPr lang="en-US" sz="2400" b="1" dirty="0"/>
              <a:t>III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58337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F0F20F-7C48-04BF-C060-DE56DB337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381" y="116071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4800" b="1" kern="50" dirty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ea typeface="Lucida Sans Unicode" panose="020B0602030504020204" pitchFamily="34" charset="0"/>
              </a:rPr>
              <a:t> Начало правления Ивана Грозного</a:t>
            </a:r>
            <a:br>
              <a:rPr lang="ru-RU" sz="4800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r>
              <a:rPr lang="en-US" sz="4800" kern="50" dirty="0">
                <a:latin typeface="Times New Roman" panose="02020603050405020304" pitchFamily="18" charset="0"/>
                <a:ea typeface="Lucida Sans Unicode" panose="020B0602030504020204" pitchFamily="34" charset="0"/>
              </a:rPr>
              <a:t>1533-1584 </a:t>
            </a:r>
            <a:r>
              <a:rPr lang="ru-RU" sz="4800" kern="50" dirty="0">
                <a:latin typeface="Times New Roman" panose="02020603050405020304" pitchFamily="18" charset="0"/>
                <a:ea typeface="Lucida Sans Unicode" panose="020B0602030504020204" pitchFamily="34" charset="0"/>
              </a:rPr>
              <a:t>гг.</a:t>
            </a:r>
            <a:endParaRPr lang="ru-RU" sz="9600" dirty="0"/>
          </a:p>
        </p:txBody>
      </p:sp>
      <p:pic>
        <p:nvPicPr>
          <p:cNvPr id="3074" name="Picture 2" descr="https://fsd.multiurok.ru/html/2018/02/08/s_5a7c3dc15bd0c/img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4" r="3596"/>
          <a:stretch/>
        </p:blipFill>
        <p:spPr bwMode="auto">
          <a:xfrm>
            <a:off x="648060" y="3417923"/>
            <a:ext cx="4759963" cy="294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fb.ru/media/i/1/9/9/6/1/i/19961_700x4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727" y="3585874"/>
            <a:ext cx="4171505" cy="277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798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EA289D-5BCB-3B12-E3E2-B2F0ACAC9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8658" y="1567543"/>
            <a:ext cx="10331788" cy="1130708"/>
          </a:xfrm>
        </p:spPr>
        <p:txBody>
          <a:bodyPr>
            <a:normAutofit fontScale="90000"/>
          </a:bodyPr>
          <a:lstStyle/>
          <a:p>
            <a:pPr algn="l"/>
            <a:r>
              <a:rPr lang="ru-RU" sz="6700" b="1" dirty="0"/>
              <a:t>                   Задача</a:t>
            </a:r>
            <a:br>
              <a:rPr lang="ru-RU" dirty="0"/>
            </a:br>
            <a:r>
              <a:rPr lang="ru-RU" dirty="0"/>
              <a:t>узнать: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A43C89-133C-1488-7354-EDE89225F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4474" y="2698251"/>
            <a:ext cx="10515600" cy="4351338"/>
          </a:xfrm>
        </p:spPr>
        <p:txBody>
          <a:bodyPr>
            <a:normAutofit/>
          </a:bodyPr>
          <a:lstStyle/>
          <a:p>
            <a:r>
              <a:rPr lang="ru-RU" sz="2600" b="1" dirty="0"/>
              <a:t>Что повлияло на становление личности Ивана Васильевича </a:t>
            </a:r>
            <a:r>
              <a:rPr lang="en-US" sz="2600" b="1" dirty="0"/>
              <a:t>IV </a:t>
            </a:r>
            <a:r>
              <a:rPr lang="ru-RU" sz="2600" b="1" dirty="0"/>
              <a:t>?</a:t>
            </a:r>
          </a:p>
          <a:p>
            <a:endParaRPr lang="ru-RU" sz="2600" b="1" dirty="0"/>
          </a:p>
          <a:p>
            <a:r>
              <a:rPr lang="ru-RU" sz="2600" b="1" dirty="0"/>
              <a:t>Какова роль реформ, проводимых Иваном </a:t>
            </a:r>
            <a:r>
              <a:rPr lang="en-US" sz="2600" b="1" dirty="0"/>
              <a:t>IV </a:t>
            </a:r>
            <a:r>
              <a:rPr lang="ru-RU" sz="2600" b="1" dirty="0"/>
              <a:t>совместно с Избранной радой?</a:t>
            </a:r>
          </a:p>
        </p:txBody>
      </p:sp>
    </p:spTree>
    <p:extLst>
      <p:ext uri="{BB962C8B-B14F-4D97-AF65-F5344CB8AC3E}">
        <p14:creationId xmlns:p14="http://schemas.microsoft.com/office/powerpoint/2010/main" val="1640657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9052" y="969068"/>
            <a:ext cx="6572273" cy="48025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5166" y="677471"/>
            <a:ext cx="3719784" cy="549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677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F36133-781A-5366-85A6-3D978442F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Правила работы в группе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BBFED5B-3B1C-F637-7717-A6562312B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81" y="0"/>
            <a:ext cx="10521821" cy="6932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044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5F0FA7-8FEA-F969-3725-0A256F1F6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765" y="994630"/>
            <a:ext cx="10515600" cy="1325563"/>
          </a:xfrm>
        </p:spPr>
        <p:txBody>
          <a:bodyPr/>
          <a:lstStyle/>
          <a:p>
            <a:r>
              <a:rPr lang="ru-RU" b="1" dirty="0"/>
              <a:t>Алгоритм работы в группе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AEF41C-B08F-75DA-AA1E-9D783947D722}"/>
              </a:ext>
            </a:extLst>
          </p:cNvPr>
          <p:cNvSpPr txBox="1"/>
          <p:nvPr/>
        </p:nvSpPr>
        <p:spPr>
          <a:xfrm>
            <a:off x="1291355" y="2629970"/>
            <a:ext cx="9498565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  <a:tabLst>
                <a:tab pos="457200" algn="l"/>
              </a:tabLst>
            </a:pPr>
            <a:r>
              <a:rPr lang="ru-RU" sz="2800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Прочитать текст.</a:t>
            </a:r>
            <a:endParaRPr lang="ru-RU" sz="24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  <a:p>
            <a:pPr marL="342900" lvl="0" indent="-342900">
              <a:buFont typeface="+mj-lt"/>
              <a:buAutoNum type="arabicPeriod"/>
              <a:tabLst>
                <a:tab pos="457200" algn="l"/>
              </a:tabLst>
            </a:pPr>
            <a:r>
              <a:rPr lang="ru-RU" sz="2800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Определить основные черты характера Ивана Грозного по мнению историков.</a:t>
            </a:r>
            <a:endParaRPr lang="ru-RU" sz="24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  <a:p>
            <a:pPr marL="342900" lvl="0" indent="-342900">
              <a:buFont typeface="+mj-lt"/>
              <a:buAutoNum type="arabicPeriod"/>
              <a:tabLst>
                <a:tab pos="457200" algn="l"/>
              </a:tabLst>
            </a:pPr>
            <a:r>
              <a:rPr lang="ru-RU" sz="2800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Что повлияло на становление личности первого русского царя?</a:t>
            </a:r>
            <a:br>
              <a:rPr lang="ru-RU" sz="2800" kern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</a:br>
            <a:endParaRPr lang="ru-RU" sz="2400" kern="5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9504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543</TotalTime>
  <Words>648</Words>
  <Application>Microsoft Office PowerPoint</Application>
  <PresentationFormat>Широкоэкранный</PresentationFormat>
  <Paragraphs>73</Paragraphs>
  <Slides>28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Calibri</vt:lpstr>
      <vt:lpstr>Garamond</vt:lpstr>
      <vt:lpstr>Symbol</vt:lpstr>
      <vt:lpstr>Times New Roman</vt:lpstr>
      <vt:lpstr>Натуральные материалы</vt:lpstr>
      <vt:lpstr>УРОК ИСТОРИИ В 7 КЛАССЕ</vt:lpstr>
      <vt:lpstr>Презентация PowerPoint</vt:lpstr>
      <vt:lpstr>Восстановите хронологию правления русских князей:</vt:lpstr>
      <vt:lpstr>Презентация PowerPoint</vt:lpstr>
      <vt:lpstr> Начало правления Ивана Грозного 1533-1584 гг.</vt:lpstr>
      <vt:lpstr>                   Задача узнать:  </vt:lpstr>
      <vt:lpstr>Презентация PowerPoint</vt:lpstr>
      <vt:lpstr>Правила работы в группе</vt:lpstr>
      <vt:lpstr>Алгоритм работы в группе</vt:lpstr>
      <vt:lpstr>Карамзин Н.М.     Ключевский В.О.   Соловьев С.М.</vt:lpstr>
      <vt:lpstr>     «Мы, царь и великий князь всея Руси по Божию изволенью, а не по многомятежному человечества хотению»                                                                                                            Иван IV Васильевич     1. Что такое венчание на царство?         2. Перечислите символы царской власти.    </vt:lpstr>
      <vt:lpstr>Презентация PowerPoint</vt:lpstr>
      <vt:lpstr>Офтольмологическая физминутка  </vt:lpstr>
      <vt:lpstr>Определите персональный состав Избранной рады</vt:lpstr>
      <vt:lpstr>Презентация PowerPoint</vt:lpstr>
      <vt:lpstr>Став царем, Иван IV Васильевич стал проводить реформы. Что такое реформы?</vt:lpstr>
      <vt:lpstr>Презентация PowerPoint</vt:lpstr>
      <vt:lpstr>С.В.Иванов «Земский собор»</vt:lpstr>
      <vt:lpstr>Впервые в 1549 году основан Земский Собор (сословно - представительный орган при царе). На нем были представлены основные сословия государства: дворянство, духовенство, высший слой горожан (купечество, посадские люди), крестьянство. В 1550 году принят новый Судебник. Он наделял Боярскую Думу правом законодательного органа страны, увеличивал плату за пожилое. Подтверждалось право перехода крестьян в Юрьев день. В 1551 году созван церковный Собор (Стоглавый), он привел к единству церковные обряды, канонизировал местных святых, разработал правила поведения для духовенства с целью повышения его образовательного и нравственного уровня </vt:lpstr>
      <vt:lpstr> </vt:lpstr>
      <vt:lpstr>Презентация PowerPoint</vt:lpstr>
      <vt:lpstr>       В 1550 году – военная реформа: ограничение местничества на время военных действий, создание избранной тысячи. Появление стрелецких полков, служивших за жалование.         В 1556 г. принято Уложение о службе, определявшее нормы обязательной службы в царском войске для всех землевладельцев. (С каждых 100 четвертей земли – 150 десятин, или 170 гектаров – должен был явиться на службу один вооруженный конный воин.  Если земли было 200 четвертей, то ее владелец должен был привести с собой еще одного вооруженного человека</vt:lpstr>
      <vt:lpstr>Реформа налогооблажения и местного самоуправления</vt:lpstr>
      <vt:lpstr> </vt:lpstr>
      <vt:lpstr>1. Что повлияло на становление личности Ивана IV Васильевича?  2. Какова   роль  реформ, проводимых Иваном IV совместно с Избранной радой?  </vt:lpstr>
      <vt:lpstr>Презентация PowerPoint</vt:lpstr>
      <vt:lpstr>Домашнее задание   </vt:lpstr>
      <vt:lpstr>Если информация пригодится вам в дальнейшем, вы все усвоили, опускаем монетку в сундучок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оо8</cp:lastModifiedBy>
  <cp:revision>27</cp:revision>
  <dcterms:created xsi:type="dcterms:W3CDTF">2022-12-13T09:35:50Z</dcterms:created>
  <dcterms:modified xsi:type="dcterms:W3CDTF">2023-01-02T18:27:59Z</dcterms:modified>
</cp:coreProperties>
</file>