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2" r:id="rId4"/>
    <p:sldId id="273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45F3-4470-496D-9BA8-5BB129977383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2C46A-A26F-4DD6-A8F2-ACEAFBB62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38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45F3-4470-496D-9BA8-5BB129977383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2C46A-A26F-4DD6-A8F2-ACEAFBB62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577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45F3-4470-496D-9BA8-5BB129977383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2C46A-A26F-4DD6-A8F2-ACEAFBB62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17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45F3-4470-496D-9BA8-5BB129977383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2C46A-A26F-4DD6-A8F2-ACEAFBB62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29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45F3-4470-496D-9BA8-5BB129977383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2C46A-A26F-4DD6-A8F2-ACEAFBB62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968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45F3-4470-496D-9BA8-5BB129977383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2C46A-A26F-4DD6-A8F2-ACEAFBB62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500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45F3-4470-496D-9BA8-5BB129977383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2C46A-A26F-4DD6-A8F2-ACEAFBB62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621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45F3-4470-496D-9BA8-5BB129977383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2C46A-A26F-4DD6-A8F2-ACEAFBB62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105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45F3-4470-496D-9BA8-5BB129977383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2C46A-A26F-4DD6-A8F2-ACEAFBB62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660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45F3-4470-496D-9BA8-5BB129977383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2C46A-A26F-4DD6-A8F2-ACEAFBB62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50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45F3-4470-496D-9BA8-5BB129977383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2C46A-A26F-4DD6-A8F2-ACEAFBB62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759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245F3-4470-496D-9BA8-5BB129977383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2C46A-A26F-4DD6-A8F2-ACEAFBB62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910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5816" y="188640"/>
            <a:ext cx="34960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Past Simple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991638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Прошедшее простое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514858"/>
            <a:ext cx="889248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Yesterday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вчера</a:t>
            </a:r>
            <a:endParaRPr lang="en-US" sz="4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week ago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неделю назад</a:t>
            </a:r>
            <a:endParaRPr lang="en-US" sz="48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Two hours ago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два часа назад</a:t>
            </a:r>
            <a:endParaRPr lang="en-US" sz="48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Three years ago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 года назад</a:t>
            </a:r>
            <a:endParaRPr lang="en-US" sz="4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Last year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прошлом году</a:t>
            </a:r>
            <a:endParaRPr lang="en-US" sz="4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Last month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прошлом месяце</a:t>
            </a:r>
            <a:endParaRPr lang="en-US" sz="4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Last week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прошлой неделе</a:t>
            </a:r>
            <a:endParaRPr lang="en-US" sz="4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51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39306" y="346657"/>
            <a:ext cx="92554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Verbs ending in 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consonant</a:t>
            </a:r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 y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2324" y="1664327"/>
            <a:ext cx="401828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</a:t>
            </a:r>
            <a:r>
              <a:rPr lang="en-US" sz="7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tr</a:t>
            </a:r>
            <a:r>
              <a:rPr lang="en-US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ie</a:t>
            </a:r>
            <a:r>
              <a:rPr lang="en-US" sz="7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2864656"/>
            <a:ext cx="601562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hurr</a:t>
            </a:r>
            <a:r>
              <a:rPr lang="en-US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hurr</a:t>
            </a:r>
            <a:r>
              <a:rPr lang="en-US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ie</a:t>
            </a:r>
            <a:r>
              <a:rPr lang="en-US" sz="7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82998" y="4064985"/>
            <a:ext cx="60549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stud</a:t>
            </a:r>
            <a:r>
              <a:rPr lang="en-US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stud</a:t>
            </a:r>
            <a:r>
              <a:rPr lang="en-US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ie</a:t>
            </a:r>
            <a:r>
              <a:rPr lang="en-US" sz="7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630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9553" y="346657"/>
            <a:ext cx="79776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Verbs ending in 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vowel</a:t>
            </a:r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 y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78828" y="2420888"/>
            <a:ext cx="636526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pla</a:t>
            </a:r>
            <a:r>
              <a:rPr lang="en-US" sz="8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8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play</a:t>
            </a:r>
            <a:r>
              <a:rPr lang="en-US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ed</a:t>
            </a:r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88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6298" y="3861048"/>
            <a:ext cx="764638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enjo</a:t>
            </a:r>
            <a:r>
              <a:rPr lang="en-US" sz="8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8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enjoy</a:t>
            </a:r>
            <a:r>
              <a:rPr lang="en-US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ed</a:t>
            </a:r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88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21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08646" y="346657"/>
            <a:ext cx="4559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But remember: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89605" y="1556792"/>
            <a:ext cx="501977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</a:t>
            </a:r>
            <a:r>
              <a:rPr lang="en-US" sz="8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8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pai</a:t>
            </a:r>
            <a:r>
              <a:rPr lang="en-US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88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8220" y="3027957"/>
            <a:ext cx="436254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</a:t>
            </a:r>
            <a:r>
              <a:rPr lang="en-US" sz="8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8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lai</a:t>
            </a:r>
            <a:r>
              <a:rPr lang="en-US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88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43796" y="4459376"/>
            <a:ext cx="470879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sz="8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en-US" sz="8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8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sai</a:t>
            </a:r>
            <a:r>
              <a:rPr lang="en-US" sz="8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en-US" sz="8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88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949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372" y="228600"/>
            <a:ext cx="761125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Make up some sentences:</a:t>
            </a:r>
            <a:endParaRPr lang="ru-RU" sz="54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9580" y="1151930"/>
            <a:ext cx="39351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18214" y="1093295"/>
            <a:ext cx="137730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she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9421" y="2017544"/>
            <a:ext cx="99257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8553" y="2020466"/>
            <a:ext cx="183896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John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41741" y="1093295"/>
            <a:ext cx="153118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Ann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37136" y="2873275"/>
            <a:ext cx="280076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 pets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0148" y="2705569"/>
            <a:ext cx="141577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68864" y="2016625"/>
            <a:ext cx="160813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they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05446" y="1137156"/>
            <a:ext cx="109837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did</a:t>
            </a:r>
            <a:endParaRPr lang="ru-RU" sz="54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97392" y="2939955"/>
            <a:ext cx="126188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not</a:t>
            </a:r>
            <a:endParaRPr lang="ru-RU" sz="5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07188" y="2307865"/>
            <a:ext cx="37702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60771" y="2060486"/>
            <a:ext cx="60786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5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395302" y="922870"/>
            <a:ext cx="164660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Why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43265" y="959969"/>
            <a:ext cx="168507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Who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538328" y="2702318"/>
            <a:ext cx="230063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Where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239445" y="1846200"/>
            <a:ext cx="187743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482411" y="1846200"/>
            <a:ext cx="190468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When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5196" y="3786684"/>
            <a:ext cx="2621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play golf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604044" y="3796605"/>
            <a:ext cx="28307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</a:t>
            </a:r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atch TV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45937" y="4509120"/>
            <a:ext cx="33595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read books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392982" y="4512978"/>
            <a:ext cx="3132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drink milk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177233" y="5180778"/>
            <a:ext cx="35346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write a test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633646" y="5910899"/>
            <a:ext cx="38699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finish school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273747" y="3325019"/>
            <a:ext cx="768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-d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317678" y="3329943"/>
            <a:ext cx="1116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r>
              <a:rPr lang="en-US" sz="54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ed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60148" y="5910899"/>
            <a:ext cx="28998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last week</a:t>
            </a:r>
            <a:endParaRPr lang="ru-RU" sz="5400" b="1" cap="none" spc="0" dirty="0">
              <a:ln w="11430"/>
              <a:solidFill>
                <a:schemeClr val="accent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-32591" y="5166679"/>
            <a:ext cx="29690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yesterday</a:t>
            </a:r>
            <a:endParaRPr lang="ru-RU" sz="5400" b="1" cap="none" spc="0" dirty="0">
              <a:ln w="11430"/>
              <a:solidFill>
                <a:schemeClr val="accent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225902" y="5301208"/>
            <a:ext cx="16986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skate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952627" y="4257448"/>
            <a:ext cx="9621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ski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191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лыбающееся лицо 8"/>
          <p:cNvSpPr/>
          <p:nvPr/>
        </p:nvSpPr>
        <p:spPr>
          <a:xfrm>
            <a:off x="1100273" y="1530540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50706" y="672883"/>
            <a:ext cx="3528392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99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 </a:t>
            </a:r>
            <a:r>
              <a:rPr lang="en-US" sz="199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sz="199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81223" y="2522283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827593"/>
            <a:ext cx="9144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</a:rPr>
              <a:t>I  </a:t>
            </a:r>
            <a:r>
              <a:rPr lang="en-US" sz="5400" b="1" dirty="0" smtClean="0">
                <a:solidFill>
                  <a:srgbClr val="FF0000"/>
                </a:solidFill>
              </a:rPr>
              <a:t>played </a:t>
            </a:r>
            <a:r>
              <a:rPr lang="en-US" sz="5400" b="1" dirty="0" smtClean="0">
                <a:solidFill>
                  <a:schemeClr val="tx2"/>
                </a:solidFill>
              </a:rPr>
              <a:t>golf </a:t>
            </a:r>
            <a:r>
              <a:rPr lang="en-US" sz="5400" b="1" dirty="0" smtClean="0">
                <a:solidFill>
                  <a:srgbClr val="00B050"/>
                </a:solidFill>
              </a:rPr>
              <a:t>yesterday.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</a:rPr>
              <a:t>We </a:t>
            </a:r>
            <a:r>
              <a:rPr lang="en-US" sz="5400" b="1" dirty="0" smtClean="0">
                <a:solidFill>
                  <a:srgbClr val="FF0000"/>
                </a:solidFill>
              </a:rPr>
              <a:t>finished</a:t>
            </a:r>
            <a:r>
              <a:rPr lang="en-US" sz="5400" b="1" dirty="0" smtClean="0">
                <a:solidFill>
                  <a:schemeClr val="tx2"/>
                </a:solidFill>
              </a:rPr>
              <a:t> school </a:t>
            </a:r>
            <a:r>
              <a:rPr lang="en-US" sz="5400" b="1" dirty="0" smtClean="0">
                <a:solidFill>
                  <a:srgbClr val="00B050"/>
                </a:solidFill>
              </a:rPr>
              <a:t>last year.</a:t>
            </a:r>
          </a:p>
          <a:p>
            <a:pPr algn="ctr"/>
            <a:r>
              <a:rPr lang="en-US" sz="4800" b="1" dirty="0" smtClean="0">
                <a:solidFill>
                  <a:schemeClr val="tx2"/>
                </a:solidFill>
              </a:rPr>
              <a:t>They </a:t>
            </a:r>
            <a:r>
              <a:rPr lang="en-US" sz="4800" b="1" dirty="0" smtClean="0">
                <a:solidFill>
                  <a:srgbClr val="FF0000"/>
                </a:solidFill>
              </a:rPr>
              <a:t>went</a:t>
            </a:r>
            <a:r>
              <a:rPr lang="en-US" sz="4800" b="1" dirty="0" smtClean="0">
                <a:solidFill>
                  <a:schemeClr val="tx2"/>
                </a:solidFill>
              </a:rPr>
              <a:t> </a:t>
            </a:r>
            <a:r>
              <a:rPr lang="en-US" sz="4800" b="1" dirty="0" smtClean="0">
                <a:solidFill>
                  <a:srgbClr val="0070C0"/>
                </a:solidFill>
              </a:rPr>
              <a:t>to Moscow </a:t>
            </a:r>
            <a:r>
              <a:rPr lang="en-US" sz="4800" b="1" dirty="0" smtClean="0">
                <a:solidFill>
                  <a:srgbClr val="00B050"/>
                </a:solidFill>
              </a:rPr>
              <a:t>last week.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10328" y="188640"/>
            <a:ext cx="5907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Past Simple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Positive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6" y="850360"/>
            <a:ext cx="8928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Прошедшее простое</a:t>
            </a:r>
            <a:r>
              <a:rPr lang="en-US" sz="2800" b="1" dirty="0" smtClean="0"/>
              <a:t> – </a:t>
            </a:r>
            <a:r>
              <a:rPr lang="ru-RU" sz="2800" b="1" dirty="0" smtClean="0"/>
              <a:t>положительные предложения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028265" y="1692672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   We</a:t>
            </a:r>
          </a:p>
          <a:p>
            <a:pPr algn="ctr"/>
            <a:r>
              <a:rPr lang="en-US" sz="2800" b="1" dirty="0" smtClean="0"/>
              <a:t>She  He  It</a:t>
            </a:r>
          </a:p>
          <a:p>
            <a:pPr algn="ctr"/>
            <a:r>
              <a:rPr lang="en-US" sz="2800" b="1" dirty="0" smtClean="0"/>
              <a:t>You   They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506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0"/>
            <a:ext cx="3168352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sz="199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1600684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40" y="2204864"/>
            <a:ext cx="9459804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Regular verbs:</a:t>
            </a:r>
          </a:p>
          <a:p>
            <a:r>
              <a:rPr lang="en-US" sz="54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[d]              [t]             [id]</a:t>
            </a:r>
          </a:p>
          <a:p>
            <a:r>
              <a:rPr lang="en-US" sz="54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play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ed      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jump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ed    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want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ed</a:t>
            </a:r>
          </a:p>
          <a:p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earn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ed     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finish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ed    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start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ed </a:t>
            </a:r>
          </a:p>
          <a:p>
            <a:pPr algn="ctr"/>
            <a:endParaRPr lang="en-US" sz="54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endParaRPr lang="en-US" sz="5400" b="1" dirty="0" smtClean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endParaRPr lang="en-US" sz="5400" b="1" cap="none" spc="0" dirty="0" smtClean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34985" y="1155336"/>
            <a:ext cx="38134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past simple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33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6087" y="-99392"/>
            <a:ext cx="782836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     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Irregular verbs:</a:t>
            </a:r>
            <a:endParaRPr lang="ru-RU" sz="72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5032" y="980728"/>
            <a:ext cx="2868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 - 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went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3274" y="1864015"/>
            <a:ext cx="3929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wr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 - wr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6473" y="4064298"/>
            <a:ext cx="3916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sw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 - sw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4824" y="2548088"/>
            <a:ext cx="2549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 - g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3748" y="3263383"/>
            <a:ext cx="38515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dr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nk - dr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nk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932" y="4987628"/>
            <a:ext cx="41451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beg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n-beg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29506" y="940685"/>
            <a:ext cx="44697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 – 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was, were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42496" y="1628800"/>
            <a:ext cx="26787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fl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fl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ew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51032" y="2325680"/>
            <a:ext cx="40594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speak - spoke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11025" y="3140968"/>
            <a:ext cx="2646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 - r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80550" y="3852082"/>
            <a:ext cx="31676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ha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77698" y="4653136"/>
            <a:ext cx="2809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ee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s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aw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4074" y="5705681"/>
            <a:ext cx="41451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read - read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586352" y="5560220"/>
            <a:ext cx="44129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each - </a:t>
            </a: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taught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91095" y="355910"/>
            <a:ext cx="39305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164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1403" y="881137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Прошедшее простое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отрицательные предложения</a:t>
            </a:r>
            <a:endParaRPr lang="ru-RU" sz="2400" b="1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755576" y="1614233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12159" y="1342803"/>
            <a:ext cx="1214747" cy="22841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sz="49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84567" y="2474642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827593"/>
            <a:ext cx="9144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2"/>
                </a:solidFill>
              </a:rPr>
              <a:t>I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5400" b="1" dirty="0" smtClean="0"/>
              <a:t>didn’t</a:t>
            </a:r>
            <a:r>
              <a:rPr lang="en-US" sz="5400" b="1" dirty="0" smtClean="0">
                <a:solidFill>
                  <a:srgbClr val="FF0000"/>
                </a:solidFill>
              </a:rPr>
              <a:t> see </a:t>
            </a:r>
            <a:r>
              <a:rPr lang="en-US" sz="5400" b="1" dirty="0" smtClean="0">
                <a:solidFill>
                  <a:srgbClr val="0070C0"/>
                </a:solidFill>
              </a:rPr>
              <a:t>her</a:t>
            </a:r>
            <a:r>
              <a:rPr lang="en-US" sz="5400" b="1" dirty="0" smtClean="0">
                <a:solidFill>
                  <a:srgbClr val="FF0000"/>
                </a:solidFill>
              </a:rPr>
              <a:t> </a:t>
            </a:r>
            <a:r>
              <a:rPr lang="en-US" sz="5400" b="1" dirty="0" smtClean="0">
                <a:solidFill>
                  <a:srgbClr val="00B050"/>
                </a:solidFill>
              </a:rPr>
              <a:t>yesterday.</a:t>
            </a:r>
          </a:p>
          <a:p>
            <a:pPr algn="ctr"/>
            <a:r>
              <a:rPr lang="en-US" sz="4800" b="1" dirty="0" smtClean="0">
                <a:solidFill>
                  <a:schemeClr val="tx2"/>
                </a:solidFill>
              </a:rPr>
              <a:t>We  </a:t>
            </a:r>
            <a:r>
              <a:rPr lang="en-US" sz="4800" b="1" dirty="0" smtClean="0"/>
              <a:t>didn’t </a:t>
            </a:r>
            <a:r>
              <a:rPr lang="en-US" sz="4800" b="1" dirty="0" smtClean="0">
                <a:solidFill>
                  <a:srgbClr val="FF0000"/>
                </a:solidFill>
              </a:rPr>
              <a:t>watch </a:t>
            </a:r>
            <a:r>
              <a:rPr lang="en-US" sz="4800" b="1" dirty="0" smtClean="0">
                <a:solidFill>
                  <a:srgbClr val="0070C0"/>
                </a:solidFill>
              </a:rPr>
              <a:t>films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  <a:r>
              <a:rPr lang="en-US" sz="4800" b="1" dirty="0" smtClean="0">
                <a:solidFill>
                  <a:srgbClr val="00B050"/>
                </a:solidFill>
              </a:rPr>
              <a:t>last week. 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</a:rPr>
              <a:t>They </a:t>
            </a:r>
            <a:r>
              <a:rPr lang="en-US" sz="5400" b="1" dirty="0" smtClean="0"/>
              <a:t>didn’t </a:t>
            </a:r>
            <a:r>
              <a:rPr lang="en-US" sz="5400" b="1" dirty="0" smtClean="0">
                <a:solidFill>
                  <a:srgbClr val="FF0000"/>
                </a:solidFill>
              </a:rPr>
              <a:t>skate</a:t>
            </a:r>
            <a:r>
              <a:rPr lang="en-US" sz="5400" b="1" dirty="0" smtClean="0">
                <a:solidFill>
                  <a:srgbClr val="00B050"/>
                </a:solidFill>
              </a:rPr>
              <a:t> last month.</a:t>
            </a:r>
          </a:p>
          <a:p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2206" y="1821835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   We</a:t>
            </a:r>
          </a:p>
          <a:p>
            <a:pPr algn="ctr"/>
            <a:r>
              <a:rPr lang="en-US" sz="2800" b="1" dirty="0" smtClean="0"/>
              <a:t>She  He  It</a:t>
            </a:r>
          </a:p>
          <a:p>
            <a:pPr algn="ctr"/>
            <a:r>
              <a:rPr lang="en-US" sz="2800" b="1" dirty="0" smtClean="0"/>
              <a:t>You   They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31028" y="188640"/>
            <a:ext cx="6345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Past Simple Negative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74382" y="1807124"/>
            <a:ext cx="223971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en-US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id not</a:t>
            </a:r>
          </a:p>
          <a:p>
            <a:pPr algn="ctr"/>
            <a:r>
              <a:rPr lang="en-US" sz="5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en-US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idn’t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236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54965" y="892644"/>
            <a:ext cx="7561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Прошедшее простое</a:t>
            </a:r>
            <a:r>
              <a:rPr lang="en-US" sz="2400" b="1" dirty="0" smtClean="0"/>
              <a:t> –</a:t>
            </a:r>
            <a:r>
              <a:rPr lang="ru-RU" sz="2400" b="1" dirty="0" smtClean="0"/>
              <a:t> вопросительные предложения</a:t>
            </a:r>
            <a:r>
              <a:rPr lang="en-US" sz="2400" b="1" dirty="0" smtClean="0"/>
              <a:t> </a:t>
            </a:r>
            <a:endParaRPr lang="ru-RU" sz="2400" b="1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3491880" y="1662902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36095" y="1614233"/>
            <a:ext cx="1790811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sz="49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84567" y="2474642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005064"/>
            <a:ext cx="9144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Did </a:t>
            </a:r>
            <a:r>
              <a:rPr lang="en-US" sz="5400" b="1" dirty="0" smtClean="0">
                <a:solidFill>
                  <a:schemeClr val="tx2"/>
                </a:solidFill>
              </a:rPr>
              <a:t>you</a:t>
            </a:r>
            <a:r>
              <a:rPr lang="ru-RU" sz="54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eat </a:t>
            </a:r>
            <a:r>
              <a:rPr lang="en-US" sz="5400" b="1" dirty="0" smtClean="0">
                <a:solidFill>
                  <a:srgbClr val="0070C0"/>
                </a:solidFill>
              </a:rPr>
              <a:t>sweets </a:t>
            </a:r>
            <a:r>
              <a:rPr lang="en-US" sz="5400" b="1" dirty="0" smtClean="0">
                <a:solidFill>
                  <a:srgbClr val="00B050"/>
                </a:solidFill>
              </a:rPr>
              <a:t>yesterday</a:t>
            </a:r>
            <a:r>
              <a:rPr lang="en-US" sz="5400" b="1" dirty="0">
                <a:solidFill>
                  <a:srgbClr val="00B050"/>
                </a:solidFill>
              </a:rPr>
              <a:t>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/>
              <a:t>Did </a:t>
            </a:r>
            <a:r>
              <a:rPr lang="en-US" sz="5400" b="1" dirty="0" smtClean="0">
                <a:solidFill>
                  <a:schemeClr val="tx2"/>
                </a:solidFill>
              </a:rPr>
              <a:t>John </a:t>
            </a:r>
            <a:r>
              <a:rPr lang="en-US" sz="5400" b="1" dirty="0" smtClean="0">
                <a:solidFill>
                  <a:srgbClr val="FF0000"/>
                </a:solidFill>
              </a:rPr>
              <a:t>roller skate </a:t>
            </a:r>
            <a:r>
              <a:rPr lang="en-US" sz="5400" b="1" dirty="0" smtClean="0">
                <a:solidFill>
                  <a:srgbClr val="00B050"/>
                </a:solidFill>
              </a:rPr>
              <a:t>last week</a:t>
            </a:r>
            <a:r>
              <a:rPr lang="en-US" sz="5400" b="1" dirty="0">
                <a:solidFill>
                  <a:srgbClr val="00B050"/>
                </a:solidFill>
              </a:rPr>
              <a:t>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4800" b="1" dirty="0"/>
              <a:t>Did </a:t>
            </a:r>
            <a:r>
              <a:rPr lang="en-US" sz="4800" b="1" dirty="0" smtClean="0">
                <a:solidFill>
                  <a:schemeClr val="tx2"/>
                </a:solidFill>
              </a:rPr>
              <a:t>They </a:t>
            </a:r>
            <a:r>
              <a:rPr lang="en-US" sz="4800" b="1" dirty="0" smtClean="0">
                <a:solidFill>
                  <a:srgbClr val="FF0000"/>
                </a:solidFill>
              </a:rPr>
              <a:t>meet </a:t>
            </a:r>
            <a:r>
              <a:rPr lang="en-US" sz="4800" b="1" dirty="0" smtClean="0">
                <a:solidFill>
                  <a:srgbClr val="0070C0"/>
                </a:solidFill>
              </a:rPr>
              <a:t>friends</a:t>
            </a:r>
            <a:r>
              <a:rPr lang="en-US" sz="4800" b="1" dirty="0" smtClean="0">
                <a:solidFill>
                  <a:srgbClr val="00B050"/>
                </a:solidFill>
              </a:rPr>
              <a:t> a week ago?</a:t>
            </a:r>
          </a:p>
          <a:p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57391" y="1870504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   We</a:t>
            </a:r>
          </a:p>
          <a:p>
            <a:pPr algn="ctr"/>
            <a:r>
              <a:rPr lang="en-US" sz="2800" b="1" dirty="0" smtClean="0"/>
              <a:t>She  He  It</a:t>
            </a:r>
          </a:p>
          <a:p>
            <a:pPr algn="ctr"/>
            <a:r>
              <a:rPr lang="en-US" sz="2800" b="1" dirty="0" smtClean="0"/>
              <a:t>You   They</a:t>
            </a:r>
            <a:endParaRPr lang="ru-RU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259632" y="1614590"/>
            <a:ext cx="23762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/>
              <a:t>Did</a:t>
            </a:r>
            <a:endParaRPr lang="ru-RU" sz="115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669247" y="1870504"/>
            <a:ext cx="10072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?</a:t>
            </a:r>
            <a:endParaRPr lang="ru-RU" sz="9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384695" y="183316"/>
            <a:ext cx="6702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Past Simple Questions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9072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82343" y="875813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Прошедшее простое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специальные вопросы</a:t>
            </a:r>
            <a:endParaRPr lang="ru-RU" sz="2400" b="1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4346639" y="1755234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65565" y="1614233"/>
            <a:ext cx="1790811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sz="49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52786" y="2474642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005064"/>
            <a:ext cx="9144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</a:rPr>
              <a:t>What </a:t>
            </a:r>
            <a:r>
              <a:rPr lang="en-US" sz="5400" b="1" dirty="0"/>
              <a:t>d</a:t>
            </a:r>
            <a:r>
              <a:rPr lang="en-US" sz="5400" b="1" dirty="0" smtClean="0"/>
              <a:t>id </a:t>
            </a:r>
            <a:r>
              <a:rPr lang="en-US" sz="5400" b="1" dirty="0" smtClean="0">
                <a:solidFill>
                  <a:schemeClr val="tx2"/>
                </a:solidFill>
              </a:rPr>
              <a:t>you</a:t>
            </a:r>
            <a:r>
              <a:rPr lang="ru-RU" sz="54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buy </a:t>
            </a:r>
            <a:r>
              <a:rPr lang="en-US" sz="5400" b="1" dirty="0" smtClean="0">
                <a:solidFill>
                  <a:srgbClr val="00B050"/>
                </a:solidFill>
              </a:rPr>
              <a:t>yesterday</a:t>
            </a:r>
            <a:r>
              <a:rPr lang="en-US" sz="5400" b="1" dirty="0">
                <a:solidFill>
                  <a:srgbClr val="00B050"/>
                </a:solidFill>
              </a:rPr>
              <a:t>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>
                <a:solidFill>
                  <a:srgbClr val="00B050"/>
                </a:solidFill>
              </a:rPr>
              <a:t>Where </a:t>
            </a:r>
            <a:r>
              <a:rPr lang="en-US" sz="5400" b="1" dirty="0"/>
              <a:t>d</a:t>
            </a:r>
            <a:r>
              <a:rPr lang="en-US" sz="5400" b="1" dirty="0" smtClean="0"/>
              <a:t>id </a:t>
            </a:r>
            <a:r>
              <a:rPr lang="en-US" sz="5400" b="1" dirty="0" smtClean="0">
                <a:solidFill>
                  <a:schemeClr val="tx2"/>
                </a:solidFill>
              </a:rPr>
              <a:t>they </a:t>
            </a:r>
            <a:r>
              <a:rPr lang="en-US" sz="5400" b="1" dirty="0" smtClean="0">
                <a:solidFill>
                  <a:srgbClr val="FF0000"/>
                </a:solidFill>
              </a:rPr>
              <a:t>ski </a:t>
            </a:r>
            <a:r>
              <a:rPr lang="en-US" sz="5400" b="1" dirty="0" smtClean="0">
                <a:solidFill>
                  <a:srgbClr val="00B050"/>
                </a:solidFill>
              </a:rPr>
              <a:t>last week</a:t>
            </a:r>
            <a:r>
              <a:rPr lang="en-US" sz="5400" b="1" dirty="0">
                <a:solidFill>
                  <a:srgbClr val="00B050"/>
                </a:solidFill>
              </a:rPr>
              <a:t>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4800" b="1" dirty="0" smtClean="0">
                <a:solidFill>
                  <a:srgbClr val="00B050"/>
                </a:solidFill>
              </a:rPr>
              <a:t>Where </a:t>
            </a:r>
            <a:r>
              <a:rPr lang="en-US" sz="4800" b="1" dirty="0"/>
              <a:t>d</a:t>
            </a:r>
            <a:r>
              <a:rPr lang="en-US" sz="4800" b="1" dirty="0" smtClean="0"/>
              <a:t>id </a:t>
            </a:r>
            <a:r>
              <a:rPr lang="en-US" sz="4800" b="1" dirty="0" smtClean="0">
                <a:solidFill>
                  <a:schemeClr val="tx2"/>
                </a:solidFill>
              </a:rPr>
              <a:t>they </a:t>
            </a:r>
            <a:r>
              <a:rPr lang="en-US" sz="4800" b="1" dirty="0" smtClean="0">
                <a:solidFill>
                  <a:srgbClr val="FF0000"/>
                </a:solidFill>
              </a:rPr>
              <a:t>go </a:t>
            </a:r>
            <a:r>
              <a:rPr lang="en-US" sz="4800" b="1" dirty="0" smtClean="0">
                <a:solidFill>
                  <a:srgbClr val="00B050"/>
                </a:solidFill>
              </a:rPr>
              <a:t>last summer?</a:t>
            </a:r>
          </a:p>
          <a:p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10635" y="1962836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   We</a:t>
            </a:r>
          </a:p>
          <a:p>
            <a:pPr algn="ctr"/>
            <a:r>
              <a:rPr lang="en-US" sz="2800" b="1" dirty="0" smtClean="0"/>
              <a:t>She  He  It</a:t>
            </a:r>
          </a:p>
          <a:p>
            <a:pPr algn="ctr"/>
            <a:r>
              <a:rPr lang="en-US" sz="2800" b="1" dirty="0" smtClean="0"/>
              <a:t>You   They</a:t>
            </a:r>
            <a:endParaRPr lang="ru-RU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195736" y="1755234"/>
            <a:ext cx="23762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/>
              <a:t>did</a:t>
            </a:r>
            <a:endParaRPr lang="ru-RU" sz="115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956376" y="1870504"/>
            <a:ext cx="10072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?</a:t>
            </a:r>
            <a:endParaRPr lang="ru-RU" sz="9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30058" y="183316"/>
            <a:ext cx="78115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Past Simple </a:t>
            </a:r>
            <a:r>
              <a:rPr lang="en-U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Wh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-questions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2741" y="1204297"/>
            <a:ext cx="180876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What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Where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When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Why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76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550706" y="672883"/>
            <a:ext cx="3528392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</a:t>
            </a:r>
            <a:r>
              <a:rPr lang="ru-RU" sz="199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199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sz="199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00033" y="2522283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827593"/>
            <a:ext cx="93245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B050"/>
                </a:solidFill>
              </a:rPr>
              <a:t>What</a:t>
            </a:r>
            <a:r>
              <a:rPr lang="en-US" sz="4800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en-US" sz="4800" b="1" dirty="0" smtClean="0">
                <a:solidFill>
                  <a:srgbClr val="FF0000"/>
                </a:solidFill>
              </a:rPr>
              <a:t>happened </a:t>
            </a:r>
            <a:r>
              <a:rPr lang="en-US" sz="4800" b="1" dirty="0" smtClean="0">
                <a:solidFill>
                  <a:schemeClr val="tx2"/>
                </a:solidFill>
              </a:rPr>
              <a:t>here </a:t>
            </a:r>
            <a:r>
              <a:rPr lang="en-US" sz="4800" b="1" dirty="0" smtClean="0">
                <a:solidFill>
                  <a:srgbClr val="00B050"/>
                </a:solidFill>
              </a:rPr>
              <a:t>yesterday?</a:t>
            </a:r>
          </a:p>
          <a:p>
            <a:pPr algn="ctr"/>
            <a:r>
              <a:rPr lang="en-US" sz="5400" b="1" dirty="0" smtClean="0">
                <a:solidFill>
                  <a:srgbClr val="00B050"/>
                </a:solidFill>
              </a:rPr>
              <a:t>Who</a:t>
            </a:r>
            <a:r>
              <a:rPr lang="en-US" sz="5400" b="1" dirty="0" smtClean="0">
                <a:solidFill>
                  <a:schemeClr val="tx2"/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finished</a:t>
            </a:r>
            <a:r>
              <a:rPr lang="en-US" sz="5400" b="1" dirty="0" smtClean="0">
                <a:solidFill>
                  <a:schemeClr val="tx2"/>
                </a:solidFill>
              </a:rPr>
              <a:t> school </a:t>
            </a:r>
            <a:r>
              <a:rPr lang="en-US" sz="5400" b="1" dirty="0" smtClean="0">
                <a:solidFill>
                  <a:srgbClr val="00B050"/>
                </a:solidFill>
              </a:rPr>
              <a:t>last year?</a:t>
            </a:r>
          </a:p>
          <a:p>
            <a:pPr algn="ctr"/>
            <a:r>
              <a:rPr lang="en-US" sz="4800" b="1" dirty="0" smtClean="0">
                <a:solidFill>
                  <a:srgbClr val="00B050"/>
                </a:solidFill>
              </a:rPr>
              <a:t>Who</a:t>
            </a:r>
            <a:r>
              <a:rPr lang="en-US" sz="4800" b="1" dirty="0" smtClean="0">
                <a:solidFill>
                  <a:schemeClr val="tx2"/>
                </a:solidFill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</a:rPr>
              <a:t>went</a:t>
            </a:r>
            <a:r>
              <a:rPr lang="en-US" sz="4800" b="1" dirty="0" smtClean="0">
                <a:solidFill>
                  <a:schemeClr val="tx2"/>
                </a:solidFill>
              </a:rPr>
              <a:t> </a:t>
            </a:r>
            <a:r>
              <a:rPr lang="en-US" sz="4800" b="1" dirty="0" smtClean="0">
                <a:solidFill>
                  <a:srgbClr val="0070C0"/>
                </a:solidFill>
              </a:rPr>
              <a:t>to Moscow </a:t>
            </a:r>
            <a:r>
              <a:rPr lang="en-US" sz="4800" b="1" dirty="0" smtClean="0">
                <a:solidFill>
                  <a:srgbClr val="00B050"/>
                </a:solidFill>
              </a:rPr>
              <a:t>last week?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36597" y="188640"/>
            <a:ext cx="7654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Past Simple </a:t>
            </a:r>
            <a:r>
              <a:rPr lang="en-U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Wh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-questions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896519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Прошедшее простое</a:t>
            </a:r>
            <a:r>
              <a:rPr lang="en-US" sz="2800" b="1" dirty="0" smtClean="0"/>
              <a:t> – </a:t>
            </a:r>
            <a:r>
              <a:rPr lang="ru-RU" sz="2800" b="1" dirty="0" smtClean="0"/>
              <a:t>вопросы </a:t>
            </a:r>
            <a:r>
              <a:rPr lang="ru-RU" sz="2800" b="1" dirty="0" smtClean="0"/>
              <a:t>к подлежащему</a:t>
            </a:r>
            <a:endParaRPr lang="ru-RU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1197610"/>
            <a:ext cx="2751844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Who</a:t>
            </a:r>
            <a:endParaRPr lang="ru-RU" sz="8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  <a:p>
            <a:pPr algn="ctr"/>
            <a:r>
              <a:rPr lang="en-US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What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55400" y="1383510"/>
            <a:ext cx="136815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solidFill>
                  <a:schemeClr val="tx2"/>
                </a:solidFill>
              </a:rPr>
              <a:t>?</a:t>
            </a:r>
            <a:endParaRPr lang="ru-RU" sz="115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34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476672"/>
            <a:ext cx="53314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Verbs ending in 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-e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8202" y="1664327"/>
            <a:ext cx="41665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hop</a:t>
            </a:r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 </a:t>
            </a:r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hop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53168" y="2679303"/>
            <a:ext cx="42915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smil</a:t>
            </a:r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 </a:t>
            </a:r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smil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9237" y="3602633"/>
            <a:ext cx="4685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danc</a:t>
            </a:r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 </a:t>
            </a:r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danc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74816" y="4557151"/>
            <a:ext cx="57232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confus</a:t>
            </a:r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 </a:t>
            </a:r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confus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706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409</Words>
  <Application>Microsoft Office PowerPoint</Application>
  <PresentationFormat>Экран (4:3)</PresentationFormat>
  <Paragraphs>142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Alyoshina ELENA</dc:creator>
  <cp:lastModifiedBy>Alyoshina ELENA</cp:lastModifiedBy>
  <cp:revision>20</cp:revision>
  <dcterms:created xsi:type="dcterms:W3CDTF">2016-04-28T07:30:59Z</dcterms:created>
  <dcterms:modified xsi:type="dcterms:W3CDTF">2022-11-29T08:25:39Z</dcterms:modified>
</cp:coreProperties>
</file>