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85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54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2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5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4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71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6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48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8BA3E-44D7-4C1D-9F3C-DD26942EFEBA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D0F0D-7A98-49AF-B049-C741D84FA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75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6191" y="404664"/>
            <a:ext cx="4751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10" y="1035606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620381"/>
            <a:ext cx="85324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Tomorrow </a:t>
            </a:r>
            <a:r>
              <a:rPr lang="ru-RU" sz="4000" b="1" dirty="0" smtClean="0">
                <a:solidFill>
                  <a:srgbClr val="7030A0"/>
                </a:solidFill>
              </a:rPr>
              <a:t> 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завтра</a:t>
            </a:r>
            <a:endParaRPr lang="en-US" sz="40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The day after tomorrow</a:t>
            </a:r>
            <a:r>
              <a:rPr lang="ru-RU" sz="4000" b="1" dirty="0" smtClean="0">
                <a:solidFill>
                  <a:srgbClr val="7030A0"/>
                </a:solidFill>
              </a:rPr>
              <a:t>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послезавтра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Next week</a:t>
            </a:r>
            <a:r>
              <a:rPr lang="ru-RU" sz="4000" b="1" dirty="0" smtClean="0">
                <a:solidFill>
                  <a:srgbClr val="7030A0"/>
                </a:solidFill>
              </a:rPr>
              <a:t>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на следующей неделе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Next month</a:t>
            </a:r>
            <a:r>
              <a:rPr lang="ru-RU" sz="4000" b="1" dirty="0" smtClean="0">
                <a:solidFill>
                  <a:srgbClr val="7030A0"/>
                </a:solidFill>
              </a:rPr>
              <a:t>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 следующем месяце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Next year</a:t>
            </a:r>
            <a:r>
              <a:rPr lang="ru-RU" sz="4000" b="1" dirty="0" smtClean="0">
                <a:solidFill>
                  <a:srgbClr val="7030A0"/>
                </a:solidFill>
              </a:rPr>
              <a:t>  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 следующем году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In a week</a:t>
            </a:r>
            <a:r>
              <a:rPr lang="ru-RU" sz="4000" b="1" dirty="0" smtClean="0">
                <a:solidFill>
                  <a:srgbClr val="7030A0"/>
                </a:solidFill>
              </a:rPr>
              <a:t> 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через неделю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In two months</a:t>
            </a:r>
            <a:r>
              <a:rPr lang="ru-RU" sz="4000" b="1" dirty="0" smtClean="0">
                <a:solidFill>
                  <a:srgbClr val="7030A0"/>
                </a:solidFill>
              </a:rPr>
              <a:t>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через два месяца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7030A0"/>
                </a:solidFill>
              </a:rPr>
              <a:t>In three years</a:t>
            </a:r>
            <a:r>
              <a:rPr lang="ru-RU" sz="4000" b="1" dirty="0" smtClean="0">
                <a:solidFill>
                  <a:srgbClr val="7030A0"/>
                </a:solidFill>
              </a:rPr>
              <a:t>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через три года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6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лыбающееся лицо 8"/>
          <p:cNvSpPr/>
          <p:nvPr/>
        </p:nvSpPr>
        <p:spPr>
          <a:xfrm>
            <a:off x="539552" y="1607484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760803"/>
            <a:ext cx="5413782" cy="3260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</a:t>
            </a:r>
            <a:r>
              <a:rPr lang="ru-RU" sz="115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99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36758" y="2537563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492341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I 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will</a:t>
            </a:r>
            <a:r>
              <a:rPr lang="en-US" sz="5400" b="1" dirty="0" smtClean="0">
                <a:solidFill>
                  <a:srgbClr val="00B050"/>
                </a:solidFill>
              </a:rPr>
              <a:t> go </a:t>
            </a:r>
            <a:r>
              <a:rPr lang="en-US" sz="5400" b="1" dirty="0" smtClean="0">
                <a:solidFill>
                  <a:srgbClr val="0070C0"/>
                </a:solidFill>
              </a:rPr>
              <a:t>to school </a:t>
            </a:r>
            <a:r>
              <a:rPr lang="en-US" sz="5400" b="1" dirty="0" smtClean="0">
                <a:solidFill>
                  <a:srgbClr val="7030A0"/>
                </a:solidFill>
              </a:rPr>
              <a:t>next year.</a:t>
            </a:r>
          </a:p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We </a:t>
            </a:r>
            <a:r>
              <a:rPr lang="en-US" sz="5400" b="1" dirty="0" smtClean="0">
                <a:solidFill>
                  <a:srgbClr val="FF0000"/>
                </a:solidFill>
              </a:rPr>
              <a:t>will</a:t>
            </a:r>
            <a:r>
              <a:rPr lang="en-US" sz="5400" b="1" dirty="0" smtClean="0">
                <a:solidFill>
                  <a:srgbClr val="00B050"/>
                </a:solidFill>
              </a:rPr>
              <a:t> play </a:t>
            </a:r>
            <a:r>
              <a:rPr lang="en-US" sz="5400" b="1" dirty="0" smtClean="0">
                <a:solidFill>
                  <a:srgbClr val="0070C0"/>
                </a:solidFill>
              </a:rPr>
              <a:t>football </a:t>
            </a:r>
            <a:r>
              <a:rPr lang="en-US" sz="5400" b="1" dirty="0" smtClean="0">
                <a:solidFill>
                  <a:srgbClr val="7030A0"/>
                </a:solidFill>
              </a:rPr>
              <a:t>in a day.</a:t>
            </a:r>
          </a:p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They</a:t>
            </a:r>
            <a:r>
              <a:rPr lang="en-US" sz="5400" b="1" dirty="0" smtClean="0">
                <a:solidFill>
                  <a:srgbClr val="FF0000"/>
                </a:solidFill>
              </a:rPr>
              <a:t>’ll </a:t>
            </a:r>
            <a:r>
              <a:rPr lang="en-US" sz="5400" b="1" dirty="0" smtClean="0">
                <a:solidFill>
                  <a:srgbClr val="00B050"/>
                </a:solidFill>
              </a:rPr>
              <a:t>draw</a:t>
            </a:r>
            <a:r>
              <a:rPr lang="en-US" sz="5400" b="1" dirty="0" smtClean="0">
                <a:solidFill>
                  <a:schemeClr val="tx2"/>
                </a:solidFill>
              </a:rPr>
              <a:t> </a:t>
            </a:r>
            <a:r>
              <a:rPr lang="en-US" sz="5400" b="1" dirty="0" smtClean="0">
                <a:solidFill>
                  <a:srgbClr val="0070C0"/>
                </a:solidFill>
              </a:rPr>
              <a:t>posters </a:t>
            </a:r>
            <a:r>
              <a:rPr lang="en-US" sz="5400" b="1" dirty="0" smtClean="0">
                <a:solidFill>
                  <a:srgbClr val="7030A0"/>
                </a:solidFill>
              </a:rPr>
              <a:t>tomorrow.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548" y="169839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37012" y="188640"/>
            <a:ext cx="7531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 positive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06" y="930078"/>
            <a:ext cx="9324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r>
              <a:rPr lang="en-US" sz="3200" b="1" dirty="0" smtClean="0"/>
              <a:t> </a:t>
            </a:r>
            <a:r>
              <a:rPr lang="ru-RU" sz="3200" b="1" dirty="0" smtClean="0"/>
              <a:t>– положительные предложения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03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лыбающееся лицо 8"/>
          <p:cNvSpPr/>
          <p:nvPr/>
        </p:nvSpPr>
        <p:spPr>
          <a:xfrm>
            <a:off x="539552" y="1607484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760803"/>
            <a:ext cx="2952328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199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79808" y="2493641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915513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I 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will not</a:t>
            </a:r>
            <a:r>
              <a:rPr lang="en-US" sz="5400" b="1" dirty="0" smtClean="0">
                <a:solidFill>
                  <a:srgbClr val="00B050"/>
                </a:solidFill>
              </a:rPr>
              <a:t> eat </a:t>
            </a:r>
            <a:r>
              <a:rPr lang="en-US" sz="5400" b="1" dirty="0" smtClean="0">
                <a:solidFill>
                  <a:srgbClr val="00B0F0"/>
                </a:solidFill>
              </a:rPr>
              <a:t>sugar</a:t>
            </a:r>
            <a:r>
              <a:rPr lang="en-US" sz="5400" b="1" dirty="0" smtClean="0">
                <a:solidFill>
                  <a:srgbClr val="00B050"/>
                </a:solidFill>
              </a:rPr>
              <a:t> </a:t>
            </a:r>
            <a:r>
              <a:rPr lang="en-US" sz="5400" b="1" dirty="0" smtClean="0">
                <a:solidFill>
                  <a:srgbClr val="7030A0"/>
                </a:solidFill>
              </a:rPr>
              <a:t>next week.</a:t>
            </a:r>
          </a:p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We </a:t>
            </a:r>
            <a:r>
              <a:rPr lang="en-US" sz="5400" b="1" dirty="0" smtClean="0">
                <a:solidFill>
                  <a:srgbClr val="FF0000"/>
                </a:solidFill>
              </a:rPr>
              <a:t>won’t</a:t>
            </a:r>
            <a:r>
              <a:rPr lang="en-US" sz="5400" b="1" dirty="0" smtClean="0">
                <a:solidFill>
                  <a:srgbClr val="00B050"/>
                </a:solidFill>
              </a:rPr>
              <a:t> buy </a:t>
            </a:r>
            <a:r>
              <a:rPr lang="en-US" sz="5400" b="1" dirty="0" smtClean="0">
                <a:solidFill>
                  <a:srgbClr val="0070C0"/>
                </a:solidFill>
              </a:rPr>
              <a:t>milk </a:t>
            </a:r>
            <a:r>
              <a:rPr lang="en-US" sz="5400" b="1" dirty="0" smtClean="0">
                <a:solidFill>
                  <a:srgbClr val="7030A0"/>
                </a:solidFill>
              </a:rPr>
              <a:t>tomorrow.</a:t>
            </a:r>
          </a:p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Jill </a:t>
            </a:r>
            <a:r>
              <a:rPr lang="en-US" sz="5400" b="1" dirty="0">
                <a:solidFill>
                  <a:srgbClr val="FF0000"/>
                </a:solidFill>
              </a:rPr>
              <a:t>won’t </a:t>
            </a:r>
            <a:r>
              <a:rPr lang="en-US" sz="5400" b="1" dirty="0" smtClean="0">
                <a:solidFill>
                  <a:srgbClr val="00B050"/>
                </a:solidFill>
              </a:rPr>
              <a:t>play </a:t>
            </a:r>
            <a:r>
              <a:rPr lang="en-US" sz="5400" b="1" dirty="0" smtClean="0">
                <a:solidFill>
                  <a:srgbClr val="00B0F0"/>
                </a:solidFill>
              </a:rPr>
              <a:t>chess</a:t>
            </a:r>
            <a:r>
              <a:rPr lang="en-US" sz="5400" b="1" dirty="0">
                <a:solidFill>
                  <a:srgbClr val="7030A0"/>
                </a:solidFill>
              </a:rPr>
              <a:t> </a:t>
            </a:r>
            <a:r>
              <a:rPr lang="en-US" sz="5400" b="1" dirty="0" smtClean="0">
                <a:solidFill>
                  <a:srgbClr val="7030A0"/>
                </a:solidFill>
              </a:rPr>
              <a:t>in a day.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548" y="169839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5249" y="299138"/>
            <a:ext cx="77747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negative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02270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r>
              <a:rPr lang="en-US" sz="3200" b="1" dirty="0" smtClean="0"/>
              <a:t> </a:t>
            </a:r>
            <a:r>
              <a:rPr lang="ru-RU" sz="3200" b="1" dirty="0" smtClean="0"/>
              <a:t>– отрицательные предложения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65883" y="1720382"/>
            <a:ext cx="23519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will not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won’t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613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лыбающееся лицо 8"/>
          <p:cNvSpPr/>
          <p:nvPr/>
        </p:nvSpPr>
        <p:spPr>
          <a:xfrm>
            <a:off x="3851920" y="169214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930080"/>
            <a:ext cx="4464496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V</a:t>
            </a:r>
            <a:r>
              <a:rPr lang="en-US" sz="13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3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18554" y="2708920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625" y="3881479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Will </a:t>
            </a:r>
            <a:r>
              <a:rPr lang="en-US" sz="4800" b="1" dirty="0" smtClean="0">
                <a:solidFill>
                  <a:srgbClr val="0070C0"/>
                </a:solidFill>
              </a:rPr>
              <a:t>you</a:t>
            </a:r>
            <a:r>
              <a:rPr lang="en-US" sz="4800" b="1" dirty="0" smtClean="0">
                <a:solidFill>
                  <a:srgbClr val="00B050"/>
                </a:solidFill>
              </a:rPr>
              <a:t> go </a:t>
            </a:r>
            <a:r>
              <a:rPr lang="en-US" sz="4800" b="1" dirty="0" smtClean="0">
                <a:solidFill>
                  <a:srgbClr val="0070C0"/>
                </a:solidFill>
              </a:rPr>
              <a:t>to school </a:t>
            </a:r>
            <a:r>
              <a:rPr lang="en-US" sz="4800" b="1" dirty="0" smtClean="0">
                <a:solidFill>
                  <a:srgbClr val="7030A0"/>
                </a:solidFill>
              </a:rPr>
              <a:t>next week?</a:t>
            </a:r>
            <a:endParaRPr lang="en-US" sz="4800" b="1" dirty="0">
              <a:solidFill>
                <a:srgbClr val="7030A0"/>
              </a:solidFill>
            </a:endParaRPr>
          </a:p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Will</a:t>
            </a:r>
            <a:r>
              <a:rPr lang="en-US" sz="4400" b="1" dirty="0" smtClean="0">
                <a:solidFill>
                  <a:srgbClr val="0070C0"/>
                </a:solidFill>
              </a:rPr>
              <a:t> Jim</a:t>
            </a:r>
            <a:r>
              <a:rPr lang="en-US" sz="4400" b="1" dirty="0" smtClean="0">
                <a:solidFill>
                  <a:srgbClr val="00B050"/>
                </a:solidFill>
              </a:rPr>
              <a:t> take </a:t>
            </a:r>
            <a:r>
              <a:rPr lang="en-US" sz="4400" b="1" dirty="0" smtClean="0">
                <a:solidFill>
                  <a:srgbClr val="00B0F0"/>
                </a:solidFill>
              </a:rPr>
              <a:t>part</a:t>
            </a:r>
            <a:r>
              <a:rPr lang="en-US" sz="4400" b="1" dirty="0" smtClean="0">
                <a:solidFill>
                  <a:srgbClr val="00B050"/>
                </a:solidFill>
              </a:rPr>
              <a:t> </a:t>
            </a:r>
            <a:r>
              <a:rPr lang="en-US" sz="4400" b="1" dirty="0" smtClean="0">
                <a:solidFill>
                  <a:srgbClr val="0070C0"/>
                </a:solidFill>
              </a:rPr>
              <a:t>in </a:t>
            </a:r>
            <a:r>
              <a:rPr lang="en-US" sz="4400" b="1" dirty="0" smtClean="0">
                <a:solidFill>
                  <a:srgbClr val="0070C0"/>
                </a:solidFill>
              </a:rPr>
              <a:t>the </a:t>
            </a:r>
            <a:r>
              <a:rPr lang="en-US" sz="4400" b="1" dirty="0" smtClean="0">
                <a:solidFill>
                  <a:srgbClr val="0070C0"/>
                </a:solidFill>
              </a:rPr>
              <a:t>competition</a:t>
            </a:r>
            <a:r>
              <a:rPr lang="en-US" sz="4400" b="1" dirty="0">
                <a:solidFill>
                  <a:srgbClr val="0070C0"/>
                </a:solidFill>
              </a:rPr>
              <a:t>?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Will </a:t>
            </a:r>
            <a:r>
              <a:rPr lang="en-US" sz="4800" b="1" dirty="0" smtClean="0">
                <a:solidFill>
                  <a:srgbClr val="0070C0"/>
                </a:solidFill>
              </a:rPr>
              <a:t>She </a:t>
            </a:r>
            <a:r>
              <a:rPr lang="en-US" sz="4800" b="1" dirty="0" smtClean="0">
                <a:solidFill>
                  <a:srgbClr val="00B050"/>
                </a:solidFill>
              </a:rPr>
              <a:t>write </a:t>
            </a:r>
            <a:r>
              <a:rPr lang="en-US" sz="4800" b="1" dirty="0" smtClean="0">
                <a:solidFill>
                  <a:srgbClr val="00B0F0"/>
                </a:solidFill>
              </a:rPr>
              <a:t>you a letter? </a:t>
            </a:r>
            <a:endParaRPr lang="en-US" sz="4800" b="1" dirty="0" smtClean="0">
              <a:solidFill>
                <a:srgbClr val="7030A0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 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28526" y="1899743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9444" y="299138"/>
            <a:ext cx="8266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questions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0732" y="942937"/>
            <a:ext cx="625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r>
              <a:rPr lang="en-US" sz="3200" b="1" dirty="0" smtClean="0"/>
              <a:t> </a:t>
            </a:r>
            <a:r>
              <a:rPr lang="ru-RU" sz="3200" b="1" dirty="0" smtClean="0"/>
              <a:t>- вопросы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90732" y="1744642"/>
            <a:ext cx="22092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13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лыбающееся лицо 8"/>
          <p:cNvSpPr/>
          <p:nvPr/>
        </p:nvSpPr>
        <p:spPr>
          <a:xfrm>
            <a:off x="3851920" y="169214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930080"/>
            <a:ext cx="4464496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V</a:t>
            </a:r>
            <a:r>
              <a:rPr lang="en-US" sz="13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3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18554" y="2708920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625" y="4114705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When </a:t>
            </a:r>
            <a:r>
              <a:rPr lang="en-US" sz="4800" b="1" dirty="0">
                <a:solidFill>
                  <a:srgbClr val="FF0000"/>
                </a:solidFill>
              </a:rPr>
              <a:t>w</a:t>
            </a:r>
            <a:r>
              <a:rPr lang="en-US" sz="4800" b="1" dirty="0" smtClean="0">
                <a:solidFill>
                  <a:srgbClr val="FF0000"/>
                </a:solidFill>
              </a:rPr>
              <a:t>ill </a:t>
            </a:r>
            <a:r>
              <a:rPr lang="en-US" sz="4800" b="1" dirty="0" smtClean="0">
                <a:solidFill>
                  <a:srgbClr val="0070C0"/>
                </a:solidFill>
              </a:rPr>
              <a:t>you</a:t>
            </a:r>
            <a:r>
              <a:rPr lang="en-US" sz="4800" b="1" dirty="0" smtClean="0">
                <a:solidFill>
                  <a:srgbClr val="00B050"/>
                </a:solidFill>
              </a:rPr>
              <a:t> go </a:t>
            </a:r>
            <a:r>
              <a:rPr lang="en-US" sz="4800" b="1" dirty="0" smtClean="0">
                <a:solidFill>
                  <a:srgbClr val="0070C0"/>
                </a:solidFill>
              </a:rPr>
              <a:t>to school?</a:t>
            </a:r>
          </a:p>
          <a:p>
            <a:pPr algn="ctr"/>
            <a:r>
              <a:rPr lang="en-US" sz="4400" b="1" dirty="0" smtClean="0">
                <a:solidFill>
                  <a:srgbClr val="00B050"/>
                </a:solidFill>
              </a:rPr>
              <a:t>Where </a:t>
            </a:r>
            <a:r>
              <a:rPr lang="en-US" sz="4400" b="1" dirty="0">
                <a:solidFill>
                  <a:srgbClr val="FF0000"/>
                </a:solidFill>
              </a:rPr>
              <a:t>w</a:t>
            </a:r>
            <a:r>
              <a:rPr lang="en-US" sz="4400" b="1" dirty="0" smtClean="0">
                <a:solidFill>
                  <a:srgbClr val="FF0000"/>
                </a:solidFill>
              </a:rPr>
              <a:t>ill</a:t>
            </a:r>
            <a:r>
              <a:rPr lang="en-US" sz="4400" b="1" dirty="0" smtClean="0">
                <a:solidFill>
                  <a:srgbClr val="0070C0"/>
                </a:solidFill>
              </a:rPr>
              <a:t> Jim</a:t>
            </a:r>
            <a:r>
              <a:rPr lang="en-US" sz="4400" b="1" dirty="0" smtClean="0">
                <a:solidFill>
                  <a:srgbClr val="00B050"/>
                </a:solidFill>
              </a:rPr>
              <a:t> buy </a:t>
            </a:r>
            <a:r>
              <a:rPr lang="en-US" sz="4400" b="1" dirty="0" smtClean="0">
                <a:solidFill>
                  <a:srgbClr val="00B0F0"/>
                </a:solidFill>
              </a:rPr>
              <a:t>flowers</a:t>
            </a:r>
            <a:r>
              <a:rPr lang="en-US" sz="4400" b="1" dirty="0" smtClean="0">
                <a:solidFill>
                  <a:srgbClr val="0070C0"/>
                </a:solidFill>
              </a:rPr>
              <a:t>?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What </a:t>
            </a:r>
            <a:r>
              <a:rPr lang="en-US" sz="4800" b="1" dirty="0">
                <a:solidFill>
                  <a:srgbClr val="FF0000"/>
                </a:solidFill>
              </a:rPr>
              <a:t>w</a:t>
            </a:r>
            <a:r>
              <a:rPr lang="en-US" sz="4800" b="1" dirty="0" smtClean="0">
                <a:solidFill>
                  <a:srgbClr val="FF0000"/>
                </a:solidFill>
              </a:rPr>
              <a:t>ill </a:t>
            </a:r>
            <a:r>
              <a:rPr lang="en-US" sz="4800" b="1" dirty="0" smtClean="0">
                <a:solidFill>
                  <a:srgbClr val="0070C0"/>
                </a:solidFill>
              </a:rPr>
              <a:t>She </a:t>
            </a:r>
            <a:r>
              <a:rPr lang="en-US" sz="4800" b="1" dirty="0" smtClean="0">
                <a:solidFill>
                  <a:srgbClr val="00B050"/>
                </a:solidFill>
              </a:rPr>
              <a:t>write </a:t>
            </a:r>
            <a:r>
              <a:rPr lang="en-US" sz="4800" b="1" dirty="0" smtClean="0">
                <a:solidFill>
                  <a:srgbClr val="00B0F0"/>
                </a:solidFill>
              </a:rPr>
              <a:t>you about? </a:t>
            </a:r>
            <a:endParaRPr lang="en-US" sz="4800" b="1" dirty="0" smtClean="0">
              <a:solidFill>
                <a:srgbClr val="7030A0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 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28526" y="1899743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   We</a:t>
            </a:r>
          </a:p>
          <a:p>
            <a:pPr algn="ctr"/>
            <a:r>
              <a:rPr lang="en-US" sz="2800" b="1" dirty="0" smtClean="0"/>
              <a:t>She  He  It</a:t>
            </a:r>
          </a:p>
          <a:p>
            <a:pPr algn="ctr"/>
            <a:r>
              <a:rPr lang="en-US" sz="2800" b="1" dirty="0" smtClean="0"/>
              <a:t>You   They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1720" y="299138"/>
            <a:ext cx="85018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WH-Questions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6111" y="837747"/>
            <a:ext cx="8419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r>
              <a:rPr lang="en-US" sz="3200" b="1" dirty="0" smtClean="0"/>
              <a:t> – </a:t>
            </a:r>
            <a:r>
              <a:rPr lang="ru-RU" sz="3200" b="1" dirty="0" smtClean="0"/>
              <a:t>специальные вопросы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90732" y="1744642"/>
            <a:ext cx="22092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625" y="1191856"/>
            <a:ext cx="18087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What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Where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When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Why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84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427984" y="930080"/>
            <a:ext cx="4464496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V</a:t>
            </a:r>
            <a:r>
              <a:rPr lang="en-US" sz="13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3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18554" y="2708920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4680" y="3837962"/>
            <a:ext cx="993710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Who </a:t>
            </a:r>
            <a:r>
              <a:rPr lang="en-US" sz="4800" b="1" dirty="0" smtClean="0">
                <a:solidFill>
                  <a:srgbClr val="FF0000"/>
                </a:solidFill>
              </a:rPr>
              <a:t>will</a:t>
            </a:r>
            <a:r>
              <a:rPr lang="en-US" sz="4800" b="1" dirty="0" smtClean="0">
                <a:solidFill>
                  <a:srgbClr val="00B050"/>
                </a:solidFill>
              </a:rPr>
              <a:t> go </a:t>
            </a:r>
            <a:r>
              <a:rPr lang="en-US" sz="4800" b="1" dirty="0" smtClean="0">
                <a:solidFill>
                  <a:srgbClr val="0070C0"/>
                </a:solidFill>
              </a:rPr>
              <a:t>to school </a:t>
            </a:r>
            <a:r>
              <a:rPr lang="en-US" sz="4800" b="1" dirty="0" smtClean="0">
                <a:solidFill>
                  <a:srgbClr val="7030A0"/>
                </a:solidFill>
              </a:rPr>
              <a:t>tomorrow</a:t>
            </a:r>
            <a:r>
              <a:rPr lang="en-US" sz="4800" b="1" dirty="0" smtClean="0">
                <a:solidFill>
                  <a:srgbClr val="0070C0"/>
                </a:solidFill>
              </a:rPr>
              <a:t>?</a:t>
            </a:r>
          </a:p>
          <a:p>
            <a:pPr algn="ctr"/>
            <a:r>
              <a:rPr lang="en-US" sz="4400" b="1" dirty="0" smtClean="0">
                <a:solidFill>
                  <a:srgbClr val="00B050"/>
                </a:solidFill>
              </a:rPr>
              <a:t>Who </a:t>
            </a:r>
            <a:r>
              <a:rPr lang="en-US" sz="4400" b="1" dirty="0">
                <a:solidFill>
                  <a:srgbClr val="FF0000"/>
                </a:solidFill>
              </a:rPr>
              <a:t>w</a:t>
            </a:r>
            <a:r>
              <a:rPr lang="en-US" sz="4400" b="1" dirty="0" smtClean="0">
                <a:solidFill>
                  <a:srgbClr val="FF0000"/>
                </a:solidFill>
              </a:rPr>
              <a:t>ill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smtClean="0">
                <a:solidFill>
                  <a:srgbClr val="00B050"/>
                </a:solidFill>
              </a:rPr>
              <a:t>read </a:t>
            </a:r>
            <a:r>
              <a:rPr lang="en-US" sz="4400" b="1" dirty="0" smtClean="0">
                <a:solidFill>
                  <a:srgbClr val="00B0F0"/>
                </a:solidFill>
              </a:rPr>
              <a:t>the story </a:t>
            </a:r>
            <a:r>
              <a:rPr lang="en-US" sz="4400" b="1" dirty="0" smtClean="0">
                <a:solidFill>
                  <a:srgbClr val="7030A0"/>
                </a:solidFill>
              </a:rPr>
              <a:t>in a day</a:t>
            </a:r>
            <a:r>
              <a:rPr lang="en-US" sz="4400" b="1" dirty="0" smtClean="0">
                <a:solidFill>
                  <a:srgbClr val="0070C0"/>
                </a:solidFill>
              </a:rPr>
              <a:t>?</a:t>
            </a:r>
            <a:endParaRPr lang="en-US" sz="44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Who </a:t>
            </a:r>
            <a:r>
              <a:rPr lang="en-US" sz="4800" b="1" dirty="0">
                <a:solidFill>
                  <a:srgbClr val="FF0000"/>
                </a:solidFill>
              </a:rPr>
              <a:t>w</a:t>
            </a:r>
            <a:r>
              <a:rPr lang="en-US" sz="4800" b="1" dirty="0" smtClean="0">
                <a:solidFill>
                  <a:srgbClr val="FF0000"/>
                </a:solidFill>
              </a:rPr>
              <a:t>ill </a:t>
            </a:r>
            <a:r>
              <a:rPr lang="en-US" sz="4800" b="1" dirty="0" smtClean="0">
                <a:solidFill>
                  <a:srgbClr val="00B050"/>
                </a:solidFill>
              </a:rPr>
              <a:t>feed </a:t>
            </a:r>
            <a:r>
              <a:rPr lang="en-US" sz="4800" b="1" dirty="0" smtClean="0">
                <a:solidFill>
                  <a:srgbClr val="00B0F0"/>
                </a:solidFill>
              </a:rPr>
              <a:t>the pets </a:t>
            </a:r>
            <a:r>
              <a:rPr lang="en-US" sz="4800" b="1" dirty="0" smtClean="0">
                <a:solidFill>
                  <a:srgbClr val="7030A0"/>
                </a:solidFill>
              </a:rPr>
              <a:t>next week</a:t>
            </a:r>
            <a:r>
              <a:rPr lang="en-US" sz="4800" b="1" dirty="0" smtClean="0">
                <a:solidFill>
                  <a:srgbClr val="00B0F0"/>
                </a:solidFill>
              </a:rPr>
              <a:t>?</a:t>
            </a:r>
          </a:p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What</a:t>
            </a:r>
            <a:r>
              <a:rPr lang="en-US" sz="4800" b="1" dirty="0" smtClean="0">
                <a:solidFill>
                  <a:srgbClr val="00B0F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will</a:t>
            </a:r>
            <a:r>
              <a:rPr lang="en-US" sz="4800" b="1" dirty="0" smtClean="0">
                <a:solidFill>
                  <a:srgbClr val="00B0F0"/>
                </a:solidFill>
              </a:rPr>
              <a:t> </a:t>
            </a:r>
            <a:r>
              <a:rPr lang="en-US" sz="4800" b="1" dirty="0" smtClean="0">
                <a:solidFill>
                  <a:srgbClr val="00B050"/>
                </a:solidFill>
              </a:rPr>
              <a:t>happen</a:t>
            </a:r>
            <a:r>
              <a:rPr lang="en-US" sz="4800" b="1" dirty="0" smtClean="0">
                <a:solidFill>
                  <a:srgbClr val="00B0F0"/>
                </a:solidFill>
              </a:rPr>
              <a:t> </a:t>
            </a:r>
            <a:r>
              <a:rPr lang="en-US" sz="4800" b="1" dirty="0" smtClean="0">
                <a:solidFill>
                  <a:srgbClr val="7030A0"/>
                </a:solidFill>
              </a:rPr>
              <a:t>after the concert</a:t>
            </a:r>
            <a:r>
              <a:rPr lang="en-US" sz="4800" b="1" dirty="0" smtClean="0">
                <a:solidFill>
                  <a:srgbClr val="00B0F0"/>
                </a:solidFill>
              </a:rPr>
              <a:t>? </a:t>
            </a:r>
            <a:endParaRPr lang="en-US" sz="4800" b="1" dirty="0" smtClean="0">
              <a:solidFill>
                <a:srgbClr val="7030A0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 </a:t>
            </a:r>
            <a:r>
              <a:rPr lang="en-US" sz="4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5042" y="122267"/>
            <a:ext cx="85018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FUTURE SIMPLE </a:t>
            </a:r>
            <a:r>
              <a:rPr lang="en-US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</a:t>
            </a:r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-questions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5" y="947203"/>
            <a:ext cx="8748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Будущее простое</a:t>
            </a:r>
            <a:r>
              <a:rPr lang="en-US" sz="3200" b="1" dirty="0" smtClean="0"/>
              <a:t> – </a:t>
            </a:r>
            <a:r>
              <a:rPr lang="ru-RU" sz="3200" b="1" dirty="0" smtClean="0"/>
              <a:t>вопросы к подлежащему</a:t>
            </a:r>
            <a:endParaRPr lang="ru-RU" sz="3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1924090"/>
            <a:ext cx="22092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56793" y="1222468"/>
            <a:ext cx="404707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00B050"/>
                </a:solidFill>
              </a:rPr>
              <a:t>Who</a:t>
            </a:r>
          </a:p>
          <a:p>
            <a:r>
              <a:rPr lang="en-US" sz="8800" b="1" dirty="0" smtClean="0">
                <a:solidFill>
                  <a:srgbClr val="00B050"/>
                </a:solidFill>
              </a:rPr>
              <a:t>What</a:t>
            </a:r>
            <a:endParaRPr lang="ru-RU" sz="8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4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372" y="228600"/>
            <a:ext cx="761125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 up some sentences:</a:t>
            </a:r>
            <a:endParaRPr lang="ru-RU" sz="5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580" y="1151930"/>
            <a:ext cx="39351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8214" y="1093295"/>
            <a:ext cx="13773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10979" y="1635625"/>
            <a:ext cx="9925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553" y="2020466"/>
            <a:ext cx="18389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John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41741" y="1093295"/>
            <a:ext cx="15311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29598" y="2749947"/>
            <a:ext cx="28007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pets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3825" y="2744563"/>
            <a:ext cx="14157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71609" y="2120992"/>
            <a:ext cx="16081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01103" y="1166244"/>
            <a:ext cx="12105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will</a:t>
            </a: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63971" y="2478290"/>
            <a:ext cx="1261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3352" y="2702318"/>
            <a:ext cx="377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50378" y="2730636"/>
            <a:ext cx="6078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95302" y="922870"/>
            <a:ext cx="16466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43265" y="959969"/>
            <a:ext cx="16850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Who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27712" y="2332103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Where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39445" y="1635625"/>
            <a:ext cx="18774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61865" y="1781854"/>
            <a:ext cx="19046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When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85165" y="3753022"/>
            <a:ext cx="2621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play golf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338383" y="3255433"/>
            <a:ext cx="2987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atch  TV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198797" y="4676352"/>
            <a:ext cx="3359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read books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42745" y="4941168"/>
            <a:ext cx="3830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send a letter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08903" y="4148369"/>
            <a:ext cx="3439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buy a dress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704057" y="5712850"/>
            <a:ext cx="3755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isit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Granny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48553" y="5965331"/>
            <a:ext cx="3146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r>
              <a:rPr lang="en-US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ext week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330147" y="5251185"/>
            <a:ext cx="3096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tomorrow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77777" y="1778988"/>
            <a:ext cx="185723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won’t</a:t>
            </a: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8661" y="3409709"/>
            <a:ext cx="1698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skate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0310" y="4178763"/>
            <a:ext cx="962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54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306</Words>
  <Application>Microsoft Office PowerPoint</Application>
  <PresentationFormat>Экран (4:3)</PresentationFormat>
  <Paragraphs>103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Alyoshina ELENA</dc:creator>
  <cp:lastModifiedBy>Alyoshina ELENA</cp:lastModifiedBy>
  <cp:revision>9</cp:revision>
  <dcterms:created xsi:type="dcterms:W3CDTF">2016-04-28T05:49:29Z</dcterms:created>
  <dcterms:modified xsi:type="dcterms:W3CDTF">2022-11-29T08:22:37Z</dcterms:modified>
</cp:coreProperties>
</file>