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306" r:id="rId3"/>
    <p:sldId id="259" r:id="rId4"/>
    <p:sldId id="261" r:id="rId5"/>
    <p:sldId id="284" r:id="rId6"/>
    <p:sldId id="297" r:id="rId7"/>
    <p:sldId id="300" r:id="rId8"/>
    <p:sldId id="294" r:id="rId9"/>
    <p:sldId id="288" r:id="rId10"/>
    <p:sldId id="290" r:id="rId11"/>
    <p:sldId id="289" r:id="rId12"/>
    <p:sldId id="301" r:id="rId13"/>
    <p:sldId id="302" r:id="rId14"/>
    <p:sldId id="303" r:id="rId15"/>
    <p:sldId id="293" r:id="rId16"/>
    <p:sldId id="307" r:id="rId17"/>
    <p:sldId id="304" r:id="rId18"/>
    <p:sldId id="30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5F0B09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804" y="108"/>
      </p:cViewPr>
      <p:guideLst>
        <p:guide orient="horz" pos="225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587A80-5994-4731-A84F-6BBBE30D9259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45EB56-B9F3-41B1-81D4-7E822BD3B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591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B3FC-59E7-4E85-976E-6AF6DF93DC4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4A7F-2AB1-4D20-A405-87E0DF390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B3FC-59E7-4E85-976E-6AF6DF93DC4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4A7F-2AB1-4D20-A405-87E0DF390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B3FC-59E7-4E85-976E-6AF6DF93DC4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4A7F-2AB1-4D20-A405-87E0DF390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B3FC-59E7-4E85-976E-6AF6DF93DC4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4A7F-2AB1-4D20-A405-87E0DF390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B3FC-59E7-4E85-976E-6AF6DF93DC4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4A7F-2AB1-4D20-A405-87E0DF390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B3FC-59E7-4E85-976E-6AF6DF93DC4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4A7F-2AB1-4D20-A405-87E0DF390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B3FC-59E7-4E85-976E-6AF6DF93DC4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4A7F-2AB1-4D20-A405-87E0DF390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B3FC-59E7-4E85-976E-6AF6DF93DC4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4A7F-2AB1-4D20-A405-87E0DF390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B3FC-59E7-4E85-976E-6AF6DF93DC4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4A7F-2AB1-4D20-A405-87E0DF390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B3FC-59E7-4E85-976E-6AF6DF93DC4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4A7F-2AB1-4D20-A405-87E0DF390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B3FC-59E7-4E85-976E-6AF6DF93DC4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4A7F-2AB1-4D20-A405-87E0DF390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1B3FC-59E7-4E85-976E-6AF6DF93DC4D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54A7F-2AB1-4D20-A405-87E0DF390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29.png"/><Relationship Id="rId4" Type="http://schemas.microsoft.com/office/2007/relationships/hdphoto" Target="../media/hdphoto4.wdp"/><Relationship Id="rId9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41.jpg"/><Relationship Id="rId4" Type="http://schemas.openxmlformats.org/officeDocument/2006/relationships/image" Target="../media/image36.png"/><Relationship Id="rId9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3.wdp"/><Relationship Id="rId3" Type="http://schemas.openxmlformats.org/officeDocument/2006/relationships/audio" Target="../media/audio2.wav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slide" Target="slide5.xml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риближение осени - 34 фото">
            <a:extLst>
              <a:ext uri="{FF2B5EF4-FFF2-40B4-BE49-F238E27FC236}">
                <a16:creationId xmlns:a16="http://schemas.microsoft.com/office/drawing/2014/main" id="{5F5271C4-7108-4774-AC80-0A2BDF10A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476672"/>
            <a:ext cx="4680520" cy="566738"/>
          </a:xfrm>
          <a:noFill/>
        </p:spPr>
        <p:txBody>
          <a:bodyPr>
            <a:normAutofit fontScale="90000"/>
          </a:bodyPr>
          <a:lstStyle/>
          <a:p>
            <a:r>
              <a:rPr lang="ru-RU" dirty="0"/>
              <a:t>			</a:t>
            </a:r>
            <a:r>
              <a:rPr lang="ru-RU" sz="7300" i="1" dirty="0">
                <a:solidFill>
                  <a:schemeClr val="accent2">
                    <a:lumMod val="50000"/>
                  </a:schemeClr>
                </a:solidFill>
              </a:rPr>
              <a:t>ТУЧА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Обои поле, небо, тучи картинки на рабочий стол, раздел пейзажи - скачать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7" r="7457"/>
          <a:stretch>
            <a:fillRect/>
          </a:stretch>
        </p:blipFill>
        <p:spPr bwMode="auto">
          <a:xfrm>
            <a:off x="107504" y="1043410"/>
            <a:ext cx="8928992" cy="581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489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980728"/>
            <a:ext cx="4608512" cy="74994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76872"/>
            <a:ext cx="6400800" cy="33619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928991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1719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babylessons.ru/wp-content/uploads/2010/03/masha_svad_450.jpg">
            <a:extLst>
              <a:ext uri="{FF2B5EF4-FFF2-40B4-BE49-F238E27FC236}">
                <a16:creationId xmlns:a16="http://schemas.microsoft.com/office/drawing/2014/main" id="{97E43BBD-4A0A-430C-A757-9F3FDB3BE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r="51179"/>
          <a:stretch>
            <a:fillRect/>
          </a:stretch>
        </p:blipFill>
        <p:spPr bwMode="auto">
          <a:xfrm>
            <a:off x="2857500" y="0"/>
            <a:ext cx="2571750" cy="657225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4C30F9C-1BE9-46B0-BE2D-20FDF601248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46038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br>
              <a:rPr lang="ru-RU" sz="1600" dirty="0">
                <a:solidFill>
                  <a:srgbClr val="C00000"/>
                </a:solidFill>
              </a:rPr>
            </a:br>
            <a:r>
              <a:rPr lang="ru-RU" sz="1600" dirty="0">
                <a:solidFill>
                  <a:srgbClr val="C00000"/>
                </a:solidFill>
              </a:rPr>
              <a:t>					</a:t>
            </a:r>
            <a:r>
              <a:rPr lang="ru-RU" sz="1600" b="1" dirty="0">
                <a:solidFill>
                  <a:srgbClr val="C00000"/>
                </a:solidFill>
              </a:rPr>
              <a:t>ОДЕНЬ КУКЛУ ПО ПОГОДЕ</a:t>
            </a:r>
          </a:p>
        </p:txBody>
      </p:sp>
      <p:pic>
        <p:nvPicPr>
          <p:cNvPr id="5" name="Рисунок 31" descr="http://4.bp.blogspot.com/-16uvZfGn9vs/UWHBFFVwqLI/AAAAAAAAR5E/U9j5Dnd3HcU/s200/%D0%AE%D0%B1%D0%BA%D0%B0.jpg">
            <a:extLst>
              <a:ext uri="{FF2B5EF4-FFF2-40B4-BE49-F238E27FC236}">
                <a16:creationId xmlns:a16="http://schemas.microsoft.com/office/drawing/2014/main" id="{1B7DB8F4-612D-47A8-9FD2-47F202C4B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5" t="19398" r="17856" b="49081"/>
          <a:stretch>
            <a:fillRect/>
          </a:stretch>
        </p:blipFill>
        <p:spPr bwMode="auto">
          <a:xfrm>
            <a:off x="1669439" y="4840288"/>
            <a:ext cx="15716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5" descr="http://3.bp.blogspot.com/-UNhlwo9ZDW8/UWHAjwAhh-I/AAAAAAAAR3E/D1XtvM0mjzo/s200/%D0%9A%D1%83%D1%80%D1%82%D0%BA%D0%B0.jpg">
            <a:extLst>
              <a:ext uri="{FF2B5EF4-FFF2-40B4-BE49-F238E27FC236}">
                <a16:creationId xmlns:a16="http://schemas.microsoft.com/office/drawing/2014/main" id="{40BED75D-6927-43D0-8A48-16D3DE68B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9" t="27452" r="13358" b="39215"/>
          <a:stretch>
            <a:fillRect/>
          </a:stretch>
        </p:blipFill>
        <p:spPr bwMode="auto">
          <a:xfrm>
            <a:off x="147659" y="465030"/>
            <a:ext cx="207168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http://3.bp.blogspot.com/-kmWZeEdPo9M/UWG4ZlD_WWI/AAAAAAAAR10/AUBRsTEXNGM/s200/%D0%94%D0%B6%D0%B8%D0%BD%D1%81%D1%8B.jpg">
            <a:extLst>
              <a:ext uri="{FF2B5EF4-FFF2-40B4-BE49-F238E27FC236}">
                <a16:creationId xmlns:a16="http://schemas.microsoft.com/office/drawing/2014/main" id="{BD9D1DD4-FC41-463B-B2B8-C2EADBDDE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3" t="11111" r="31810" b="31480"/>
          <a:stretch>
            <a:fillRect/>
          </a:stretch>
        </p:blipFill>
        <p:spPr bwMode="auto">
          <a:xfrm>
            <a:off x="205755" y="3857625"/>
            <a:ext cx="1285875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29" descr="http://1.bp.blogspot.com/-LU9qiXGeAgw/UWHBEKXSxkI/AAAAAAAAR40/6mQ0giYbNLs/s200/%D0%A8%D0%BE%D1%80%D1%82%D1%8B-1.jpg">
            <a:extLst>
              <a:ext uri="{FF2B5EF4-FFF2-40B4-BE49-F238E27FC236}">
                <a16:creationId xmlns:a16="http://schemas.microsoft.com/office/drawing/2014/main" id="{6ECB2AC4-F106-43B9-B767-487C3423E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81" t="21951" r="24155" b="48781"/>
          <a:stretch>
            <a:fillRect/>
          </a:stretch>
        </p:blipFill>
        <p:spPr bwMode="auto">
          <a:xfrm>
            <a:off x="1031565" y="2571750"/>
            <a:ext cx="1143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20" descr="http://4.bp.blogspot.com/-8CSd2gNO3EA/UWHAoUkUQSI/AAAAAAAAR3s/IkrCMCGMrTw/s200/%D0%9F%D0%B0%D0%BD%D0%B0%D0%BC%D0%B0.jpg">
            <a:extLst>
              <a:ext uri="{FF2B5EF4-FFF2-40B4-BE49-F238E27FC236}">
                <a16:creationId xmlns:a16="http://schemas.microsoft.com/office/drawing/2014/main" id="{E654FA42-56AC-422E-BA3C-B03501575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9" t="15974" r="29411" b="56070"/>
          <a:stretch>
            <a:fillRect/>
          </a:stretch>
        </p:blipFill>
        <p:spPr bwMode="auto">
          <a:xfrm>
            <a:off x="5828168" y="665956"/>
            <a:ext cx="1384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3" descr="http://1.bp.blogspot.com/-kT3kXThFkfc/UWHAhwDxacI/AAAAAAAAR20/vM-7YsR1Y2c/s200/%D0%9A%D0%BE%D1%84%D1%82%D0%B0.jpg">
            <a:extLst>
              <a:ext uri="{FF2B5EF4-FFF2-40B4-BE49-F238E27FC236}">
                <a16:creationId xmlns:a16="http://schemas.microsoft.com/office/drawing/2014/main" id="{C024BAAC-7A54-400F-BF42-4B11280BB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18671" r="17500" b="47383"/>
          <a:stretch>
            <a:fillRect/>
          </a:stretch>
        </p:blipFill>
        <p:spPr bwMode="auto">
          <a:xfrm>
            <a:off x="5652120" y="2428875"/>
            <a:ext cx="19288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26" descr="http://2.bp.blogspot.com/-qLHYlyWNUNE/UWHAt7qB2pI/AAAAAAAAR4c/MPLI1RJl1wc/s200/%D0%9F%D0%BB%D0%B0%D1%89.jpg">
            <a:extLst>
              <a:ext uri="{FF2B5EF4-FFF2-40B4-BE49-F238E27FC236}">
                <a16:creationId xmlns:a16="http://schemas.microsoft.com/office/drawing/2014/main" id="{8A00A605-15E0-42D5-835B-8D9BA75F1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5" t="15974" r="15686" b="44089"/>
          <a:stretch>
            <a:fillRect/>
          </a:stretch>
        </p:blipFill>
        <p:spPr bwMode="auto">
          <a:xfrm>
            <a:off x="5219216" y="4419513"/>
            <a:ext cx="24288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7" descr="http://3.bp.blogspot.com/-6fAuZnAwMzE/UWHAl_7hN5I/AAAAAAAAR3U/x6jSe8wxDug/s200/%D0%9C%D0%B0%D0%B9%D0%BA%D0%B0-2.jpg">
            <a:extLst>
              <a:ext uri="{FF2B5EF4-FFF2-40B4-BE49-F238E27FC236}">
                <a16:creationId xmlns:a16="http://schemas.microsoft.com/office/drawing/2014/main" id="{7182BCFE-739A-4423-965E-A9484A275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6" t="17615" r="32404" b="48462"/>
          <a:stretch>
            <a:fillRect/>
          </a:stretch>
        </p:blipFill>
        <p:spPr bwMode="auto">
          <a:xfrm>
            <a:off x="7730052" y="1237456"/>
            <a:ext cx="11430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25" descr="http://4.bp.blogspot.com/--D7f_WNzRBs/UWHAtBK7LLI/AAAAAAAAR4U/7-waTXru_-w/s200/%D0%9F%D0%BB%D0%B0%D1%82%D1%8C%D0%B5.jpg">
            <a:extLst>
              <a:ext uri="{FF2B5EF4-FFF2-40B4-BE49-F238E27FC236}">
                <a16:creationId xmlns:a16="http://schemas.microsoft.com/office/drawing/2014/main" id="{B3B709F4-4C04-435D-950D-86FFC00EB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4" t="13927" r="35896" b="39070"/>
          <a:stretch>
            <a:fillRect/>
          </a:stretch>
        </p:blipFill>
        <p:spPr bwMode="auto">
          <a:xfrm>
            <a:off x="7715250" y="3634581"/>
            <a:ext cx="1143000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550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33333E-6 L -0.42778 0.0185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89" y="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0.17934 -0.0446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-0.26198 0.0002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25816 -0.23912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17" y="-1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C62E3B1-77B8-49F9-B495-E28AF98F4103}"/>
              </a:ext>
            </a:extLst>
          </p:cNvPr>
          <p:cNvSpPr txBox="1"/>
          <p:nvPr/>
        </p:nvSpPr>
        <p:spPr>
          <a:xfrm>
            <a:off x="1763688" y="1196752"/>
            <a:ext cx="6768752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4048125" algn="l"/>
              </a:tabLst>
            </a:pPr>
            <a:r>
              <a:rPr lang="ru-RU" sz="32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Гимнастика для глаз</a:t>
            </a:r>
            <a:endParaRPr lang="ru-RU" sz="3200" b="1" dirty="0">
              <a:solidFill>
                <a:schemeClr val="tx2"/>
              </a:solidFill>
              <a:effectLst/>
            </a:endParaRPr>
          </a:p>
          <a:p>
            <a:pPr algn="ctr">
              <a:tabLst>
                <a:tab pos="4048125" algn="l"/>
              </a:tabLst>
            </a:pPr>
            <a:r>
              <a:rPr lang="ru-RU" sz="2800" b="1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Закрываем мы глаза, вот такие чудеса.</a:t>
            </a:r>
            <a:endParaRPr lang="ru-RU" sz="2800" b="1" dirty="0">
              <a:solidFill>
                <a:schemeClr val="tx2"/>
              </a:solidFill>
              <a:effectLst/>
            </a:endParaRPr>
          </a:p>
          <a:p>
            <a:pPr algn="ctr">
              <a:tabLst>
                <a:tab pos="4048125" algn="l"/>
              </a:tabLst>
            </a:pPr>
            <a:r>
              <a:rPr lang="ru-RU" sz="2800" b="1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Наши глазки отдыхают, упражнения выполняют.</a:t>
            </a:r>
            <a:endParaRPr lang="ru-RU" sz="2800" b="1" dirty="0">
              <a:solidFill>
                <a:schemeClr val="tx2"/>
              </a:solidFill>
              <a:effectLst/>
            </a:endParaRPr>
          </a:p>
          <a:p>
            <a:pPr algn="ctr">
              <a:tabLst>
                <a:tab pos="4048125" algn="l"/>
              </a:tabLst>
            </a:pPr>
            <a:r>
              <a:rPr lang="ru-RU" sz="2800" b="1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А теперь мы их откроем, через речку мост построим.</a:t>
            </a:r>
            <a:endParaRPr lang="ru-RU" sz="2800" b="1" dirty="0">
              <a:solidFill>
                <a:schemeClr val="tx2"/>
              </a:solidFill>
              <a:effectLst/>
            </a:endParaRPr>
          </a:p>
          <a:p>
            <a:pPr algn="ctr">
              <a:tabLst>
                <a:tab pos="4048125" algn="l"/>
              </a:tabLst>
            </a:pPr>
            <a:r>
              <a:rPr lang="ru-RU" sz="2800" b="1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Нарисуем букву О, получается легко.</a:t>
            </a:r>
            <a:endParaRPr lang="ru-RU" sz="2800" b="1" dirty="0">
              <a:solidFill>
                <a:schemeClr val="tx2"/>
              </a:solidFill>
              <a:effectLst/>
            </a:endParaRPr>
          </a:p>
          <a:p>
            <a:pPr algn="ctr">
              <a:tabLst>
                <a:tab pos="4048125" algn="l"/>
              </a:tabLst>
            </a:pPr>
            <a:r>
              <a:rPr lang="ru-RU" sz="2800" b="1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Вверх поднимаем, глянем вниз,</a:t>
            </a:r>
            <a:endParaRPr lang="ru-RU" sz="2800" b="1" dirty="0">
              <a:solidFill>
                <a:schemeClr val="tx2"/>
              </a:solidFill>
              <a:effectLst/>
            </a:endParaRPr>
          </a:p>
          <a:p>
            <a:pPr algn="ctr">
              <a:tabLst>
                <a:tab pos="4048125" algn="l"/>
              </a:tabLst>
            </a:pPr>
            <a:r>
              <a:rPr lang="ru-RU" sz="2800" b="1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Вправо, влево повернем.</a:t>
            </a:r>
          </a:p>
          <a:p>
            <a:pPr algn="ctr">
              <a:tabLst>
                <a:tab pos="4048125" algn="l"/>
              </a:tabLst>
            </a:pPr>
            <a:r>
              <a:rPr lang="ru-RU" sz="1800" i="1" dirty="0"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Заниматься вновь начнем.</a:t>
            </a:r>
            <a:endParaRPr lang="ru-RU" sz="2800" b="1" dirty="0">
              <a:solidFill>
                <a:schemeClr val="tx2"/>
              </a:solidFill>
              <a:effectLst/>
            </a:endParaRPr>
          </a:p>
          <a:p>
            <a:pPr algn="ctr">
              <a:tabLst>
                <a:tab pos="4048125" algn="l"/>
              </a:tabLst>
            </a:pPr>
            <a:endParaRPr lang="ru-RU" sz="2800" b="1" dirty="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6472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еж">
            <a:extLst>
              <a:ext uri="{FF2B5EF4-FFF2-40B4-BE49-F238E27FC236}">
                <a16:creationId xmlns:a16="http://schemas.microsoft.com/office/drawing/2014/main" id="{AE8AE794-C7E3-4FC5-81D9-549210F4D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3895" y="2546122"/>
            <a:ext cx="4191187" cy="4510831"/>
          </a:xfrm>
          <a:prstGeom prst="rect">
            <a:avLst/>
          </a:prstGeom>
        </p:spPr>
      </p:pic>
      <p:pic>
        <p:nvPicPr>
          <p:cNvPr id="7" name="куст медведь">
            <a:extLst>
              <a:ext uri="{FF2B5EF4-FFF2-40B4-BE49-F238E27FC236}">
                <a16:creationId xmlns:a16="http://schemas.microsoft.com/office/drawing/2014/main" id="{1CE15FF0-2D5E-47D9-BB40-276177710B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2116" r="97884"/>
                    </a14:imgEffect>
                  </a14:imgLayer>
                </a14:imgProps>
              </a:ext>
            </a:extLst>
          </a:blip>
          <a:srcRect t="4166" r="10261" b="14584"/>
          <a:stretch/>
        </p:blipFill>
        <p:spPr>
          <a:xfrm>
            <a:off x="-359631" y="2056463"/>
            <a:ext cx="5027070" cy="4510830"/>
          </a:xfrm>
          <a:prstGeom prst="rect">
            <a:avLst/>
          </a:prstGeom>
        </p:spPr>
      </p:pic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7251EC0A-C81C-4E77-98CC-6B0DEBCF5AC3}"/>
              </a:ext>
            </a:extLst>
          </p:cNvPr>
          <p:cNvGrpSpPr/>
          <p:nvPr/>
        </p:nvGrpSpPr>
        <p:grpSpPr>
          <a:xfrm flipH="1">
            <a:off x="4932040" y="0"/>
            <a:ext cx="4057492" cy="3063808"/>
            <a:chOff x="3680371" y="1475256"/>
            <a:chExt cx="3846230" cy="3763628"/>
          </a:xfrm>
        </p:grpSpPr>
        <p:pic>
          <p:nvPicPr>
            <p:cNvPr id="15" name="куст конь">
              <a:extLst>
                <a:ext uri="{FF2B5EF4-FFF2-40B4-BE49-F238E27FC236}">
                  <a16:creationId xmlns:a16="http://schemas.microsoft.com/office/drawing/2014/main" id="{F93666C6-8438-4569-BAB4-7562084D7C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490" b="99796" l="12222" r="92222">
                          <a14:foregroundMark x1="26444" y1="29490" x2="26444" y2="29490"/>
                          <a14:foregroundMark x1="32444" y1="21020" x2="32444" y2="21020"/>
                          <a14:foregroundMark x1="50111" y1="10714" x2="50111" y2="10714"/>
                          <a14:foregroundMark x1="62000" y1="22653" x2="62000" y2="22653"/>
                          <a14:foregroundMark x1="74444" y1="28571" x2="74444" y2="28571"/>
                          <a14:foregroundMark x1="66778" y1="47551" x2="66778" y2="47551"/>
                          <a14:foregroundMark x1="73556" y1="53878" x2="73556" y2="53878"/>
                          <a14:foregroundMark x1="75444" y1="36429" x2="75444" y2="36429"/>
                          <a14:foregroundMark x1="64667" y1="75714" x2="64667" y2="75714"/>
                          <a14:foregroundMark x1="57000" y1="89592" x2="57000" y2="89592"/>
                          <a14:foregroundMark x1="33667" y1="89490" x2="33667" y2="89490"/>
                          <a14:foregroundMark x1="31000" y1="84694" x2="31000" y2="84694"/>
                          <a14:foregroundMark x1="23111" y1="72347" x2="23111" y2="72347"/>
                          <a14:foregroundMark x1="19889" y1="49286" x2="20222" y2="49184"/>
                          <a14:foregroundMark x1="25556" y1="35612" x2="25556" y2="35612"/>
                          <a14:foregroundMark x1="56111" y1="60918" x2="56111" y2="60918"/>
                          <a14:foregroundMark x1="44889" y1="35102" x2="44889" y2="35102"/>
                          <a14:foregroundMark x1="36222" y1="77245" x2="36222" y2="77245"/>
                          <a14:backgroundMark x1="55444" y1="33265" x2="62444" y2="40000"/>
                          <a14:backgroundMark x1="57111" y1="51939" x2="59444" y2="58776"/>
                          <a14:backgroundMark x1="40556" y1="35204" x2="35222" y2="40816"/>
                          <a14:backgroundMark x1="32556" y1="61939" x2="37111" y2="60102"/>
                          <a14:backgroundMark x1="28667" y1="39184" x2="28667" y2="39184"/>
                          <a14:backgroundMark x1="43778" y1="40612" x2="41222" y2="51531"/>
                          <a14:backgroundMark x1="52444" y1="35510" x2="49778" y2="49388"/>
                          <a14:backgroundMark x1="46778" y1="50000" x2="45111" y2="57245"/>
                          <a14:backgroundMark x1="49222" y1="55714" x2="46556" y2="69184"/>
                          <a14:backgroundMark x1="38000" y1="62143" x2="35333" y2="68163"/>
                          <a14:backgroundMark x1="30111" y1="72245" x2="30889" y2="76633"/>
                          <a14:backgroundMark x1="39111" y1="85510" x2="42222" y2="86327"/>
                          <a14:backgroundMark x1="41556" y1="65816" x2="40778" y2="73878"/>
                          <a14:backgroundMark x1="40889" y1="73571" x2="40889" y2="73571"/>
                          <a14:backgroundMark x1="46889" y1="85510" x2="45111" y2="89490"/>
                          <a14:backgroundMark x1="40667" y1="96224" x2="44111" y2="94184"/>
                          <a14:backgroundMark x1="38333" y1="55510" x2="40333" y2="53980"/>
                          <a14:backgroundMark x1="47778" y1="94286" x2="49333" y2="94184"/>
                        </a14:backgroundRemoval>
                      </a14:imgEffect>
                    </a14:imgLayer>
                  </a14:imgProps>
                </a:ext>
              </a:extLst>
            </a:blip>
            <a:srcRect l="14202" t="7018" r="12992"/>
            <a:stretch/>
          </p:blipFill>
          <p:spPr>
            <a:xfrm>
              <a:off x="5728898" y="2738958"/>
              <a:ext cx="1797703" cy="2499926"/>
            </a:xfrm>
            <a:prstGeom prst="rect">
              <a:avLst/>
            </a:prstGeom>
          </p:spPr>
        </p:pic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0C38EF98-A4B0-479F-9F75-AEB606EF47EC}"/>
                </a:ext>
              </a:extLst>
            </p:cNvPr>
            <p:cNvGrpSpPr/>
            <p:nvPr/>
          </p:nvGrpSpPr>
          <p:grpSpPr>
            <a:xfrm>
              <a:off x="3680371" y="1475256"/>
              <a:ext cx="3030690" cy="3651606"/>
              <a:chOff x="4500005" y="1587278"/>
              <a:chExt cx="3030690" cy="3651606"/>
            </a:xfrm>
          </p:grpSpPr>
          <p:pic>
            <p:nvPicPr>
              <p:cNvPr id="17" name="куст конь">
                <a:extLst>
                  <a:ext uri="{FF2B5EF4-FFF2-40B4-BE49-F238E27FC236}">
                    <a16:creationId xmlns:a16="http://schemas.microsoft.com/office/drawing/2014/main" id="{8362013A-74FA-481E-9B0D-F5445A3FC1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4490" b="99796" l="12222" r="92222">
                            <a14:foregroundMark x1="26444" y1="29490" x2="26444" y2="29490"/>
                            <a14:foregroundMark x1="32444" y1="21020" x2="32444" y2="21020"/>
                            <a14:foregroundMark x1="50111" y1="10714" x2="50111" y2="10714"/>
                            <a14:foregroundMark x1="62000" y1="22653" x2="62000" y2="22653"/>
                            <a14:foregroundMark x1="74444" y1="28571" x2="74444" y2="28571"/>
                            <a14:foregroundMark x1="66778" y1="47551" x2="66778" y2="47551"/>
                            <a14:foregroundMark x1="73556" y1="53878" x2="73556" y2="53878"/>
                            <a14:foregroundMark x1="75444" y1="36429" x2="75444" y2="36429"/>
                            <a14:foregroundMark x1="64667" y1="75714" x2="64667" y2="75714"/>
                            <a14:foregroundMark x1="57000" y1="89592" x2="57000" y2="89592"/>
                            <a14:foregroundMark x1="33667" y1="89490" x2="33667" y2="89490"/>
                            <a14:foregroundMark x1="31000" y1="84694" x2="31000" y2="84694"/>
                            <a14:foregroundMark x1="23111" y1="72347" x2="23111" y2="72347"/>
                            <a14:foregroundMark x1="19889" y1="49286" x2="20222" y2="49184"/>
                            <a14:foregroundMark x1="25556" y1="35612" x2="25556" y2="35612"/>
                            <a14:foregroundMark x1="56111" y1="60918" x2="56111" y2="60918"/>
                            <a14:foregroundMark x1="44889" y1="35102" x2="44889" y2="35102"/>
                            <a14:foregroundMark x1="36222" y1="77245" x2="36222" y2="77245"/>
                            <a14:backgroundMark x1="55444" y1="33265" x2="62444" y2="40000"/>
                            <a14:backgroundMark x1="57111" y1="51939" x2="59444" y2="58776"/>
                            <a14:backgroundMark x1="40556" y1="35204" x2="35222" y2="40816"/>
                            <a14:backgroundMark x1="32556" y1="61939" x2="37111" y2="60102"/>
                            <a14:backgroundMark x1="28667" y1="39184" x2="28667" y2="39184"/>
                            <a14:backgroundMark x1="43778" y1="40612" x2="41222" y2="51531"/>
                            <a14:backgroundMark x1="52444" y1="35510" x2="49778" y2="49388"/>
                            <a14:backgroundMark x1="46778" y1="50000" x2="45111" y2="57245"/>
                            <a14:backgroundMark x1="49222" y1="55714" x2="46556" y2="69184"/>
                            <a14:backgroundMark x1="38000" y1="62143" x2="35333" y2="68163"/>
                            <a14:backgroundMark x1="30111" y1="72245" x2="30889" y2="76633"/>
                            <a14:backgroundMark x1="39111" y1="85510" x2="42222" y2="86327"/>
                            <a14:backgroundMark x1="41556" y1="65816" x2="40778" y2="73878"/>
                            <a14:backgroundMark x1="40889" y1="73571" x2="40889" y2="73571"/>
                            <a14:backgroundMark x1="46889" y1="85510" x2="45111" y2="89490"/>
                            <a14:backgroundMark x1="40667" y1="96224" x2="44111" y2="94184"/>
                            <a14:backgroundMark x1="38333" y1="55510" x2="40333" y2="53980"/>
                            <a14:backgroundMark x1="47778" y1="94286" x2="49333" y2="94184"/>
                          </a14:backgroundRemoval>
                        </a14:imgEffect>
                      </a14:imgLayer>
                    </a14:imgProps>
                  </a:ext>
                </a:extLst>
              </a:blip>
              <a:srcRect l="14202" t="7018" r="12992"/>
              <a:stretch/>
            </p:blipFill>
            <p:spPr>
              <a:xfrm>
                <a:off x="4500005" y="2738958"/>
                <a:ext cx="1797703" cy="2499926"/>
              </a:xfrm>
              <a:prstGeom prst="rect">
                <a:avLst/>
              </a:prstGeom>
            </p:spPr>
          </p:pic>
          <p:pic>
            <p:nvPicPr>
              <p:cNvPr id="18" name="куст волк">
                <a:extLst>
                  <a:ext uri="{FF2B5EF4-FFF2-40B4-BE49-F238E27FC236}">
                    <a16:creationId xmlns:a16="http://schemas.microsoft.com/office/drawing/2014/main" id="{54432A68-BA6B-49F0-AD69-B5B1E5070A0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4490" b="99796" l="12222" r="92222">
                            <a14:foregroundMark x1="26444" y1="29490" x2="26444" y2="29490"/>
                            <a14:foregroundMark x1="32444" y1="21020" x2="32444" y2="21020"/>
                            <a14:foregroundMark x1="50111" y1="10714" x2="50111" y2="10714"/>
                            <a14:foregroundMark x1="62000" y1="22653" x2="62000" y2="22653"/>
                            <a14:foregroundMark x1="74444" y1="28571" x2="74444" y2="28571"/>
                            <a14:foregroundMark x1="66778" y1="47551" x2="66778" y2="47551"/>
                            <a14:foregroundMark x1="73556" y1="53878" x2="73556" y2="53878"/>
                            <a14:foregroundMark x1="75444" y1="36429" x2="75444" y2="36429"/>
                            <a14:foregroundMark x1="64667" y1="75714" x2="64667" y2="75714"/>
                            <a14:foregroundMark x1="57000" y1="89592" x2="57000" y2="89592"/>
                            <a14:foregroundMark x1="33667" y1="89490" x2="33667" y2="89490"/>
                            <a14:foregroundMark x1="31000" y1="84694" x2="31000" y2="84694"/>
                            <a14:foregroundMark x1="23111" y1="72347" x2="23111" y2="72347"/>
                            <a14:foregroundMark x1="19889" y1="49286" x2="20222" y2="49184"/>
                            <a14:foregroundMark x1="25556" y1="35612" x2="25556" y2="35612"/>
                            <a14:foregroundMark x1="56111" y1="60918" x2="56111" y2="60918"/>
                            <a14:foregroundMark x1="44889" y1="35102" x2="44889" y2="35102"/>
                            <a14:foregroundMark x1="36222" y1="77245" x2="36222" y2="77245"/>
                            <a14:backgroundMark x1="55444" y1="33265" x2="62444" y2="40000"/>
                            <a14:backgroundMark x1="57111" y1="51939" x2="59444" y2="58776"/>
                            <a14:backgroundMark x1="40556" y1="35204" x2="35222" y2="40816"/>
                            <a14:backgroundMark x1="32556" y1="61939" x2="37111" y2="60102"/>
                            <a14:backgroundMark x1="28667" y1="39184" x2="28667" y2="39184"/>
                            <a14:backgroundMark x1="43778" y1="40612" x2="41222" y2="51531"/>
                            <a14:backgroundMark x1="52444" y1="35510" x2="49778" y2="49388"/>
                            <a14:backgroundMark x1="46778" y1="50000" x2="45111" y2="57245"/>
                            <a14:backgroundMark x1="49222" y1="55714" x2="46556" y2="69184"/>
                            <a14:backgroundMark x1="38000" y1="62143" x2="35333" y2="68163"/>
                            <a14:backgroundMark x1="30111" y1="72245" x2="30889" y2="76633"/>
                            <a14:backgroundMark x1="39111" y1="85510" x2="42222" y2="86327"/>
                            <a14:backgroundMark x1="41556" y1="65816" x2="40778" y2="73878"/>
                            <a14:backgroundMark x1="40889" y1="73571" x2="40889" y2="73571"/>
                            <a14:backgroundMark x1="46889" y1="85510" x2="45111" y2="89490"/>
                            <a14:backgroundMark x1="40667" y1="96224" x2="44111" y2="94184"/>
                            <a14:backgroundMark x1="38333" y1="55510" x2="40333" y2="53980"/>
                            <a14:backgroundMark x1="47778" y1="94286" x2="49333" y2="94184"/>
                          </a14:backgroundRemoval>
                        </a14:imgEffect>
                      </a14:imgLayer>
                    </a14:imgProps>
                  </a:ext>
                </a:extLst>
              </a:blip>
              <a:srcRect l="14202" t="7018" r="12992"/>
              <a:stretch/>
            </p:blipFill>
            <p:spPr>
              <a:xfrm>
                <a:off x="4917519" y="1587278"/>
                <a:ext cx="2613176" cy="3633942"/>
              </a:xfrm>
              <a:prstGeom prst="rect">
                <a:avLst/>
              </a:prstGeom>
            </p:spPr>
          </p:pic>
        </p:grpSp>
      </p:grpSp>
      <p:pic>
        <p:nvPicPr>
          <p:cNvPr id="20" name="Рисунок 19">
            <a:hlinkClick r:id="" action="ppaction://noaction"/>
            <a:extLst>
              <a:ext uri="{FF2B5EF4-FFF2-40B4-BE49-F238E27FC236}">
                <a16:creationId xmlns:a16="http://schemas.microsoft.com/office/drawing/2014/main" id="{AA68F1A2-36C0-40A9-B02F-1697055979C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703" t="10260" r="10700" b="16547"/>
          <a:stretch/>
        </p:blipFill>
        <p:spPr>
          <a:xfrm>
            <a:off x="6097492" y="4306236"/>
            <a:ext cx="1896446" cy="1614231"/>
          </a:xfrm>
          <a:prstGeom prst="rect">
            <a:avLst/>
          </a:prstGeom>
        </p:spPr>
      </p:pic>
      <p:pic>
        <p:nvPicPr>
          <p:cNvPr id="10" name="лист">
            <a:extLst>
              <a:ext uri="{FF2B5EF4-FFF2-40B4-BE49-F238E27FC236}">
                <a16:creationId xmlns:a16="http://schemas.microsoft.com/office/drawing/2014/main" id="{28A326FB-40F3-4A41-8AD3-3BE2E27453A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111" b="91778" l="5778" r="94000"/>
                    </a14:imgEffect>
                  </a14:imgLayer>
                </a14:imgProps>
              </a:ext>
            </a:extLst>
          </a:blip>
          <a:srcRect l="7432" t="5458" r="7630" b="8222"/>
          <a:stretch/>
        </p:blipFill>
        <p:spPr>
          <a:xfrm rot="12639176">
            <a:off x="2416981" y="341391"/>
            <a:ext cx="1720752" cy="190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1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2756"/>
            <a:ext cx="7772400" cy="71194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ЗИМУЮЩИЕ ЖИВОТНЫЕ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71362"/>
            <a:ext cx="8928992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зайчик-300x233.jpg">
            <a:extLst>
              <a:ext uri="{FF2B5EF4-FFF2-40B4-BE49-F238E27FC236}">
                <a16:creationId xmlns:a16="http://schemas.microsoft.com/office/drawing/2014/main" id="{40515A5A-DF33-4B4F-8913-1AFC1E997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869160"/>
            <a:ext cx="3511431" cy="2098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117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2CCEC38-69A7-4287-90F3-1A3B8EAADE79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dirty="0">
                <a:solidFill>
                  <a:schemeClr val="accent2"/>
                </a:solidFill>
              </a:rPr>
              <a:t>Люди собирают урожай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66350A1-A22F-4E34-96CA-DDEE2355565D}"/>
              </a:ext>
            </a:extLst>
          </p:cNvPr>
          <p:cNvSpPr txBox="1">
            <a:spLocks noChangeArrowheads="1"/>
          </p:cNvSpPr>
          <p:nvPr/>
        </p:nvSpPr>
        <p:spPr>
          <a:xfrm>
            <a:off x="-324544" y="4005064"/>
            <a:ext cx="3200400" cy="40687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2400" b="1" dirty="0">
                <a:solidFill>
                  <a:schemeClr val="accent2"/>
                </a:solidFill>
              </a:rPr>
              <a:t>Осень богата плодами. Созревают овощи, фрукты, грибы. Работа по сбору урожая кипит на огородах и в полях. 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8C0ABB65-575E-460E-8F6D-330D81B6B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99792" y="1052736"/>
            <a:ext cx="6264696" cy="558306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7433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43649D-AD2C-46DA-B44D-9F785347BFFA}"/>
              </a:ext>
            </a:extLst>
          </p:cNvPr>
          <p:cNvSpPr txBox="1">
            <a:spLocks/>
          </p:cNvSpPr>
          <p:nvPr/>
        </p:nvSpPr>
        <p:spPr>
          <a:xfrm>
            <a:off x="4820681" y="88400"/>
            <a:ext cx="4808838" cy="86317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ОВОЩИ В КОРЗИНУ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7C9644-D678-4415-BBC9-AC8EA341AB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582" y="1742410"/>
            <a:ext cx="5269578" cy="4761629"/>
          </a:xfrm>
          <a:prstGeom prst="rect">
            <a:avLst/>
          </a:prstGeom>
        </p:spPr>
      </p:pic>
      <p:pic>
        <p:nvPicPr>
          <p:cNvPr id="4" name="Морковь">
            <a:extLst>
              <a:ext uri="{FF2B5EF4-FFF2-40B4-BE49-F238E27FC236}">
                <a16:creationId xmlns:a16="http://schemas.microsoft.com/office/drawing/2014/main" id="{8A8D30BF-A2A9-4DAD-AEA5-C4F3B4123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2101102"/>
            <a:ext cx="1206934" cy="1800000"/>
          </a:xfrm>
          <a:prstGeom prst="rect">
            <a:avLst/>
          </a:prstGeom>
        </p:spPr>
      </p:pic>
      <p:pic>
        <p:nvPicPr>
          <p:cNvPr id="5" name="Помидор">
            <a:extLst>
              <a:ext uri="{FF2B5EF4-FFF2-40B4-BE49-F238E27FC236}">
                <a16:creationId xmlns:a16="http://schemas.microsoft.com/office/drawing/2014/main" id="{F27D3837-C924-4F34-9885-3B9D027CBC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" r="2357"/>
          <a:stretch/>
        </p:blipFill>
        <p:spPr>
          <a:xfrm>
            <a:off x="2537576" y="5229000"/>
            <a:ext cx="1706577" cy="1620000"/>
          </a:xfrm>
          <a:prstGeom prst="rect">
            <a:avLst/>
          </a:prstGeom>
        </p:spPr>
      </p:pic>
      <p:pic>
        <p:nvPicPr>
          <p:cNvPr id="6" name="Лук в корзине">
            <a:extLst>
              <a:ext uri="{FF2B5EF4-FFF2-40B4-BE49-F238E27FC236}">
                <a16:creationId xmlns:a16="http://schemas.microsoft.com/office/drawing/2014/main" id="{11D0CCF2-8AD3-4272-9CD3-5367EDBBA8B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0" t="4973" r="9950" b="5285"/>
          <a:stretch/>
        </p:blipFill>
        <p:spPr>
          <a:xfrm>
            <a:off x="4782808" y="196775"/>
            <a:ext cx="1225474" cy="1854558"/>
          </a:xfrm>
          <a:prstGeom prst="rect">
            <a:avLst/>
          </a:prstGeom>
        </p:spPr>
      </p:pic>
      <p:pic>
        <p:nvPicPr>
          <p:cNvPr id="7" name="Лук">
            <a:extLst>
              <a:ext uri="{FF2B5EF4-FFF2-40B4-BE49-F238E27FC236}">
                <a16:creationId xmlns:a16="http://schemas.microsoft.com/office/drawing/2014/main" id="{C005AB50-3F43-4068-BCC0-4EDC8964C1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" r="9950" b="5285"/>
          <a:stretch/>
        </p:blipFill>
        <p:spPr>
          <a:xfrm>
            <a:off x="147981" y="4649481"/>
            <a:ext cx="1438227" cy="1854558"/>
          </a:xfrm>
          <a:prstGeom prst="rect">
            <a:avLst/>
          </a:prstGeom>
        </p:spPr>
      </p:pic>
      <p:pic>
        <p:nvPicPr>
          <p:cNvPr id="8" name="Перец в корзине">
            <a:extLst>
              <a:ext uri="{FF2B5EF4-FFF2-40B4-BE49-F238E27FC236}">
                <a16:creationId xmlns:a16="http://schemas.microsoft.com/office/drawing/2014/main" id="{E6867EF3-354F-4B9D-B0E7-C47B37D3A4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317" y="2101102"/>
            <a:ext cx="2532895" cy="2361842"/>
          </a:xfrm>
          <a:prstGeom prst="rect">
            <a:avLst/>
          </a:prstGeom>
        </p:spPr>
      </p:pic>
      <p:pic>
        <p:nvPicPr>
          <p:cNvPr id="9" name="Морковь в корзине">
            <a:extLst>
              <a:ext uri="{FF2B5EF4-FFF2-40B4-BE49-F238E27FC236}">
                <a16:creationId xmlns:a16="http://schemas.microsoft.com/office/drawing/2014/main" id="{870175C7-A7F8-4EB2-BE7F-AFEBC552B8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43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999" y="126971"/>
            <a:ext cx="1206934" cy="1800000"/>
          </a:xfrm>
          <a:prstGeom prst="rect">
            <a:avLst/>
          </a:prstGeom>
          <a:ln>
            <a:noFill/>
          </a:ln>
        </p:spPr>
      </p:pic>
      <p:pic>
        <p:nvPicPr>
          <p:cNvPr id="10" name="Помидор в корзине">
            <a:extLst>
              <a:ext uri="{FF2B5EF4-FFF2-40B4-BE49-F238E27FC236}">
                <a16:creationId xmlns:a16="http://schemas.microsoft.com/office/drawing/2014/main" id="{4052F381-5778-4354-8696-231A21C629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" r="2357"/>
          <a:stretch/>
        </p:blipFill>
        <p:spPr>
          <a:xfrm>
            <a:off x="3109767" y="2390529"/>
            <a:ext cx="1706577" cy="162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22016E6-EF8B-4E98-8F59-E2742B513F6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95" y="842410"/>
            <a:ext cx="867552" cy="90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B184524-FC34-41C1-B076-D609185BD67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493" y="4329000"/>
            <a:ext cx="867552" cy="900000"/>
          </a:xfrm>
          <a:prstGeom prst="rect">
            <a:avLst/>
          </a:prstGeom>
        </p:spPr>
      </p:pic>
      <p:pic>
        <p:nvPicPr>
          <p:cNvPr id="13" name="Яблоко">
            <a:extLst>
              <a:ext uri="{FF2B5EF4-FFF2-40B4-BE49-F238E27FC236}">
                <a16:creationId xmlns:a16="http://schemas.microsoft.com/office/drawing/2014/main" id="{0F297EB2-28EA-4C01-95F2-19334A2AC79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4"/>
          <a:stretch/>
        </p:blipFill>
        <p:spPr>
          <a:xfrm>
            <a:off x="545360" y="137506"/>
            <a:ext cx="1602637" cy="1800000"/>
          </a:xfrm>
          <a:prstGeom prst="rect">
            <a:avLst/>
          </a:prstGeom>
        </p:spPr>
      </p:pic>
      <p:pic>
        <p:nvPicPr>
          <p:cNvPr id="14" name="Груша">
            <a:extLst>
              <a:ext uri="{FF2B5EF4-FFF2-40B4-BE49-F238E27FC236}">
                <a16:creationId xmlns:a16="http://schemas.microsoft.com/office/drawing/2014/main" id="{83BCEE39-09B5-442C-9001-743FAA5B202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763" y="3444235"/>
            <a:ext cx="1706577" cy="203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79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7 интересных фактов об осени">
            <a:extLst>
              <a:ext uri="{FF2B5EF4-FFF2-40B4-BE49-F238E27FC236}">
                <a16:creationId xmlns:a16="http://schemas.microsoft.com/office/drawing/2014/main" id="{5D08B5EA-4124-4FD2-A103-07687B68B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024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446AD271-8F14-46B8-ABC6-8586D2E261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83559" y="3861048"/>
            <a:ext cx="4160441" cy="4691063"/>
          </a:xfrm>
        </p:spPr>
        <p:txBody>
          <a:bodyPr>
            <a:normAutofit/>
          </a:bodyPr>
          <a:lstStyle/>
          <a:p>
            <a:r>
              <a:rPr lang="ru-RU" sz="2000" b="1" i="0" dirty="0">
                <a:solidFill>
                  <a:schemeClr val="accent6">
                    <a:lumMod val="75000"/>
                  </a:schemeClr>
                </a:solidFill>
                <a:effectLst/>
                <a:latin typeface="Open Sans"/>
              </a:rPr>
              <a:t>Листья с веток облетают, Птицы к югу улетают.</a:t>
            </a:r>
          </a:p>
          <a:p>
            <a:r>
              <a:rPr lang="ru-RU" sz="2000" b="1" i="0" dirty="0">
                <a:solidFill>
                  <a:schemeClr val="accent6">
                    <a:lumMod val="75000"/>
                  </a:schemeClr>
                </a:solidFill>
                <a:effectLst/>
                <a:latin typeface="Open Sans"/>
              </a:rPr>
              <a:t>«Что за время года?» — спросим. Нам ответят: «Это…» 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Picture 2" descr="Ёжик картинки для детей (90 рисунков) | Zamanilka">
            <a:extLst>
              <a:ext uri="{FF2B5EF4-FFF2-40B4-BE49-F238E27FC236}">
                <a16:creationId xmlns:a16="http://schemas.microsoft.com/office/drawing/2014/main" id="{600A6A8E-6534-48CC-B67D-28A99F24420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4464496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170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времена года (100 фото) • Прикольные картинки и позитив">
            <a:extLst>
              <a:ext uri="{FF2B5EF4-FFF2-40B4-BE49-F238E27FC236}">
                <a16:creationId xmlns:a16="http://schemas.microsoft.com/office/drawing/2014/main" id="{0C1B517B-D864-4847-8AAC-3D2D63D5845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8075240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Осень. Приметы осени (для дошкольников) - презентация онлайн">
            <a:extLst>
              <a:ext uri="{FF2B5EF4-FFF2-40B4-BE49-F238E27FC236}">
                <a16:creationId xmlns:a16="http://schemas.microsoft.com/office/drawing/2014/main" id="{2BCDA659-6208-4E65-99F6-B9F9B1D1A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Листопад</a:t>
            </a:r>
          </a:p>
        </p:txBody>
      </p:sp>
      <p:pic>
        <p:nvPicPr>
          <p:cNvPr id="4" name="Picture 12" descr="svet-derevo-lista-sklon-osen-listopa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678706"/>
            <a:ext cx="8805664" cy="61346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7126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лен1">
            <a:extLst>
              <a:ext uri="{FF2B5EF4-FFF2-40B4-BE49-F238E27FC236}">
                <a16:creationId xmlns:a16="http://schemas.microsoft.com/office/drawing/2014/main" id="{04CE0D73-06C8-4FB4-B23F-334251E8C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534" y="1834653"/>
            <a:ext cx="3457874" cy="5013176"/>
          </a:xfrm>
          <a:prstGeom prst="rect">
            <a:avLst/>
          </a:prstGeom>
        </p:spPr>
      </p:pic>
      <p:pic>
        <p:nvPicPr>
          <p:cNvPr id="3" name="береза">
            <a:extLst>
              <a:ext uri="{FF2B5EF4-FFF2-40B4-BE49-F238E27FC236}">
                <a16:creationId xmlns:a16="http://schemas.microsoft.com/office/drawing/2014/main" id="{EC11ACEB-C5BD-4D4B-90CC-F7EAD04832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94" b="93056" l="3693" r="89773">
                        <a14:foregroundMark x1="31818" y1="65278" x2="31818" y2="65278"/>
                        <a14:foregroundMark x1="24432" y1="47619" x2="38352" y2="50992"/>
                        <a14:foregroundMark x1="24432" y1="65079" x2="37500" y2="65079"/>
                        <a14:foregroundMark x1="82386" y1="46032" x2="69034" y2="47421"/>
                        <a14:foregroundMark x1="34375" y1="14087" x2="42045" y2="16270"/>
                        <a14:foregroundMark x1="30114" y1="20437" x2="34943" y2="21627"/>
                      </a14:backgroundRemoval>
                    </a14:imgEffect>
                  </a14:imgLayer>
                </a14:imgProps>
              </a:ext>
            </a:extLst>
          </a:blip>
          <a:srcRect l="9596" r="7829" b="10091"/>
          <a:stretch/>
        </p:blipFill>
        <p:spPr>
          <a:xfrm>
            <a:off x="3229232" y="2049083"/>
            <a:ext cx="3120610" cy="4869160"/>
          </a:xfrm>
          <a:prstGeom prst="rect">
            <a:avLst/>
          </a:prstGeom>
        </p:spPr>
      </p:pic>
      <p:pic>
        <p:nvPicPr>
          <p:cNvPr id="5" name="лист">
            <a:extLst>
              <a:ext uri="{FF2B5EF4-FFF2-40B4-BE49-F238E27FC236}">
                <a16:creationId xmlns:a16="http://schemas.microsoft.com/office/drawing/2014/main" id="{47038DAF-B78B-4D4B-853C-817E45686EC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111" b="91778" l="5778" r="94000"/>
                    </a14:imgEffect>
                  </a14:imgLayer>
                </a14:imgProps>
              </a:ext>
            </a:extLst>
          </a:blip>
          <a:srcRect l="7432" t="5458" r="7630" b="8222"/>
          <a:stretch/>
        </p:blipFill>
        <p:spPr>
          <a:xfrm rot="12639176">
            <a:off x="2584023" y="5664377"/>
            <a:ext cx="923149" cy="1019340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65D1BC01-2881-43A4-BEFE-DF1131CCFF20}"/>
              </a:ext>
            </a:extLst>
          </p:cNvPr>
          <p:cNvSpPr/>
          <p:nvPr/>
        </p:nvSpPr>
        <p:spPr>
          <a:xfrm>
            <a:off x="3664516" y="98762"/>
            <a:ext cx="2137868" cy="1982674"/>
          </a:xfrm>
          <a:prstGeom prst="ellipse">
            <a:avLst/>
          </a:prstGeom>
          <a:noFill/>
          <a:ln w="250825" cmpd="sng">
            <a:solidFill>
              <a:srgbClr val="00B050">
                <a:alpha val="96000"/>
              </a:srgbClr>
            </a:solidFill>
          </a:ln>
          <a:scene3d>
            <a:camera prst="obliqueBottom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9C6A91B-9F83-4F06-A6B3-59D733DE37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6293" y="188036"/>
            <a:ext cx="1499746" cy="1701134"/>
          </a:xfrm>
          <a:prstGeom prst="rect">
            <a:avLst/>
          </a:prstGeom>
        </p:spPr>
      </p:pic>
      <p:pic>
        <p:nvPicPr>
          <p:cNvPr id="9" name="лист">
            <a:extLst>
              <a:ext uri="{FF2B5EF4-FFF2-40B4-BE49-F238E27FC236}">
                <a16:creationId xmlns:a16="http://schemas.microsoft.com/office/drawing/2014/main" id="{1B074C45-CE6A-4D8F-BAB4-178533EAE38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111" b="91778" l="5778" r="94000"/>
                    </a14:imgEffect>
                  </a14:imgLayer>
                </a14:imgProps>
              </a:ext>
            </a:extLst>
          </a:blip>
          <a:srcRect l="7432" t="5458" r="7630" b="8222"/>
          <a:stretch/>
        </p:blipFill>
        <p:spPr>
          <a:xfrm rot="12639176">
            <a:off x="6110123" y="5626282"/>
            <a:ext cx="923149" cy="1019340"/>
          </a:xfrm>
          <a:prstGeom prst="rect">
            <a:avLst/>
          </a:prstGeom>
        </p:spPr>
      </p:pic>
      <p:pic>
        <p:nvPicPr>
          <p:cNvPr id="10" name="лист">
            <a:extLst>
              <a:ext uri="{FF2B5EF4-FFF2-40B4-BE49-F238E27FC236}">
                <a16:creationId xmlns:a16="http://schemas.microsoft.com/office/drawing/2014/main" id="{BB89C130-78F9-4C6C-9777-5AC2BED0946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111" b="91778" l="5778" r="94000"/>
                    </a14:imgEffect>
                  </a14:imgLayer>
                </a14:imgProps>
              </a:ext>
            </a:extLst>
          </a:blip>
          <a:srcRect l="7432" t="5458" r="7630" b="8222"/>
          <a:stretch/>
        </p:blipFill>
        <p:spPr>
          <a:xfrm rot="12639176">
            <a:off x="6006548" y="2245548"/>
            <a:ext cx="923149" cy="1019340"/>
          </a:xfrm>
          <a:prstGeom prst="rect">
            <a:avLst/>
          </a:prstGeom>
        </p:spPr>
      </p:pic>
      <p:pic>
        <p:nvPicPr>
          <p:cNvPr id="11" name="лист">
            <a:extLst>
              <a:ext uri="{FF2B5EF4-FFF2-40B4-BE49-F238E27FC236}">
                <a16:creationId xmlns:a16="http://schemas.microsoft.com/office/drawing/2014/main" id="{9F9B5893-463B-444A-A5B9-CCF53E46FEE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111" b="91778" l="5778" r="94000"/>
                    </a14:imgEffect>
                  </a14:imgLayer>
                </a14:imgProps>
              </a:ext>
            </a:extLst>
          </a:blip>
          <a:srcRect l="7432" t="5458" r="7630" b="8222"/>
          <a:stretch/>
        </p:blipFill>
        <p:spPr>
          <a:xfrm rot="12639176">
            <a:off x="187790" y="5519204"/>
            <a:ext cx="923149" cy="1019340"/>
          </a:xfrm>
          <a:prstGeom prst="rect">
            <a:avLst/>
          </a:prstGeom>
        </p:spPr>
      </p:pic>
      <p:pic>
        <p:nvPicPr>
          <p:cNvPr id="12" name="лист">
            <a:extLst>
              <a:ext uri="{FF2B5EF4-FFF2-40B4-BE49-F238E27FC236}">
                <a16:creationId xmlns:a16="http://schemas.microsoft.com/office/drawing/2014/main" id="{A20E57EF-4BC2-4E5D-8E1D-7651725D6F6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111" b="91778" l="5778" r="94000"/>
                    </a14:imgEffect>
                  </a14:imgLayer>
                </a14:imgProps>
              </a:ext>
            </a:extLst>
          </a:blip>
          <a:srcRect l="7432" t="5458" r="7630" b="8222"/>
          <a:stretch/>
        </p:blipFill>
        <p:spPr>
          <a:xfrm rot="12639176">
            <a:off x="2943532" y="1450774"/>
            <a:ext cx="923149" cy="1019340"/>
          </a:xfrm>
          <a:prstGeom prst="rect">
            <a:avLst/>
          </a:prstGeom>
        </p:spPr>
      </p:pic>
      <p:pic>
        <p:nvPicPr>
          <p:cNvPr id="13" name="Рисунок 12">
            <a:hlinkClick r:id="rId10" action="ppaction://hlinksldjump"/>
            <a:extLst>
              <a:ext uri="{FF2B5EF4-FFF2-40B4-BE49-F238E27FC236}">
                <a16:creationId xmlns:a16="http://schemas.microsoft.com/office/drawing/2014/main" id="{9F66DAEF-94FA-4F71-B970-D3973770840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2639" t="8616" r="7298" b="18756"/>
          <a:stretch/>
        </p:blipFill>
        <p:spPr>
          <a:xfrm>
            <a:off x="204232" y="706500"/>
            <a:ext cx="1059180" cy="982980"/>
          </a:xfrm>
          <a:prstGeom prst="rect">
            <a:avLst/>
          </a:prstGeom>
        </p:spPr>
      </p:pic>
      <p:pic>
        <p:nvPicPr>
          <p:cNvPr id="14" name="Рисунок 13">
            <a:hlinkClick r:id="rId10" action="ppaction://hlinksldjump"/>
            <a:extLst>
              <a:ext uri="{FF2B5EF4-FFF2-40B4-BE49-F238E27FC236}">
                <a16:creationId xmlns:a16="http://schemas.microsoft.com/office/drawing/2014/main" id="{45A06014-158F-4CE9-BE67-A869AA3D9D9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2639" t="8616" r="7298" b="18756"/>
          <a:stretch/>
        </p:blipFill>
        <p:spPr>
          <a:xfrm>
            <a:off x="7816033" y="906190"/>
            <a:ext cx="1059180" cy="98298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AC27B02-B75E-4B0B-BCEB-B19B344D9465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667" b="90000" l="281" r="99017">
                        <a14:foregroundMark x1="59410" y1="36389" x2="59410" y2="36389"/>
                        <a14:foregroundMark x1="59410" y1="36389" x2="59410" y2="36389"/>
                        <a14:backgroundMark x1="10534" y1="32778" x2="31742" y2="27778"/>
                        <a14:backgroundMark x1="40871" y1="36389" x2="42697" y2="52685"/>
                        <a14:backgroundMark x1="74579" y1="22870" x2="68118" y2="25278"/>
                        <a14:backgroundMark x1="48034" y1="24537" x2="48736" y2="31296"/>
                        <a14:backgroundMark x1="30056" y1="19537" x2="45506" y2="16389"/>
                        <a14:backgroundMark x1="61938" y1="4444" x2="58989" y2="12222"/>
                        <a14:backgroundMark x1="41292" y1="24074" x2="41854" y2="31019"/>
                        <a14:backgroundMark x1="71208" y1="26759" x2="58287" y2="33148"/>
                        <a14:backgroundMark x1="70225" y1="37963" x2="90169" y2="36481"/>
                        <a14:backgroundMark x1="57865" y1="52593" x2="70225" y2="48611"/>
                        <a14:backgroundMark x1="49017" y1="53333" x2="53652" y2="51389"/>
                        <a14:backgroundMark x1="7584" y1="40463" x2="421" y2="41111"/>
                        <a14:backgroundMark x1="50281" y1="5370" x2="49157" y2="12037"/>
                        <a14:backgroundMark x1="55478" y1="15185" x2="59551" y2="22407"/>
                        <a14:backgroundMark x1="25562" y1="23148" x2="31180" y2="25741"/>
                        <a14:backgroundMark x1="21910" y1="38519" x2="29354" y2="43056"/>
                        <a14:backgroundMark x1="52247" y1="39167" x2="54494" y2="43796"/>
                        <a14:backgroundMark x1="82303" y1="53704" x2="89607" y2="54259"/>
                        <a14:backgroundMark x1="66994" y1="58519" x2="72753" y2="57963"/>
                        <a14:backgroundMark x1="28511" y1="59074" x2="34551" y2="60185"/>
                        <a14:backgroundMark x1="32444" y1="66944" x2="36236" y2="63333"/>
                        <a14:backgroundMark x1="76685" y1="29630" x2="85534" y2="31667"/>
                        <a14:backgroundMark x1="87219" y1="20185" x2="93539" y2="21667"/>
                        <a14:backgroundMark x1="50843" y1="18333" x2="53090" y2="18333"/>
                        <a14:backgroundMark x1="27809" y1="13889" x2="31742" y2="12963"/>
                        <a14:backgroundMark x1="67837" y1="13981" x2="72893" y2="13611"/>
                        <a14:backgroundMark x1="30197" y1="41019" x2="35815" y2="38981"/>
                        <a14:backgroundMark x1="59270" y1="34537" x2="59270" y2="37963"/>
                        <a14:backgroundMark x1="68399" y1="35926" x2="71770" y2="36481"/>
                        <a14:backgroundMark x1="59270" y1="36574" x2="59270" y2="36574"/>
                        <a14:backgroundMark x1="48034" y1="62870" x2="51685" y2="65370"/>
                      </a14:backgroundRemoval>
                    </a14:imgEffect>
                  </a14:imgLayer>
                </a14:imgProps>
              </a:ext>
            </a:extLst>
          </a:blip>
          <a:srcRect b="17852"/>
          <a:stretch/>
        </p:blipFill>
        <p:spPr>
          <a:xfrm>
            <a:off x="6107916" y="2123994"/>
            <a:ext cx="2921235" cy="4650480"/>
          </a:xfrm>
          <a:prstGeom prst="rect">
            <a:avLst/>
          </a:prstGeom>
        </p:spPr>
      </p:pic>
      <p:sp>
        <p:nvSpPr>
          <p:cNvPr id="16" name="Умножение 9">
            <a:extLst>
              <a:ext uri="{FF2B5EF4-FFF2-40B4-BE49-F238E27FC236}">
                <a16:creationId xmlns:a16="http://schemas.microsoft.com/office/drawing/2014/main" id="{752EC42D-B43C-49A0-B2CB-210DC708BFB1}"/>
              </a:ext>
            </a:extLst>
          </p:cNvPr>
          <p:cNvSpPr/>
          <p:nvPr/>
        </p:nvSpPr>
        <p:spPr>
          <a:xfrm>
            <a:off x="6099106" y="-380471"/>
            <a:ext cx="2023454" cy="257332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20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е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е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E0A87C-91ED-4067-9869-1FEF429BB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1296143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ФИЗМИНУТКА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6ABEBE3-4150-459F-B08F-311802A9A5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1268760"/>
            <a:ext cx="6400800" cy="5256584"/>
          </a:xfrm>
        </p:spPr>
        <p:txBody>
          <a:bodyPr>
            <a:noAutofit/>
          </a:bodyPr>
          <a:lstStyle/>
          <a:p>
            <a:pPr algn="ctr">
              <a:tabLst>
                <a:tab pos="4048125" algn="l"/>
              </a:tabLst>
            </a:pPr>
            <a:r>
              <a:rPr lang="ru-RU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Мы листочки осенние,</a:t>
            </a:r>
          </a:p>
          <a:p>
            <a:pPr algn="ctr">
              <a:tabLst>
                <a:tab pos="4048125" algn="l"/>
              </a:tabLst>
            </a:pPr>
            <a:r>
              <a:rPr lang="ru-RU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на веточки сидим.</a:t>
            </a:r>
            <a:endParaRPr lang="ru-RU" dirty="0">
              <a:solidFill>
                <a:schemeClr val="tx1"/>
              </a:solidFill>
              <a:effectLst/>
            </a:endParaRPr>
          </a:p>
          <a:p>
            <a:pPr algn="ctr">
              <a:tabLst>
                <a:tab pos="4048125" algn="l"/>
              </a:tabLst>
            </a:pPr>
            <a:r>
              <a:rPr lang="ru-RU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Дунул ветер- полетели,</a:t>
            </a:r>
            <a:endParaRPr lang="ru-RU" dirty="0">
              <a:solidFill>
                <a:schemeClr val="tx1"/>
              </a:solidFill>
              <a:effectLst/>
            </a:endParaRPr>
          </a:p>
          <a:p>
            <a:pPr algn="ctr">
              <a:tabLst>
                <a:tab pos="4048125" algn="l"/>
              </a:tabLst>
            </a:pPr>
            <a:r>
              <a:rPr lang="ru-RU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Мы летели, мы летели</a:t>
            </a:r>
            <a:endParaRPr lang="ru-RU" dirty="0">
              <a:solidFill>
                <a:schemeClr val="tx1"/>
              </a:solidFill>
              <a:effectLst/>
            </a:endParaRPr>
          </a:p>
          <a:p>
            <a:pPr algn="ctr">
              <a:tabLst>
                <a:tab pos="4048125" algn="l"/>
              </a:tabLst>
            </a:pPr>
            <a:r>
              <a:rPr lang="ru-RU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И на землю тихо сели.</a:t>
            </a:r>
            <a:endParaRPr lang="ru-RU" dirty="0">
              <a:solidFill>
                <a:schemeClr val="tx1"/>
              </a:solidFill>
              <a:effectLst/>
            </a:endParaRPr>
          </a:p>
          <a:p>
            <a:pPr algn="ctr">
              <a:tabLst>
                <a:tab pos="4048125" algn="l"/>
              </a:tabLst>
            </a:pPr>
            <a:r>
              <a:rPr lang="ru-RU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Ветер снова набежал</a:t>
            </a:r>
            <a:endParaRPr lang="ru-RU" dirty="0">
              <a:solidFill>
                <a:schemeClr val="tx1"/>
              </a:solidFill>
              <a:effectLst/>
            </a:endParaRPr>
          </a:p>
          <a:p>
            <a:pPr algn="ctr">
              <a:tabLst>
                <a:tab pos="4048125" algn="l"/>
              </a:tabLst>
            </a:pPr>
            <a:r>
              <a:rPr lang="ru-RU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И листочки все поднял.</a:t>
            </a:r>
            <a:endParaRPr lang="ru-RU" dirty="0">
              <a:solidFill>
                <a:schemeClr val="tx1"/>
              </a:solidFill>
              <a:effectLst/>
            </a:endParaRPr>
          </a:p>
          <a:p>
            <a:r>
              <a:rPr lang="ru-RU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Закружились, закружились</a:t>
            </a:r>
          </a:p>
          <a:p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И на место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усадились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820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47664" y="182762"/>
            <a:ext cx="5486400" cy="797966"/>
          </a:xfrm>
        </p:spPr>
        <p:txBody>
          <a:bodyPr>
            <a:normAutofit fontScale="25000" lnSpcReduction="20000"/>
          </a:bodyPr>
          <a:lstStyle/>
          <a:p>
            <a:r>
              <a:rPr lang="ru-RU" dirty="0"/>
              <a:t>		</a:t>
            </a:r>
            <a:r>
              <a:rPr lang="ru-RU" sz="20300" i="1" dirty="0">
                <a:solidFill>
                  <a:schemeClr val="tx2">
                    <a:lumMod val="50000"/>
                  </a:schemeClr>
                </a:solidFill>
                <a:highlight>
                  <a:srgbClr val="00FFFF"/>
                </a:highlight>
              </a:rPr>
              <a:t>ДОЖДЬ</a:t>
            </a:r>
          </a:p>
        </p:txBody>
      </p:sp>
      <p:pic>
        <p:nvPicPr>
          <p:cNvPr id="5" name="Picture 2" descr="Рисунок осенний дождь - 77 фото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60" b="19660"/>
          <a:stretch>
            <a:fillRect/>
          </a:stretch>
        </p:blipFill>
        <p:spPr bwMode="auto">
          <a:xfrm>
            <a:off x="539552" y="908720"/>
            <a:ext cx="806489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386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00B0F0"/>
                </a:solidFill>
              </a:rPr>
              <a:t>ВЕТЕР</a:t>
            </a:r>
          </a:p>
        </p:txBody>
      </p:sp>
      <p:pic>
        <p:nvPicPr>
          <p:cNvPr id="4" name="Picture 2" descr="Мультяшный Cloud Дует Ветер Дерево В Осень — стоковая векторная графика и  другие изображения на тему Ветер - Ветер, 2015, Абстрактный - iStock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8928992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280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168</Words>
  <Application>Microsoft Office PowerPoint</Application>
  <PresentationFormat>Экран (4:3)</PresentationFormat>
  <Paragraphs>29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Листопад</vt:lpstr>
      <vt:lpstr>Презентация PowerPoint</vt:lpstr>
      <vt:lpstr>ФИЗМИНУТКА</vt:lpstr>
      <vt:lpstr>Презентация PowerPoint</vt:lpstr>
      <vt:lpstr>ВЕТЕР</vt:lpstr>
      <vt:lpstr>   ТУЧА</vt:lpstr>
      <vt:lpstr>Презентация PowerPoint</vt:lpstr>
      <vt:lpstr>Презентация PowerPoint</vt:lpstr>
      <vt:lpstr>Презентация PowerPoint</vt:lpstr>
      <vt:lpstr>Презентация PowerPoint</vt:lpstr>
      <vt:lpstr>ЗИМУЮЩИЕ ЖИВОТНЫЕ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Осень</dc:title>
  <dc:creator>Антонина</dc:creator>
  <cp:lastModifiedBy>Пользователь</cp:lastModifiedBy>
  <cp:revision>87</cp:revision>
  <dcterms:created xsi:type="dcterms:W3CDTF">2014-05-17T13:57:06Z</dcterms:created>
  <dcterms:modified xsi:type="dcterms:W3CDTF">2022-11-25T19:55:37Z</dcterms:modified>
</cp:coreProperties>
</file>