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90" r:id="rId3"/>
    <p:sldId id="256" r:id="rId4"/>
    <p:sldId id="291" r:id="rId5"/>
    <p:sldId id="287" r:id="rId6"/>
    <p:sldId id="284" r:id="rId7"/>
    <p:sldId id="282" r:id="rId8"/>
    <p:sldId id="258" r:id="rId9"/>
    <p:sldId id="288" r:id="rId10"/>
    <p:sldId id="292" r:id="rId11"/>
    <p:sldId id="293" r:id="rId12"/>
    <p:sldId id="285" r:id="rId13"/>
    <p:sldId id="294" r:id="rId14"/>
    <p:sldId id="295" r:id="rId15"/>
    <p:sldId id="297" r:id="rId16"/>
    <p:sldId id="289" r:id="rId17"/>
    <p:sldId id="298" r:id="rId18"/>
    <p:sldId id="299" r:id="rId19"/>
    <p:sldId id="300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6A25"/>
    <a:srgbClr val="109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8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54F09A-5FDD-4725-839C-E286F85B6978}" type="doc">
      <dgm:prSet loTypeId="urn:microsoft.com/office/officeart/2005/8/layout/vProcess5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CB08BC49-6E2D-471E-9A7A-2EA1C025C994}">
      <dgm:prSet phldrT="[Текст]" custT="1"/>
      <dgm:spPr/>
      <dgm:t>
        <a:bodyPr/>
        <a:lstStyle/>
        <a:p>
          <a:pPr algn="r"/>
          <a:r>
            <a:rPr lang="ru-RU" sz="3200" dirty="0" smtClean="0">
              <a:solidFill>
                <a:srgbClr val="002060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rPr>
            <a:t>Система как целое</a:t>
          </a:r>
          <a:endParaRPr lang="ru-RU" sz="3200" dirty="0">
            <a:solidFill>
              <a:srgbClr val="002060"/>
            </a:solidFill>
            <a:latin typeface="Open Sans Semibold" pitchFamily="34" charset="0"/>
            <a:ea typeface="Open Sans Semibold" pitchFamily="34" charset="0"/>
            <a:cs typeface="Open Sans Semibold" pitchFamily="34" charset="0"/>
          </a:endParaRPr>
        </a:p>
      </dgm:t>
    </dgm:pt>
    <dgm:pt modelId="{29CC98F2-70C5-4991-8BF6-AE60E4CD4260}" type="parTrans" cxnId="{DD8A69D4-E558-4420-B443-E1306DFB4B68}">
      <dgm:prSet/>
      <dgm:spPr/>
      <dgm:t>
        <a:bodyPr/>
        <a:lstStyle/>
        <a:p>
          <a:endParaRPr lang="ru-RU"/>
        </a:p>
      </dgm:t>
    </dgm:pt>
    <dgm:pt modelId="{6E1BFADE-1B19-410B-B2EE-C0B58124B678}" type="sibTrans" cxnId="{DD8A69D4-E558-4420-B443-E1306DFB4B68}">
      <dgm:prSet/>
      <dgm:spPr/>
      <dgm:t>
        <a:bodyPr/>
        <a:lstStyle/>
        <a:p>
          <a:endParaRPr lang="ru-RU"/>
        </a:p>
      </dgm:t>
    </dgm:pt>
    <dgm:pt modelId="{21E2A9DF-800B-455A-AB0E-64FF227685EA}">
      <dgm:prSet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Подсистема (сфера)</a:t>
          </a:r>
          <a:r>
            <a:rPr lang="ru-RU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 – промежуточный комплекс между элементом и системой.</a:t>
          </a:r>
          <a:endParaRPr lang="ru-RU" dirty="0">
            <a:solidFill>
              <a:srgbClr val="002060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6B0254FA-B3FB-44B8-A127-8836A145F62D}" type="parTrans" cxnId="{1B4CA093-2ABC-49A0-B3EE-5F503ADB4B81}">
      <dgm:prSet/>
      <dgm:spPr/>
      <dgm:t>
        <a:bodyPr/>
        <a:lstStyle/>
        <a:p>
          <a:endParaRPr lang="ru-RU"/>
        </a:p>
      </dgm:t>
    </dgm:pt>
    <dgm:pt modelId="{3818EB82-5F4E-4656-812F-394B68FB7F77}" type="sibTrans" cxnId="{1B4CA093-2ABC-49A0-B3EE-5F503ADB4B81}">
      <dgm:prSet/>
      <dgm:spPr/>
      <dgm:t>
        <a:bodyPr/>
        <a:lstStyle/>
        <a:p>
          <a:endParaRPr lang="ru-RU"/>
        </a:p>
      </dgm:t>
    </dgm:pt>
    <dgm:pt modelId="{F27D2E5C-C70F-459F-ADB0-DBFAB686C436}">
      <dgm:prSet/>
      <dgm:spPr/>
      <dgm:t>
        <a:bodyPr/>
        <a:lstStyle/>
        <a:p>
          <a:pPr algn="ctr"/>
          <a:r>
            <a:rPr lang="ru-RU" b="1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Элемент – </a:t>
          </a:r>
          <a:r>
            <a:rPr lang="ru-RU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часть системы, далее не разложимый компонент, принимающий непосредственное участие в её создании</a:t>
          </a:r>
          <a:endParaRPr lang="ru-RU" dirty="0">
            <a:solidFill>
              <a:srgbClr val="002060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90D6DD81-7DDC-4648-BE1D-10513CE5879B}" type="parTrans" cxnId="{5BC54083-49D5-49C6-BA20-ED46288D2B9D}">
      <dgm:prSet/>
      <dgm:spPr/>
      <dgm:t>
        <a:bodyPr/>
        <a:lstStyle/>
        <a:p>
          <a:endParaRPr lang="ru-RU"/>
        </a:p>
      </dgm:t>
    </dgm:pt>
    <dgm:pt modelId="{D5431686-8C11-4466-88C8-18E2C13CCC3E}" type="sibTrans" cxnId="{5BC54083-49D5-49C6-BA20-ED46288D2B9D}">
      <dgm:prSet/>
      <dgm:spPr/>
      <dgm:t>
        <a:bodyPr/>
        <a:lstStyle/>
        <a:p>
          <a:endParaRPr lang="ru-RU"/>
        </a:p>
      </dgm:t>
    </dgm:pt>
    <dgm:pt modelId="{ED572EFF-91B5-4DB4-8862-68FAFC2582CB}" type="pres">
      <dgm:prSet presAssocID="{9E54F09A-5FDD-4725-839C-E286F85B697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D35811-2C4F-4AF6-99B9-12CAFAF03203}" type="pres">
      <dgm:prSet presAssocID="{9E54F09A-5FDD-4725-839C-E286F85B6978}" presName="dummyMaxCanvas" presStyleCnt="0">
        <dgm:presLayoutVars/>
      </dgm:prSet>
      <dgm:spPr/>
    </dgm:pt>
    <dgm:pt modelId="{BE9C6417-0688-4CC1-92C8-F49249C39E50}" type="pres">
      <dgm:prSet presAssocID="{9E54F09A-5FDD-4725-839C-E286F85B6978}" presName="ThreeNodes_1" presStyleLbl="node1" presStyleIdx="0" presStyleCnt="3" custLinFactNeighborX="1225" custLinFactNeighborY="1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F6A6F-49D6-41FA-AA0E-9C4FE7AE6493}" type="pres">
      <dgm:prSet presAssocID="{9E54F09A-5FDD-4725-839C-E286F85B697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D981F-CCD3-43CA-85E2-7DD854E3D7E7}" type="pres">
      <dgm:prSet presAssocID="{9E54F09A-5FDD-4725-839C-E286F85B697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4C974-7B56-4FB3-9AAB-5FA504A894F4}" type="pres">
      <dgm:prSet presAssocID="{9E54F09A-5FDD-4725-839C-E286F85B6978}" presName="ThreeConn_1-2" presStyleLbl="fgAccFollowNode1" presStyleIdx="0" presStyleCnt="2" custAng="10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1A544-3928-46D3-8903-5736A5D14BA3}" type="pres">
      <dgm:prSet presAssocID="{9E54F09A-5FDD-4725-839C-E286F85B6978}" presName="ThreeConn_2-3" presStyleLbl="fgAccFollowNode1" presStyleIdx="1" presStyleCnt="2" custAng="10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0B3F5-B83F-4A83-8FB2-180812C469F3}" type="pres">
      <dgm:prSet presAssocID="{9E54F09A-5FDD-4725-839C-E286F85B697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3664F-68D1-4A21-BCF8-D4AF6BB4A850}" type="pres">
      <dgm:prSet presAssocID="{9E54F09A-5FDD-4725-839C-E286F85B697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9033E-69DD-4A4D-A5CB-33B8C77A5515}" type="pres">
      <dgm:prSet presAssocID="{9E54F09A-5FDD-4725-839C-E286F85B697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4CA093-2ABC-49A0-B3EE-5F503ADB4B81}" srcId="{9E54F09A-5FDD-4725-839C-E286F85B6978}" destId="{21E2A9DF-800B-455A-AB0E-64FF227685EA}" srcOrd="1" destOrd="0" parTransId="{6B0254FA-B3FB-44B8-A127-8836A145F62D}" sibTransId="{3818EB82-5F4E-4656-812F-394B68FB7F77}"/>
    <dgm:cxn modelId="{EAFE82D8-5D07-4E93-804E-7B738EFBCF8C}" type="presOf" srcId="{F27D2E5C-C70F-459F-ADB0-DBFAB686C436}" destId="{468D981F-CCD3-43CA-85E2-7DD854E3D7E7}" srcOrd="0" destOrd="0" presId="urn:microsoft.com/office/officeart/2005/8/layout/vProcess5"/>
    <dgm:cxn modelId="{7B9C959A-BA32-45EC-86D3-9CE27A2BA50C}" type="presOf" srcId="{CB08BC49-6E2D-471E-9A7A-2EA1C025C994}" destId="{8520B3F5-B83F-4A83-8FB2-180812C469F3}" srcOrd="1" destOrd="0" presId="urn:microsoft.com/office/officeart/2005/8/layout/vProcess5"/>
    <dgm:cxn modelId="{5BC54083-49D5-49C6-BA20-ED46288D2B9D}" srcId="{9E54F09A-5FDD-4725-839C-E286F85B6978}" destId="{F27D2E5C-C70F-459F-ADB0-DBFAB686C436}" srcOrd="2" destOrd="0" parTransId="{90D6DD81-7DDC-4648-BE1D-10513CE5879B}" sibTransId="{D5431686-8C11-4466-88C8-18E2C13CCC3E}"/>
    <dgm:cxn modelId="{F79F4802-6640-4294-A9F6-F2CF87B162DC}" type="presOf" srcId="{6E1BFADE-1B19-410B-B2EE-C0B58124B678}" destId="{3C24C974-7B56-4FB3-9AAB-5FA504A894F4}" srcOrd="0" destOrd="0" presId="urn:microsoft.com/office/officeart/2005/8/layout/vProcess5"/>
    <dgm:cxn modelId="{739198C2-3643-451A-891F-B1EDCC690947}" type="presOf" srcId="{21E2A9DF-800B-455A-AB0E-64FF227685EA}" destId="{EDE3664F-68D1-4A21-BCF8-D4AF6BB4A850}" srcOrd="1" destOrd="0" presId="urn:microsoft.com/office/officeart/2005/8/layout/vProcess5"/>
    <dgm:cxn modelId="{81B12854-CC0D-4C17-ABDF-06DF38120FD2}" type="presOf" srcId="{21E2A9DF-800B-455A-AB0E-64FF227685EA}" destId="{7CFF6A6F-49D6-41FA-AA0E-9C4FE7AE6493}" srcOrd="0" destOrd="0" presId="urn:microsoft.com/office/officeart/2005/8/layout/vProcess5"/>
    <dgm:cxn modelId="{8824CBAA-2FFA-44C5-A11A-7FD20CBE8F66}" type="presOf" srcId="{3818EB82-5F4E-4656-812F-394B68FB7F77}" destId="{6831A544-3928-46D3-8903-5736A5D14BA3}" srcOrd="0" destOrd="0" presId="urn:microsoft.com/office/officeart/2005/8/layout/vProcess5"/>
    <dgm:cxn modelId="{118A18DE-7DE0-4F06-9641-8C3A8212FCF7}" type="presOf" srcId="{F27D2E5C-C70F-459F-ADB0-DBFAB686C436}" destId="{E089033E-69DD-4A4D-A5CB-33B8C77A5515}" srcOrd="1" destOrd="0" presId="urn:microsoft.com/office/officeart/2005/8/layout/vProcess5"/>
    <dgm:cxn modelId="{DD8A69D4-E558-4420-B443-E1306DFB4B68}" srcId="{9E54F09A-5FDD-4725-839C-E286F85B6978}" destId="{CB08BC49-6E2D-471E-9A7A-2EA1C025C994}" srcOrd="0" destOrd="0" parTransId="{29CC98F2-70C5-4991-8BF6-AE60E4CD4260}" sibTransId="{6E1BFADE-1B19-410B-B2EE-C0B58124B678}"/>
    <dgm:cxn modelId="{BB345044-0253-4FC3-A1A1-B25AB56A7B87}" type="presOf" srcId="{CB08BC49-6E2D-471E-9A7A-2EA1C025C994}" destId="{BE9C6417-0688-4CC1-92C8-F49249C39E50}" srcOrd="0" destOrd="0" presId="urn:microsoft.com/office/officeart/2005/8/layout/vProcess5"/>
    <dgm:cxn modelId="{0D8A34D5-3040-4C99-9829-99D9EEBFA81D}" type="presOf" srcId="{9E54F09A-5FDD-4725-839C-E286F85B6978}" destId="{ED572EFF-91B5-4DB4-8862-68FAFC2582CB}" srcOrd="0" destOrd="0" presId="urn:microsoft.com/office/officeart/2005/8/layout/vProcess5"/>
    <dgm:cxn modelId="{B79DCFB0-7CB5-4161-941D-EAD12461AC44}" type="presParOf" srcId="{ED572EFF-91B5-4DB4-8862-68FAFC2582CB}" destId="{DDD35811-2C4F-4AF6-99B9-12CAFAF03203}" srcOrd="0" destOrd="0" presId="urn:microsoft.com/office/officeart/2005/8/layout/vProcess5"/>
    <dgm:cxn modelId="{8ECC0BB3-2F65-4529-A334-601DB66868BA}" type="presParOf" srcId="{ED572EFF-91B5-4DB4-8862-68FAFC2582CB}" destId="{BE9C6417-0688-4CC1-92C8-F49249C39E50}" srcOrd="1" destOrd="0" presId="urn:microsoft.com/office/officeart/2005/8/layout/vProcess5"/>
    <dgm:cxn modelId="{59501868-6B19-4D9C-9AE3-2159ADD4289E}" type="presParOf" srcId="{ED572EFF-91B5-4DB4-8862-68FAFC2582CB}" destId="{7CFF6A6F-49D6-41FA-AA0E-9C4FE7AE6493}" srcOrd="2" destOrd="0" presId="urn:microsoft.com/office/officeart/2005/8/layout/vProcess5"/>
    <dgm:cxn modelId="{5884FECF-7E99-48BD-BDE9-EBF537DFFBF1}" type="presParOf" srcId="{ED572EFF-91B5-4DB4-8862-68FAFC2582CB}" destId="{468D981F-CCD3-43CA-85E2-7DD854E3D7E7}" srcOrd="3" destOrd="0" presId="urn:microsoft.com/office/officeart/2005/8/layout/vProcess5"/>
    <dgm:cxn modelId="{C715885E-6D2A-4CFD-A53C-401D938142CB}" type="presParOf" srcId="{ED572EFF-91B5-4DB4-8862-68FAFC2582CB}" destId="{3C24C974-7B56-4FB3-9AAB-5FA504A894F4}" srcOrd="4" destOrd="0" presId="urn:microsoft.com/office/officeart/2005/8/layout/vProcess5"/>
    <dgm:cxn modelId="{E024C475-FD3C-40B2-9AE0-9624E5CBC322}" type="presParOf" srcId="{ED572EFF-91B5-4DB4-8862-68FAFC2582CB}" destId="{6831A544-3928-46D3-8903-5736A5D14BA3}" srcOrd="5" destOrd="0" presId="urn:microsoft.com/office/officeart/2005/8/layout/vProcess5"/>
    <dgm:cxn modelId="{B7279BB6-3ABB-4753-85D3-4B8017821373}" type="presParOf" srcId="{ED572EFF-91B5-4DB4-8862-68FAFC2582CB}" destId="{8520B3F5-B83F-4A83-8FB2-180812C469F3}" srcOrd="6" destOrd="0" presId="urn:microsoft.com/office/officeart/2005/8/layout/vProcess5"/>
    <dgm:cxn modelId="{E68401AD-7302-4979-9171-CE92475915E3}" type="presParOf" srcId="{ED572EFF-91B5-4DB4-8862-68FAFC2582CB}" destId="{EDE3664F-68D1-4A21-BCF8-D4AF6BB4A850}" srcOrd="7" destOrd="0" presId="urn:microsoft.com/office/officeart/2005/8/layout/vProcess5"/>
    <dgm:cxn modelId="{9FC40E3A-C6A5-4D29-8222-F64CC320CAAF}" type="presParOf" srcId="{ED572EFF-91B5-4DB4-8862-68FAFC2582CB}" destId="{E089033E-69DD-4A4D-A5CB-33B8C77A551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9C6417-0688-4CC1-92C8-F49249C39E50}">
      <dsp:nvSpPr>
        <dsp:cNvPr id="0" name=""/>
        <dsp:cNvSpPr/>
      </dsp:nvSpPr>
      <dsp:spPr>
        <a:xfrm>
          <a:off x="74978" y="16210"/>
          <a:ext cx="6120680" cy="1447360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rgbClr val="002060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rPr>
            <a:t>Система как целое</a:t>
          </a:r>
          <a:endParaRPr lang="ru-RU" sz="3200" kern="1200" dirty="0">
            <a:solidFill>
              <a:srgbClr val="002060"/>
            </a:solidFill>
            <a:latin typeface="Open Sans Semibold" pitchFamily="34" charset="0"/>
            <a:ea typeface="Open Sans Semibold" pitchFamily="34" charset="0"/>
            <a:cs typeface="Open Sans Semibold" pitchFamily="34" charset="0"/>
          </a:endParaRPr>
        </a:p>
      </dsp:txBody>
      <dsp:txXfrm>
        <a:off x="117370" y="58602"/>
        <a:ext cx="4558864" cy="1362576"/>
      </dsp:txXfrm>
    </dsp:sp>
    <dsp:sp modelId="{7CFF6A6F-49D6-41FA-AA0E-9C4FE7AE6493}">
      <dsp:nvSpPr>
        <dsp:cNvPr id="0" name=""/>
        <dsp:cNvSpPr/>
      </dsp:nvSpPr>
      <dsp:spPr>
        <a:xfrm>
          <a:off x="540059" y="1688587"/>
          <a:ext cx="6120680" cy="1447360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178370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Подсистема (сфера)</a:t>
          </a:r>
          <a:r>
            <a:rPr lang="ru-RU" sz="2200" kern="1200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 – промежуточный комплекс между элементом и системой.</a:t>
          </a:r>
          <a:endParaRPr lang="ru-RU" sz="2200" kern="1200" dirty="0">
            <a:solidFill>
              <a:srgbClr val="002060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582451" y="1730979"/>
        <a:ext cx="4555051" cy="1362576"/>
      </dsp:txXfrm>
    </dsp:sp>
    <dsp:sp modelId="{468D981F-CCD3-43CA-85E2-7DD854E3D7E7}">
      <dsp:nvSpPr>
        <dsp:cNvPr id="0" name=""/>
        <dsp:cNvSpPr/>
      </dsp:nvSpPr>
      <dsp:spPr>
        <a:xfrm>
          <a:off x="1080119" y="3377175"/>
          <a:ext cx="6120680" cy="1447360"/>
        </a:xfrm>
        <a:prstGeom prst="roundRect">
          <a:avLst>
            <a:gd name="adj" fmla="val 10000"/>
          </a:avLst>
        </a:prstGeom>
        <a:solidFill>
          <a:schemeClr val="accent3">
            <a:shade val="50000"/>
            <a:hueOff val="178370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Элемент – </a:t>
          </a:r>
          <a:r>
            <a:rPr lang="ru-RU" sz="2200" kern="1200" dirty="0" smtClean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часть системы, далее не разложимый компонент, принимающий непосредственное участие в её создании</a:t>
          </a:r>
          <a:endParaRPr lang="ru-RU" sz="2200" kern="1200" dirty="0">
            <a:solidFill>
              <a:srgbClr val="002060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1122511" y="3419567"/>
        <a:ext cx="4555051" cy="1362576"/>
      </dsp:txXfrm>
    </dsp:sp>
    <dsp:sp modelId="{3C24C974-7B56-4FB3-9AAB-5FA504A894F4}">
      <dsp:nvSpPr>
        <dsp:cNvPr id="0" name=""/>
        <dsp:cNvSpPr/>
      </dsp:nvSpPr>
      <dsp:spPr>
        <a:xfrm rot="10800000">
          <a:off x="5179895" y="1097581"/>
          <a:ext cx="940784" cy="94078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391571" y="1330425"/>
        <a:ext cx="517432" cy="707940"/>
      </dsp:txXfrm>
    </dsp:sp>
    <dsp:sp modelId="{6831A544-3928-46D3-8903-5736A5D14BA3}">
      <dsp:nvSpPr>
        <dsp:cNvPr id="0" name=""/>
        <dsp:cNvSpPr/>
      </dsp:nvSpPr>
      <dsp:spPr>
        <a:xfrm rot="10800000">
          <a:off x="5719955" y="2776520"/>
          <a:ext cx="940784" cy="94078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931631" y="3009364"/>
        <a:ext cx="517432" cy="707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BC96E-E12E-4642-8FA2-62594CD05337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EFB67-91B0-4D3B-9A52-A90E1757C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509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EFB67-91B0-4D3B-9A52-A90E1757C4B8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ЕГЭ. Обществознание</a:t>
            </a:r>
            <a:endParaRPr lang="ru-RU" sz="2800" b="1" dirty="0">
              <a:solidFill>
                <a:srgbClr val="0C6A25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2088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1.8. Общество как система</a:t>
            </a:r>
            <a:endParaRPr lang="ru-RU" sz="5400" b="1" dirty="0">
              <a:solidFill>
                <a:srgbClr val="0C6A25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47667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Техногенные революции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043608" y="1124744"/>
            <a:ext cx="6698927" cy="2016224"/>
            <a:chOff x="899592" y="1124744"/>
            <a:chExt cx="6698927" cy="2016224"/>
          </a:xfrm>
        </p:grpSpPr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899592" y="1196752"/>
              <a:ext cx="3312368" cy="792088"/>
            </a:xfrm>
            <a:prstGeom prst="round2Diag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20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Неолитическая</a:t>
              </a:r>
              <a:endParaRPr lang="ru-RU" sz="2000" b="1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3779912" y="1124744"/>
              <a:ext cx="3818607" cy="2016224"/>
              <a:chOff x="3779912" y="1124744"/>
              <a:chExt cx="3818607" cy="2016224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3779912" y="1556792"/>
                <a:ext cx="1503784" cy="8384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4818" name="Picture 2" descr="Неолитическая революция в Европе началась на Русской равнине | ТАЙНАЯ  ИСТОРИЯ | Яндекс Дзен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1124744"/>
                <a:ext cx="2810495" cy="201622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7" name="Группа 26"/>
          <p:cNvGrpSpPr/>
          <p:nvPr/>
        </p:nvGrpSpPr>
        <p:grpSpPr>
          <a:xfrm>
            <a:off x="395536" y="2420888"/>
            <a:ext cx="3346074" cy="3312368"/>
            <a:chOff x="395536" y="2420888"/>
            <a:chExt cx="3346074" cy="3312368"/>
          </a:xfrm>
        </p:grpSpPr>
        <p:sp>
          <p:nvSpPr>
            <p:cNvPr id="22" name="Прямоугольник с двумя скругленными противолежащими углами 21"/>
            <p:cNvSpPr/>
            <p:nvPr/>
          </p:nvSpPr>
          <p:spPr>
            <a:xfrm>
              <a:off x="395536" y="2420888"/>
              <a:ext cx="3312368" cy="792088"/>
            </a:xfrm>
            <a:prstGeom prst="round2Diag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20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Промышленная</a:t>
              </a:r>
              <a:endParaRPr lang="ru-RU" sz="20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2051720" y="2924944"/>
              <a:ext cx="8384" cy="1224136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820" name="Picture 4" descr="Суть и 7 главных признаков промышленной революции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717032"/>
              <a:ext cx="3346074" cy="2016224"/>
            </a:xfrm>
            <a:prstGeom prst="rect">
              <a:avLst/>
            </a:prstGeom>
            <a:noFill/>
          </p:spPr>
        </p:pic>
      </p:grpSp>
      <p:grpSp>
        <p:nvGrpSpPr>
          <p:cNvPr id="43" name="Группа 42"/>
          <p:cNvGrpSpPr/>
          <p:nvPr/>
        </p:nvGrpSpPr>
        <p:grpSpPr>
          <a:xfrm>
            <a:off x="4860032" y="3356992"/>
            <a:ext cx="3429000" cy="2941688"/>
            <a:chOff x="4427984" y="3284984"/>
            <a:chExt cx="3429000" cy="2941688"/>
          </a:xfrm>
        </p:grpSpPr>
        <p:sp>
          <p:nvSpPr>
            <p:cNvPr id="23" name="Прямоугольник с двумя скругленными противолежащими углами 22"/>
            <p:cNvSpPr/>
            <p:nvPr/>
          </p:nvSpPr>
          <p:spPr>
            <a:xfrm>
              <a:off x="4499992" y="3284984"/>
              <a:ext cx="3312368" cy="792088"/>
            </a:xfrm>
            <a:prstGeom prst="round2Diag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/>
              <a:r>
                <a:rPr lang="ru-RU" sz="20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Постиндустриальная</a:t>
              </a:r>
              <a:endParaRPr lang="ru-RU" sz="20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6156176" y="3789040"/>
              <a:ext cx="8384" cy="1224136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822" name="Picture 6" descr="Информационная революция становится политической | Мир | ИноСМИ - Все, что  достойно перевода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7984" y="4293096"/>
              <a:ext cx="3429000" cy="19335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Культура </a:t>
            </a:r>
            <a:r>
              <a:rPr lang="ru-RU" sz="3200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(с лат. возделывание земли)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611560" y="980728"/>
            <a:ext cx="8064896" cy="2206866"/>
            <a:chOff x="179512" y="1052736"/>
            <a:chExt cx="8064896" cy="2206866"/>
          </a:xfrm>
        </p:grpSpPr>
        <p:sp>
          <p:nvSpPr>
            <p:cNvPr id="2" name="TextBox 1"/>
            <p:cNvSpPr txBox="1"/>
            <p:nvPr/>
          </p:nvSpPr>
          <p:spPr>
            <a:xfrm>
              <a:off x="179512" y="1268760"/>
              <a:ext cx="41764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u="sng" dirty="0" smtClean="0">
                  <a:solidFill>
                    <a:srgbClr val="0C6A25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Узкий</a:t>
              </a:r>
              <a:r>
                <a:rPr lang="ru-RU" sz="2400" b="1" dirty="0" smtClean="0">
                  <a:solidFill>
                    <a:srgbClr val="0C6A25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смысл</a:t>
              </a:r>
              <a:r>
                <a:rPr lang="ru-RU" sz="24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ru-RU" sz="2400" dirty="0" smtClean="0">
                  <a:solidFill>
                    <a:srgbClr val="002060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– результат деятельности общества за все время его существования</a:t>
              </a:r>
              <a:endParaRPr lang="ru-RU" sz="2400" dirty="0">
                <a:solidFill>
                  <a:srgbClr val="00206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pic>
          <p:nvPicPr>
            <p:cNvPr id="35842" name="Picture 2" descr="Определены победители конкурса «Культура Кубани онлайн»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052736"/>
              <a:ext cx="3312368" cy="2206866"/>
            </a:xfrm>
            <a:prstGeom prst="rect">
              <a:avLst/>
            </a:prstGeom>
            <a:noFill/>
          </p:spPr>
        </p:pic>
      </p:grpSp>
      <p:grpSp>
        <p:nvGrpSpPr>
          <p:cNvPr id="20" name="Группа 19"/>
          <p:cNvGrpSpPr/>
          <p:nvPr/>
        </p:nvGrpSpPr>
        <p:grpSpPr>
          <a:xfrm>
            <a:off x="251520" y="3356992"/>
            <a:ext cx="8640960" cy="2677656"/>
            <a:chOff x="251520" y="3356992"/>
            <a:chExt cx="8640960" cy="2677656"/>
          </a:xfrm>
        </p:grpSpPr>
        <p:sp>
          <p:nvSpPr>
            <p:cNvPr id="18" name="TextBox 17"/>
            <p:cNvSpPr txBox="1"/>
            <p:nvPr/>
          </p:nvSpPr>
          <p:spPr>
            <a:xfrm>
              <a:off x="3923928" y="3356992"/>
              <a:ext cx="496855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u="sng" dirty="0" smtClean="0">
                  <a:solidFill>
                    <a:srgbClr val="0C6A25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Широкий</a:t>
              </a:r>
              <a:r>
                <a:rPr lang="ru-RU" sz="2400" b="1" dirty="0" smtClean="0">
                  <a:solidFill>
                    <a:srgbClr val="0C6A25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смысл</a:t>
              </a:r>
              <a:r>
                <a:rPr lang="ru-RU" sz="2400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– </a:t>
              </a:r>
              <a:r>
                <a:rPr lang="ru-RU" sz="2400" dirty="0" smtClean="0">
                  <a:solidFill>
                    <a:srgbClr val="002060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способ созидательной, творческой деятельности человека, способ накопления и передачи человеком опыта из поколения в поколение, его оценивания и осмысления</a:t>
              </a:r>
              <a:endParaRPr lang="ru-RU" sz="2400" dirty="0">
                <a:solidFill>
                  <a:srgbClr val="002060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pic>
          <p:nvPicPr>
            <p:cNvPr id="35844" name="Picture 4" descr="Культура картинки, стоковые фото Культура | Depositphotos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429000"/>
              <a:ext cx="3564396" cy="237626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Виды культуры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539552" y="1340768"/>
            <a:ext cx="3960440" cy="2016223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Материальная</a:t>
            </a:r>
            <a:endParaRPr lang="ru-RU" sz="2000" dirty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467544" y="3789040"/>
            <a:ext cx="4032448" cy="201622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Духовная</a:t>
            </a:r>
            <a:endParaRPr lang="ru-RU" sz="2000" dirty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5436096" y="2204864"/>
            <a:ext cx="3168352" cy="2808312"/>
          </a:xfrm>
          <a:prstGeom prst="round2DiagRect">
            <a:avLst/>
          </a:prstGeom>
          <a:solidFill>
            <a:srgbClr val="0C6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Это деление условно. Это две стороны каждой культурной единицы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109433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ЕГЭ. Обществознание</a:t>
            </a:r>
            <a:endParaRPr lang="ru-RU" sz="2800" b="1" dirty="0">
              <a:solidFill>
                <a:srgbClr val="109433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2088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109433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1.9. Основные институты общества</a:t>
            </a:r>
            <a:endParaRPr lang="ru-RU" sz="5400" b="1" dirty="0">
              <a:solidFill>
                <a:srgbClr val="109433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grpSp>
        <p:nvGrpSpPr>
          <p:cNvPr id="3" name="Группа 7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0" y="47667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84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Социальный институт </a:t>
            </a:r>
            <a:r>
              <a:rPr lang="ru-RU" sz="2400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 это устойчивая совокупность людей, групп, учреждений, деятельность которых направлена на выполнение конкретных общественных функций и строится на основе определенных идеальных норм, правил, стандартов поведения.</a:t>
            </a:r>
            <a:endParaRPr lang="ru-RU" sz="2400" dirty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pic>
        <p:nvPicPr>
          <p:cNvPr id="37890" name="Picture 2" descr="Социальные институты — теория для ЕГЭ по обществознан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84784"/>
            <a:ext cx="4274446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Признаки социального института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39552" y="1124744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социальных ролей (руководитель, подчиненный)</a:t>
            </a:r>
            <a:endParaRPr lang="ru-RU" sz="2000" b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39552" y="2348880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функции, выполняемой в обществе</a:t>
            </a:r>
            <a:endParaRPr lang="ru-RU" sz="2000" b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539552" y="3537012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определенных норм и правил поведения</a:t>
            </a:r>
            <a:endParaRPr lang="ru-RU" sz="2000" b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39552" y="4781128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сети учреждений</a:t>
            </a:r>
            <a:endParaRPr lang="ru-RU" sz="2000" b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Функции социальных институтов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4932040" y="1052736"/>
            <a:ext cx="3816424" cy="165618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r>
              <a:rPr lang="ru-RU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регулятивная </a:t>
            </a:r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(организуют человеческую деятельность в определённую систему ролей и статусов, устанавливая образцы поведения людей в различных сферах жизни)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539552" y="2852936"/>
            <a:ext cx="4176464" cy="165618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r>
              <a:rPr lang="ru-RU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интегративная </a:t>
            </a:r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(объединение, взаимодействие и взаимоответственность членов общества)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39552" y="1052736"/>
            <a:ext cx="4176464" cy="165618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r>
              <a:rPr lang="ru-RU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воспроизводственная </a:t>
            </a:r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(закрепление и воспроизводство норм и правил общественных отношений)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2123728" y="4653136"/>
            <a:ext cx="5616624" cy="115212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r>
              <a:rPr lang="ru-RU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социализация </a:t>
            </a:r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(передача социального опыта предшествующих поколений)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4932040" y="2852936"/>
            <a:ext cx="3816424" cy="165618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/>
            <a:r>
              <a:rPr lang="ru-RU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коммуникативная </a:t>
            </a:r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(распространение информации внутри института, поддержание взаимосвязи с другими институтами)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3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Виды социальных институтов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67544" y="1340768"/>
          <a:ext cx="8208912" cy="4837176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376264"/>
                <a:gridCol w="5832648"/>
              </a:tblGrid>
              <a:tr h="3708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политические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власть, разделение властей, государство, политические партии, местное самоуправление, армия, судебная система, право, полиция, парламент, правительство и т.д</a:t>
                      </a:r>
                      <a:r>
                        <a:rPr lang="ru-RU" sz="2000" spc="10" dirty="0" smtClean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.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экономические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собственность, рынок, деньги, банковская система, обмен, разделение труда, хозяйственные отношения,  материальное производство, биржи и т.д</a:t>
                      </a:r>
                      <a:r>
                        <a:rPr lang="ru-RU" sz="2000" spc="10" dirty="0" smtClean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.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институты родства 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брак, семья, материнство, кровная месть, наследование, отцовство, воспитание и т.д.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Виды социальных институтов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196628"/>
              </p:ext>
            </p:extLst>
          </p:nvPr>
        </p:nvGraphicFramePr>
        <p:xfrm>
          <a:off x="395536" y="1484784"/>
          <a:ext cx="8208912" cy="2243328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376264"/>
                <a:gridCol w="5832648"/>
              </a:tblGrid>
              <a:tr h="3708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институты образования и культуры 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образовательные, культурные и художественные учреждения, творческие союзы, средства массовой </a:t>
                      </a:r>
                      <a:r>
                        <a:rPr lang="ru-RU" sz="2000" spc="10" dirty="0" smtClean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информации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духовные</a:t>
                      </a: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 (</a:t>
                      </a:r>
                      <a:r>
                        <a:rPr lang="ru-RU" sz="2000" b="1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религиозные)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70980" algn="l"/>
                        </a:tabLst>
                      </a:pPr>
                      <a:r>
                        <a:rPr lang="ru-RU" sz="2000" spc="10" dirty="0">
                          <a:solidFill>
                            <a:srgbClr val="002060"/>
                          </a:solidFill>
                          <a:latin typeface="Open Sans" pitchFamily="34" charset="0"/>
                          <a:ea typeface="Open Sans" pitchFamily="34" charset="0"/>
                          <a:cs typeface="Open Sans" pitchFamily="34" charset="0"/>
                        </a:rPr>
                        <a:t>религия, церковь, вера, культ и др.</a:t>
                      </a:r>
                      <a:endParaRPr lang="ru-RU" sz="2800" dirty="0">
                        <a:solidFill>
                          <a:srgbClr val="002060"/>
                        </a:solidFill>
                        <a:latin typeface="Open Sans" pitchFamily="34" charset="0"/>
                        <a:ea typeface="Open Sans" pitchFamily="34" charset="0"/>
                        <a:cs typeface="Open Sans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6" name="AutoShape 2" descr="male group students  Graduate University Academ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Образование бесплатно иконка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1872207" cy="1872208"/>
          </a:xfrm>
          <a:prstGeom prst="rect">
            <a:avLst/>
          </a:prstGeom>
          <a:noFill/>
        </p:spPr>
      </p:pic>
      <p:pic>
        <p:nvPicPr>
          <p:cNvPr id="1030" name="Picture 6" descr="Наука о данных бесплатно иконка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05064"/>
            <a:ext cx="1944216" cy="1944216"/>
          </a:xfrm>
          <a:prstGeom prst="rect">
            <a:avLst/>
          </a:prstGeom>
          <a:noFill/>
        </p:spPr>
      </p:pic>
      <p:pic>
        <p:nvPicPr>
          <p:cNvPr id="1032" name="Picture 8" descr="Религия бесплатно иконка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2232247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Основные социальные институты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971600" y="1268760"/>
            <a:ext cx="2880320" cy="1368152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Семья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971600" y="2852936"/>
            <a:ext cx="2880320" cy="1368152"/>
          </a:xfrm>
          <a:prstGeom prst="round2DiagRect">
            <a:avLst/>
          </a:prstGeom>
          <a:solidFill>
            <a:srgbClr val="0C6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Государство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971600" y="4437112"/>
            <a:ext cx="2880320" cy="1368152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Образование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5292080" y="1268760"/>
            <a:ext cx="2880320" cy="1368152"/>
          </a:xfrm>
          <a:prstGeom prst="round2DiagRect">
            <a:avLst/>
          </a:prstGeom>
          <a:solidFill>
            <a:srgbClr val="0C6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Церковь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292080" y="2852936"/>
            <a:ext cx="2880320" cy="1368152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Наука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292080" y="4437112"/>
            <a:ext cx="2880320" cy="1368152"/>
          </a:xfrm>
          <a:prstGeom prst="round2DiagRect">
            <a:avLst/>
          </a:prstGeom>
          <a:solidFill>
            <a:srgbClr val="0C6A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Право</a:t>
            </a:r>
            <a:endParaRPr lang="ru-RU" sz="24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12" grpId="0" animBg="1"/>
      <p:bldP spid="13" grpId="0" animBg="1"/>
      <p:bldP spid="16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038" y="1279500"/>
            <a:ext cx="41899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109433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Общество </a:t>
            </a:r>
            <a:r>
              <a:rPr lang="ru-RU" sz="2400" b="1" dirty="0" smtClean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является многогранным понятием, которое можно рассматривать, как объединение людей по интересам, как исторический период развития человечества, как национальную принадлежность или как человечество в целом.   </a:t>
            </a:r>
            <a:endParaRPr lang="ru-RU" sz="2400" dirty="0">
              <a:solidFill>
                <a:srgbClr val="002060"/>
              </a:solidFill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grpSp>
        <p:nvGrpSpPr>
          <p:cNvPr id="3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pic>
        <p:nvPicPr>
          <p:cNvPr id="1026" name="Picture 2" descr="Толпа речи пузырь знак изометрической концепции Бесплатные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44824"/>
            <a:ext cx="4392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dirty="0" smtClean="0">
                <a:solidFill>
                  <a:srgbClr val="002060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Развитие общества идет во многом через развитие социальных институтов. Процесс становления социальных институтов в обществе называется </a:t>
            </a:r>
          </a:p>
          <a:p>
            <a:pPr algn="ctr" fontAlgn="base"/>
            <a:r>
              <a:rPr lang="ru-RU" sz="28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институциализация.</a:t>
            </a:r>
            <a:endParaRPr lang="ru-RU" sz="28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Институционализация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4338" name="Picture 2" descr="https://www.pinclipart.com/picdir/big/555-5552150_transparent-ut-longhorn-clipart-blue-transparent-background-bank.pn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805256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91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109433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Общество – </a:t>
            </a:r>
            <a:r>
              <a:rPr lang="ru-RU" sz="2400" dirty="0" smtClean="0">
                <a:solidFill>
                  <a:srgbClr val="002060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обособившаяся от природы, но тесно с ней связанная, часть материального мира, включающая в себя способы взаимодействия людей и формы их объединения</a:t>
            </a:r>
            <a:endParaRPr lang="ru-RU" sz="2400" dirty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39552" y="2348880"/>
            <a:ext cx="4032448" cy="1440160"/>
          </a:xfrm>
          <a:prstGeom prst="round2DiagRect">
            <a:avLst/>
          </a:prstGeom>
          <a:solidFill>
            <a:srgbClr val="002060"/>
          </a:solidFill>
          <a:ln w="57150">
            <a:solidFill>
              <a:srgbClr val="0C6A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Совокупность людей, осуществляющих совместную деятельность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539552" y="4077072"/>
            <a:ext cx="4032448" cy="1584176"/>
          </a:xfrm>
          <a:prstGeom prst="round2DiagRect">
            <a:avLst/>
          </a:prstGeom>
          <a:solidFill>
            <a:srgbClr val="002060"/>
          </a:solidFill>
          <a:ln w="57150">
            <a:solidFill>
              <a:srgbClr val="0C6A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Универсальный способ организации социальных связей, взаимодействий и отношений людей</a:t>
            </a:r>
            <a:endParaRPr lang="ru-RU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9458" name="Picture 2" descr="Органические плоские люди с коллекцией летней одежды Бесплатные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564904"/>
            <a:ext cx="4079938" cy="27177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109433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Общество – система в динамике, т.е динамическая система</a:t>
            </a:r>
            <a:endParaRPr lang="ru-RU" sz="2800" dirty="0">
              <a:solidFill>
                <a:srgbClr val="002060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10"/>
          <p:cNvGrpSpPr/>
          <p:nvPr/>
        </p:nvGrpSpPr>
        <p:grpSpPr>
          <a:xfrm>
            <a:off x="0" y="116632"/>
            <a:ext cx="8964488" cy="307777"/>
            <a:chOff x="0" y="188640"/>
            <a:chExt cx="8964488" cy="307778"/>
          </a:xfrm>
        </p:grpSpPr>
        <p:cxnSp>
          <p:nvCxnSpPr>
            <p:cNvPr id="12" name="Прямая соединительная линия 11"/>
            <p:cNvCxnSpPr>
              <a:stCxn id="13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251520" y="6309316"/>
            <a:ext cx="8748464" cy="307777"/>
            <a:chOff x="251520" y="6309326"/>
            <a:chExt cx="8748464" cy="30777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395536" y="2636912"/>
            <a:ext cx="3960440" cy="2016223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dirty="0" smtClean="0">
                <a:latin typeface="Open Sans Semibold" pitchFamily="34" charset="0"/>
                <a:ea typeface="Open Sans Semibold" pitchFamily="34" charset="0"/>
                <a:cs typeface="Open Sans Semibold" pitchFamily="34" charset="0"/>
              </a:rPr>
              <a:t>В обществе происходят постоянные изменения </a:t>
            </a:r>
            <a:endParaRPr lang="ru-RU" sz="2000" dirty="0">
              <a:latin typeface="Open Sans Semibold" pitchFamily="34" charset="0"/>
              <a:ea typeface="Open Sans Semibold" pitchFamily="34" charset="0"/>
              <a:cs typeface="Open Sans Semibold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2339752" y="1700808"/>
            <a:ext cx="2808312" cy="864096"/>
            <a:chOff x="2339752" y="1700808"/>
            <a:chExt cx="2808312" cy="864096"/>
          </a:xfrm>
        </p:grpSpPr>
        <p:cxnSp>
          <p:nvCxnSpPr>
            <p:cNvPr id="15" name="Прямая со стрелкой 14"/>
            <p:cNvCxnSpPr/>
            <p:nvPr/>
          </p:nvCxnSpPr>
          <p:spPr>
            <a:xfrm flipH="1">
              <a:off x="2555776" y="1700808"/>
              <a:ext cx="1080120" cy="864096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339752" y="1700808"/>
              <a:ext cx="2808312" cy="0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5364088" y="1700808"/>
            <a:ext cx="1512168" cy="792088"/>
            <a:chOff x="5364088" y="1700808"/>
            <a:chExt cx="1512168" cy="792088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5364088" y="1700808"/>
              <a:ext cx="1503784" cy="8384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5940152" y="1700808"/>
              <a:ext cx="936104" cy="792088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794" name="Picture 2" descr="Плоские люди задают вопросы иллюстрации Бесплатные векторы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564904"/>
            <a:ext cx="3212976" cy="32129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Признаки системы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611560" y="1124744"/>
            <a:ext cx="3816424" cy="720080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целостность, общность существования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4716016" y="1124744"/>
            <a:ext cx="3816424" cy="648072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</a:t>
            </a:r>
            <a:r>
              <a:rPr lang="ru-RU" sz="2000" u="sng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элементов и подсистем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611560" y="2204864"/>
            <a:ext cx="3816424" cy="504056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наличие коммуникаций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598240" y="3068960"/>
            <a:ext cx="3816424" cy="864096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взаимодействие с другими системами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611560" y="4221088"/>
            <a:ext cx="3744416" cy="1656184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качественная определенность </a:t>
            </a:r>
          </a:p>
          <a:p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(возможность отделить эту систему от других)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314" name="AutoShape 2" descr="Usability testing and responsive website app checking tiny person concept. New application programming and test from customer, user or client side for easy process optimization vector illustratio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Бизнес команда работает над зубчатым механизмом вместе Бесплатные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564904"/>
            <a:ext cx="4224469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Строение системы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aphicFrame>
        <p:nvGraphicFramePr>
          <p:cNvPr id="11" name="Схема 10"/>
          <p:cNvGraphicFramePr/>
          <p:nvPr/>
        </p:nvGraphicFramePr>
        <p:xfrm>
          <a:off x="1043608" y="1124744"/>
          <a:ext cx="7200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4572000" y="1052736"/>
            <a:ext cx="0" cy="5184576"/>
          </a:xfrm>
          <a:prstGeom prst="line">
            <a:avLst/>
          </a:prstGeom>
          <a:ln w="444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Подсистемы (сферы) общества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1115616" y="1268760"/>
            <a:ext cx="2736304" cy="2088232"/>
            <a:chOff x="1115616" y="1268760"/>
            <a:chExt cx="2736304" cy="2088232"/>
          </a:xfrm>
        </p:grpSpPr>
        <p:sp>
          <p:nvSpPr>
            <p:cNvPr id="9" name="TextBox 8"/>
            <p:cNvSpPr txBox="1"/>
            <p:nvPr/>
          </p:nvSpPr>
          <p:spPr>
            <a:xfrm>
              <a:off x="1115616" y="1268760"/>
              <a:ext cx="273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ru-RU" sz="2800" b="1" dirty="0" smtClean="0">
                  <a:solidFill>
                    <a:srgbClr val="002060"/>
                  </a:solidFill>
                </a:rPr>
                <a:t>Экономическая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pic>
          <p:nvPicPr>
            <p:cNvPr id="2050" name="Picture 2" descr="Финансовые вложения. анализ рыночных тенденций, инвестирование в прибыльные направления, ориентация на прибыльные проекты. деловая женщина, финансирующая бизнес-проект концепции иллюстрации Бесплатные векторы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1772816"/>
              <a:ext cx="2016224" cy="1584176"/>
            </a:xfrm>
            <a:prstGeom prst="rect">
              <a:avLst/>
            </a:prstGeom>
            <a:noFill/>
          </p:spPr>
        </p:pic>
      </p:grpSp>
      <p:grpSp>
        <p:nvGrpSpPr>
          <p:cNvPr id="22" name="Группа 21"/>
          <p:cNvGrpSpPr/>
          <p:nvPr/>
        </p:nvGrpSpPr>
        <p:grpSpPr>
          <a:xfrm>
            <a:off x="5326098" y="1228068"/>
            <a:ext cx="2486262" cy="2160240"/>
            <a:chOff x="5436096" y="1268760"/>
            <a:chExt cx="2486262" cy="2160240"/>
          </a:xfrm>
        </p:grpSpPr>
        <p:sp>
          <p:nvSpPr>
            <p:cNvPr id="11" name="TextBox 10"/>
            <p:cNvSpPr txBox="1"/>
            <p:nvPr/>
          </p:nvSpPr>
          <p:spPr>
            <a:xfrm>
              <a:off x="5436096" y="1268760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ru-RU" sz="2800" b="1" dirty="0" smtClean="0">
                  <a:solidFill>
                    <a:srgbClr val="002060"/>
                  </a:solidFill>
                </a:rPr>
                <a:t>Политическая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pic>
          <p:nvPicPr>
            <p:cNvPr id="21" name="Picture 4" descr="Активисты на митинге протеста. толпа людей с плакатами, стоящими вместе плоской векторной иллюстрации. протестующие, концепция общества Бесплатные векторы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772816"/>
              <a:ext cx="2486262" cy="1656184"/>
            </a:xfrm>
            <a:prstGeom prst="rect">
              <a:avLst/>
            </a:prstGeom>
            <a:noFill/>
          </p:spPr>
        </p:pic>
      </p:grpSp>
      <p:grpSp>
        <p:nvGrpSpPr>
          <p:cNvPr id="23" name="Группа 22"/>
          <p:cNvGrpSpPr/>
          <p:nvPr/>
        </p:nvGrpSpPr>
        <p:grpSpPr>
          <a:xfrm>
            <a:off x="755576" y="3645024"/>
            <a:ext cx="3240360" cy="2722290"/>
            <a:chOff x="755576" y="3645024"/>
            <a:chExt cx="3240360" cy="2722290"/>
          </a:xfrm>
        </p:grpSpPr>
        <p:sp>
          <p:nvSpPr>
            <p:cNvPr id="12" name="TextBox 11"/>
            <p:cNvSpPr txBox="1"/>
            <p:nvPr/>
          </p:nvSpPr>
          <p:spPr>
            <a:xfrm>
              <a:off x="755576" y="3645024"/>
              <a:ext cx="32403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ru-RU" sz="2800" b="1" dirty="0" smtClean="0">
                  <a:solidFill>
                    <a:srgbClr val="002060"/>
                  </a:solidFill>
                </a:rPr>
                <a:t>Социальная 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pic>
          <p:nvPicPr>
            <p:cNvPr id="2054" name="Picture 6" descr="Социальная помощь абстрактное понятие векторные иллюстрации. социальные работники, низкий доход, забота о пожилых людях, волонтерская помощь, уход на дому, поддержка попечителей, абстрактная метафора инвалида. Бесплатные векторы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4149080"/>
              <a:ext cx="2218234" cy="2218234"/>
            </a:xfrm>
            <a:prstGeom prst="rect">
              <a:avLst/>
            </a:prstGeom>
            <a:noFill/>
          </p:spPr>
        </p:pic>
      </p:grpSp>
      <p:cxnSp>
        <p:nvCxnSpPr>
          <p:cNvPr id="5" name="Прямая соединительная линия 4"/>
          <p:cNvCxnSpPr/>
          <p:nvPr/>
        </p:nvCxnSpPr>
        <p:spPr>
          <a:xfrm>
            <a:off x="539552" y="3429000"/>
            <a:ext cx="8136904" cy="0"/>
          </a:xfrm>
          <a:prstGeom prst="line">
            <a:avLst/>
          </a:prstGeom>
          <a:ln w="44450">
            <a:solidFill>
              <a:srgbClr val="0C6A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5364088" y="3645024"/>
            <a:ext cx="2664296" cy="2592288"/>
            <a:chOff x="5364088" y="3645024"/>
            <a:chExt cx="2664296" cy="2592288"/>
          </a:xfrm>
        </p:grpSpPr>
        <p:sp>
          <p:nvSpPr>
            <p:cNvPr id="13" name="TextBox 12"/>
            <p:cNvSpPr txBox="1"/>
            <p:nvPr/>
          </p:nvSpPr>
          <p:spPr>
            <a:xfrm>
              <a:off x="5364088" y="3645024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ru-RU" sz="2800" b="1" dirty="0" smtClean="0">
                  <a:solidFill>
                    <a:srgbClr val="002060"/>
                  </a:solidFill>
                </a:rPr>
                <a:t>Духовная</a:t>
              </a:r>
              <a:endParaRPr lang="ru-RU" sz="2800" b="1" dirty="0">
                <a:solidFill>
                  <a:srgbClr val="002060"/>
                </a:solidFill>
              </a:endParaRPr>
            </a:p>
          </p:txBody>
        </p:sp>
        <p:pic>
          <p:nvPicPr>
            <p:cNvPr id="2056" name="Picture 8" descr="Ночь театральной премьеры. актер и актриса на сцене. классическая пьеса, драматическая пьеса, сцена трагедии. бродвейское шоу. действующие маски как украшение. Бесплатные векторы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4293096"/>
              <a:ext cx="2088232" cy="194421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Общество и природа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67544" y="1268760"/>
            <a:ext cx="2448272" cy="1080120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Общество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6156176" y="1268760"/>
            <a:ext cx="2448272" cy="1224136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2000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Природа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987824" y="1340768"/>
            <a:ext cx="3096344" cy="1015663"/>
            <a:chOff x="2987824" y="1340768"/>
            <a:chExt cx="3096344" cy="1015663"/>
          </a:xfrm>
        </p:grpSpPr>
        <p:sp>
          <p:nvSpPr>
            <p:cNvPr id="13" name="Двойная стрелка влево/вправо 12"/>
            <p:cNvSpPr/>
            <p:nvPr/>
          </p:nvSpPr>
          <p:spPr>
            <a:xfrm>
              <a:off x="2987824" y="1628800"/>
              <a:ext cx="3096344" cy="432048"/>
            </a:xfrm>
            <a:prstGeom prst="leftRightArrow">
              <a:avLst/>
            </a:prstGeom>
            <a:solidFill>
              <a:srgbClr val="0C6A25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03848" y="1340768"/>
              <a:ext cx="271804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постоянное</a:t>
              </a:r>
            </a:p>
            <a:p>
              <a:pPr algn="ctr"/>
              <a:endParaRPr lang="ru-RU" sz="2400" b="1" dirty="0" smtClean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  <a:p>
              <a:pPr algn="ctr"/>
              <a:r>
                <a:rPr lang="ru-RU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взаимодействие</a:t>
              </a:r>
              <a:endParaRPr lang="ru-RU" dirty="0"/>
            </a:p>
          </p:txBody>
        </p:sp>
      </p:grpSp>
      <p:pic>
        <p:nvPicPr>
          <p:cNvPr id="18434" name="Picture 2" descr="Группа добровольцев, собирающих мусор Бесплатные Фотографи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20889"/>
            <a:ext cx="3134850" cy="2088231"/>
          </a:xfrm>
          <a:prstGeom prst="rect">
            <a:avLst/>
          </a:prstGeom>
          <a:noFill/>
        </p:spPr>
      </p:pic>
      <p:pic>
        <p:nvPicPr>
          <p:cNvPr id="18436" name="Picture 4" descr="Снимок высохшей и потрескавшейся грязной земли под высоким углом Бесплатные Фотографи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365104"/>
            <a:ext cx="2880320" cy="1918680"/>
          </a:xfrm>
          <a:prstGeom prst="rect">
            <a:avLst/>
          </a:prstGeom>
          <a:noFill/>
        </p:spPr>
      </p:pic>
      <p:pic>
        <p:nvPicPr>
          <p:cNvPr id="18438" name="Picture 6" descr="https://i2.wp.com/ocean-media.su/wp-content/uploads/2015/11/27-Destruc-Ja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564904"/>
            <a:ext cx="3255679" cy="2165210"/>
          </a:xfrm>
          <a:prstGeom prst="rect">
            <a:avLst/>
          </a:prstGeom>
          <a:noFill/>
        </p:spPr>
      </p:pic>
      <p:pic>
        <p:nvPicPr>
          <p:cNvPr id="18440" name="Picture 8" descr="https://i.artfile.ru/3504x2418_758696_%5bwww.ArtFile.ru%5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437112"/>
            <a:ext cx="2664296" cy="18385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0C6A25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Значение природы для человека</a:t>
            </a:r>
            <a:endParaRPr lang="ru-RU" sz="3200" dirty="0">
              <a:solidFill>
                <a:srgbClr val="0C6A25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3" name="Группа 8"/>
          <p:cNvGrpSpPr/>
          <p:nvPr/>
        </p:nvGrpSpPr>
        <p:grpSpPr>
          <a:xfrm>
            <a:off x="0" y="260648"/>
            <a:ext cx="8964488" cy="307777"/>
            <a:chOff x="0" y="188640"/>
            <a:chExt cx="8964488" cy="307778"/>
          </a:xfrm>
        </p:grpSpPr>
        <p:cxnSp>
          <p:nvCxnSpPr>
            <p:cNvPr id="14" name="Прямая соединительная линия 13"/>
            <p:cNvCxnSpPr>
              <a:stCxn id="15" idx="3"/>
            </p:cNvCxnSpPr>
            <p:nvPr/>
          </p:nvCxnSpPr>
          <p:spPr>
            <a:xfrm flipV="1">
              <a:off x="1440160" y="332656"/>
              <a:ext cx="7524328" cy="9873"/>
            </a:xfrm>
            <a:prstGeom prst="line">
              <a:avLst/>
            </a:prstGeom>
            <a:ln w="444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0" y="188640"/>
              <a:ext cx="1440160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Гимназия </a:t>
              </a:r>
              <a:r>
                <a:rPr lang="en-US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#</a:t>
              </a:r>
              <a:r>
                <a:rPr lang="ru-RU" sz="1400" b="1" dirty="0" smtClean="0">
                  <a:solidFill>
                    <a:srgbClr val="002060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1</a:t>
              </a:r>
              <a:endParaRPr lang="ru-RU" sz="1400" b="1" dirty="0">
                <a:solidFill>
                  <a:srgbClr val="002060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79512" y="6237312"/>
            <a:ext cx="8748464" cy="307777"/>
            <a:chOff x="251520" y="6309326"/>
            <a:chExt cx="8748464" cy="307778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251520" y="6501348"/>
              <a:ext cx="7200800" cy="0"/>
            </a:xfrm>
            <a:prstGeom prst="line">
              <a:avLst/>
            </a:prstGeom>
            <a:ln w="44450">
              <a:solidFill>
                <a:srgbClr val="0C6A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36296" y="6309326"/>
              <a:ext cx="176368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400" b="1" dirty="0" smtClean="0">
                  <a:solidFill>
                    <a:srgbClr val="0C6A25"/>
                  </a:solidFill>
                  <a:latin typeface="Open Sans Semibold" pitchFamily="34" charset="0"/>
                  <a:ea typeface="Open Sans Semibold" pitchFamily="34" charset="0"/>
                  <a:cs typeface="Open Sans Semibold" pitchFamily="34" charset="0"/>
                </a:rPr>
                <a:t>©Кузнецов А.В.</a:t>
              </a:r>
              <a:endParaRPr lang="ru-RU" sz="1400" b="1" dirty="0">
                <a:solidFill>
                  <a:srgbClr val="0C6A25"/>
                </a:solidFill>
                <a:latin typeface="Open Sans Semibold" pitchFamily="34" charset="0"/>
                <a:ea typeface="Open Sans Semibold" pitchFamily="34" charset="0"/>
                <a:cs typeface="Open Sans Semibold" pitchFamily="34" charset="0"/>
              </a:endParaRPr>
            </a:p>
          </p:txBody>
        </p:sp>
      </p:grp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39552" y="1124744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Природа – кладовая сырья для человека</a:t>
            </a:r>
            <a:endParaRPr lang="ru-RU" sz="2000" b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39552" y="2132856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Природа – естественная среда обитания для людей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539552" y="3140968"/>
            <a:ext cx="8136904" cy="792088"/>
          </a:xfrm>
          <a:prstGeom prst="round2Diag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r>
              <a:rPr lang="ru-RU" sz="2000" b="1" dirty="0" smtClean="0">
                <a:latin typeface="Open Sans" pitchFamily="34" charset="0"/>
                <a:ea typeface="Open Sans" pitchFamily="34" charset="0"/>
                <a:cs typeface="Open Sans" pitchFamily="34" charset="0"/>
              </a:rPr>
              <a:t>Природа – источник вдохновения для человека</a:t>
            </a:r>
            <a:endParaRPr lang="ru-RU" sz="2000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3314" name="Picture 2" descr="https://obrazovaka.ru/wp-content/uploads/2018/04/chelovek-priroda-obshchestvo-e15245295379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77072"/>
            <a:ext cx="3744416" cy="210623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570</Words>
  <Application>Microsoft Office PowerPoint</Application>
  <PresentationFormat>Экран (4:3)</PresentationFormat>
  <Paragraphs>122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Артем Кузнецов</cp:lastModifiedBy>
  <cp:revision>51</cp:revision>
  <dcterms:created xsi:type="dcterms:W3CDTF">2021-09-03T12:23:31Z</dcterms:created>
  <dcterms:modified xsi:type="dcterms:W3CDTF">2023-01-03T13:02:32Z</dcterms:modified>
</cp:coreProperties>
</file>