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3" r:id="rId8"/>
    <p:sldId id="265" r:id="rId9"/>
    <p:sldId id="264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CCFFFF"/>
    <a:srgbClr val="FFFF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75AF-BD98-4512-97DE-11F0681B5F44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588F-CDB0-4A6B-951A-7464A3A2E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435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75AF-BD98-4512-97DE-11F0681B5F44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588F-CDB0-4A6B-951A-7464A3A2E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194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75AF-BD98-4512-97DE-11F0681B5F44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588F-CDB0-4A6B-951A-7464A3A2E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249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75AF-BD98-4512-97DE-11F0681B5F44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588F-CDB0-4A6B-951A-7464A3A2E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05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75AF-BD98-4512-97DE-11F0681B5F44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588F-CDB0-4A6B-951A-7464A3A2E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312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75AF-BD98-4512-97DE-11F0681B5F44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588F-CDB0-4A6B-951A-7464A3A2E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607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75AF-BD98-4512-97DE-11F0681B5F44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588F-CDB0-4A6B-951A-7464A3A2E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420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75AF-BD98-4512-97DE-11F0681B5F44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588F-CDB0-4A6B-951A-7464A3A2E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251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75AF-BD98-4512-97DE-11F0681B5F44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588F-CDB0-4A6B-951A-7464A3A2E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9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75AF-BD98-4512-97DE-11F0681B5F44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588F-CDB0-4A6B-951A-7464A3A2E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561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75AF-BD98-4512-97DE-11F0681B5F44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588F-CDB0-4A6B-951A-7464A3A2E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631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975AF-BD98-4512-97DE-11F0681B5F44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6588F-CDB0-4A6B-951A-7464A3A2E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082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05834" y="2683873"/>
            <a:ext cx="4648779" cy="238760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sz="67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Берегиня</a:t>
            </a:r>
            <a:r>
              <a:rPr lang="ru-RU" sz="67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67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— </a:t>
            </a:r>
            <a:r>
              <a:rPr lang="ru-RU" sz="67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хранительница </a:t>
            </a:r>
            <a:r>
              <a:rPr lang="ru-RU" sz="67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земли Русской</a:t>
            </a:r>
            <a: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0598" y="4391697"/>
            <a:ext cx="4344015" cy="164177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Разработала и подготовила </a:t>
            </a:r>
          </a:p>
          <a:p>
            <a:pPr algn="l"/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ученица 7 класса</a:t>
            </a:r>
          </a:p>
          <a:p>
            <a:pPr algn="l"/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МБОУ «Перовская школа-гимназия </a:t>
            </a:r>
            <a:r>
              <a:rPr lang="ru-RU" b="1" i="1" dirty="0" err="1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им.Г.А.Хачирашвили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»</a:t>
            </a:r>
          </a:p>
          <a:p>
            <a:pPr algn="l"/>
            <a:r>
              <a:rPr lang="ru-RU" b="1" i="1" dirty="0" err="1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Гордык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Милана </a:t>
            </a:r>
            <a:endParaRPr lang="ru-RU" b="1" i="1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algn="l"/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Учитель: </a:t>
            </a:r>
            <a:r>
              <a:rPr lang="ru-RU" b="1" i="1" dirty="0" err="1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Волчкова</a:t>
            </a:r>
            <a:r>
              <a:rPr lang="ru-RU" b="1" i="1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А.М.</a:t>
            </a:r>
            <a:endParaRPr lang="ru-RU" b="1" i="1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algn="l"/>
            <a:endParaRPr lang="ru-RU" b="1" i="1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791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un9-73.userapi.com/impg/1V8fkmPvZ1S0QEcMTaynDbnN2rQxxw12YjkLxg/M5w96SUSTcs.jpg?size=810x1080&amp;quality=95&amp;sign=766c7e848d4a0ca1a076cb22390af63e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12" y="699246"/>
            <a:ext cx="4069556" cy="54260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un9-64.userapi.com/impg/Aoi_0KXV_KHVd2l9yT34GUF6r4PR7bmTS3T_lQ/h0jStGlmOs0.jpg?size=810x1080&amp;quality=95&amp;sign=3b5abd2e1860a70f7dd53ab452b7a98a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260" y="1376083"/>
            <a:ext cx="3736740" cy="498232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sun9-79.userapi.com/impg/om9F8KWw9ybsaZL_uxDLc7jtz3JRxh_ZI1dphg/VDt_thvYZ3M.jpg?size=810x1080&amp;quality=95&amp;sign=0d9ef34575ac1d02ff264c6b0199b55a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576" y="1035796"/>
            <a:ext cx="3901189" cy="520158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817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sun9-30.userapi.com/impg/n2RTgx2SYn1e-oH0vhYBX9JN71xnjWk__1j9AQ/3_3lffYE9Ck.jpg?size=810x1080&amp;quality=95&amp;sign=6efa2698ec98f3aac2cc9b8ab575400b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810" y="712694"/>
            <a:ext cx="4254453" cy="56726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5620263" y="940267"/>
            <a:ext cx="5284695" cy="42761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538163" algn="just"/>
            <a:r>
              <a:rPr lang="ru-RU" sz="2400" dirty="0" smtClean="0">
                <a:latin typeface="Bookman Old Style" panose="02050604050505020204" pitchFamily="18" charset="0"/>
              </a:rPr>
              <a:t>Мы выполнили </a:t>
            </a:r>
            <a:r>
              <a:rPr lang="ru-RU" sz="2400" dirty="0" err="1" smtClean="0">
                <a:latin typeface="Bookman Old Style" panose="02050604050505020204" pitchFamily="18" charset="0"/>
              </a:rPr>
              <a:t>берегиню</a:t>
            </a:r>
            <a:r>
              <a:rPr lang="ru-RU" sz="2400" dirty="0" smtClean="0">
                <a:latin typeface="Bookman Old Style" panose="02050604050505020204" pitchFamily="18" charset="0"/>
              </a:rPr>
              <a:t> крымской земли. </a:t>
            </a:r>
          </a:p>
          <a:p>
            <a:pPr indent="538163" algn="just"/>
            <a:r>
              <a:rPr lang="ru-RU" sz="2400" dirty="0" smtClean="0">
                <a:latin typeface="Bookman Old Style" panose="02050604050505020204" pitchFamily="18" charset="0"/>
              </a:rPr>
              <a:t>Она является покровительницей всех полей, садов, виноградников нашей крымской русской земли. </a:t>
            </a:r>
          </a:p>
          <a:p>
            <a:pPr indent="538163" algn="just"/>
            <a:r>
              <a:rPr lang="ru-RU" sz="2400" dirty="0" smtClean="0">
                <a:latin typeface="Bookman Old Style" panose="02050604050505020204" pitchFamily="18" charset="0"/>
              </a:rPr>
              <a:t>Храни Господь, русскую землю!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113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988" y="3313904"/>
            <a:ext cx="10009094" cy="1325563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Слава всем тем, кто нас наполняет,</a:t>
            </a:r>
            <a: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3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Тем, кто нас любит и вдохновляет,</a:t>
            </a:r>
            <a: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3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Слава любимым нашим Богиням,</a:t>
            </a:r>
            <a: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3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Солнышкам нашим и </a:t>
            </a:r>
            <a:r>
              <a:rPr lang="ru-RU" sz="36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Берегиням</a:t>
            </a:r>
            <a: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!</a:t>
            </a:r>
            <a:endParaRPr lang="ru-RU" sz="3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374604" y="228599"/>
            <a:ext cx="7087208" cy="308530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4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Спасибо за внимание!</a:t>
            </a:r>
            <a:endParaRPr lang="ru-RU" sz="40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213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1471" y="889560"/>
            <a:ext cx="3881717" cy="5358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Цель и задачи: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5317" y="1664260"/>
            <a:ext cx="9242612" cy="4351338"/>
          </a:xfrm>
        </p:spPr>
        <p:txBody>
          <a:bodyPr>
            <a:normAutofit/>
          </a:bodyPr>
          <a:lstStyle/>
          <a:p>
            <a:pPr marL="93663" indent="0" algn="just">
              <a:buFont typeface="Wingdings" panose="05000000000000000000" pitchFamily="2" charset="2"/>
              <a:buChar char="v"/>
            </a:pPr>
            <a:r>
              <a:rPr lang="ru-RU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дать краткие сведения об истории происхождения тряпичной куклы; </a:t>
            </a:r>
          </a:p>
          <a:p>
            <a:pPr marL="93663" indent="0" algn="just">
              <a:buFont typeface="Wingdings" panose="05000000000000000000" pitchFamily="2" charset="2"/>
              <a:buChar char="v"/>
            </a:pPr>
            <a:r>
              <a:rPr lang="ru-RU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научить изготавливать тряпичную куклу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</a:rPr>
              <a:t>;</a:t>
            </a:r>
          </a:p>
          <a:p>
            <a:pPr marL="93663" indent="0" algn="just">
              <a:buFont typeface="Wingdings" panose="05000000000000000000" pitchFamily="2" charset="2"/>
              <a:buChar char="v"/>
            </a:pPr>
            <a:r>
              <a:rPr lang="ru-RU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развивать познавательный интерес к истории народного фольклора и творчества, к истории русского народа; </a:t>
            </a:r>
          </a:p>
          <a:p>
            <a:pPr marL="93663" indent="0" algn="just">
              <a:buFont typeface="Wingdings" panose="05000000000000000000" pitchFamily="2" charset="2"/>
              <a:buChar char="v"/>
            </a:pPr>
            <a:r>
              <a:rPr lang="ru-RU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использовать приобретенные знания и умения в практической деятельности;</a:t>
            </a:r>
          </a:p>
          <a:p>
            <a:pPr marL="93663" indent="0" algn="just">
              <a:buFont typeface="Wingdings" panose="05000000000000000000" pitchFamily="2" charset="2"/>
              <a:buChar char="v"/>
            </a:pPr>
            <a:r>
              <a:rPr lang="ru-RU" i="0" dirty="0" smtClean="0">
                <a:solidFill>
                  <a:srgbClr val="181818"/>
                </a:solidFill>
                <a:effectLst/>
                <a:latin typeface="Open Sans"/>
              </a:rPr>
              <a:t> </a:t>
            </a:r>
            <a:r>
              <a:rPr lang="ru-RU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воспитывать любовь к русской культуре и традициям, формировать эстетический вкус.</a:t>
            </a:r>
            <a:endParaRPr lang="ru-RU" i="0" dirty="0" smtClean="0">
              <a:solidFill>
                <a:srgbClr val="181818"/>
              </a:solidFill>
              <a:effectLst/>
              <a:latin typeface="Open Sans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5747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0063" y="1332935"/>
            <a:ext cx="7252161" cy="1325563"/>
          </a:xfrm>
        </p:spPr>
        <p:txBody>
          <a:bodyPr>
            <a:noAutofit/>
          </a:bodyPr>
          <a:lstStyle/>
          <a:p>
            <a:pPr indent="538163" algn="just"/>
            <a:r>
              <a:rPr lang="ru-RU" sz="2800" dirty="0" err="1">
                <a:latin typeface="Bookman Old Style" panose="02050604050505020204" pitchFamily="18" charset="0"/>
              </a:rPr>
              <a:t>Берегиня</a:t>
            </a:r>
            <a:r>
              <a:rPr lang="ru-RU" sz="2800" dirty="0">
                <a:latin typeface="Bookman Old Style" panose="02050604050505020204" pitchFamily="18" charset="0"/>
              </a:rPr>
              <a:t> — славянская богиня, защитница и покровительница достойных Богиня </a:t>
            </a:r>
            <a:r>
              <a:rPr lang="ru-RU" sz="2800" dirty="0" err="1">
                <a:latin typeface="Bookman Old Style" panose="02050604050505020204" pitchFamily="18" charset="0"/>
              </a:rPr>
              <a:t>Берегиня</a:t>
            </a:r>
            <a:r>
              <a:rPr lang="ru-RU" sz="2800" dirty="0">
                <a:latin typeface="Bookman Old Style" panose="02050604050505020204" pitchFamily="18" charset="0"/>
              </a:rPr>
              <a:t>, если верить славянским легендам, породила все живое на Земле. Она любит людей, однако защищает только достойных — тех, кто живет по совести и не нарушает законов предков. </a:t>
            </a:r>
          </a:p>
        </p:txBody>
      </p:sp>
      <p:pic>
        <p:nvPicPr>
          <p:cNvPr id="1026" name="Picture 2" descr="https://i.pinimg.com/originals/fe/7b/24/fe7b24525c69986f667387aac55cbe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97" y="3621083"/>
            <a:ext cx="3719314" cy="30034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donius.club/uploads/posts/2022-07/1657181589_42-adonius-club-p-boginya-oseni-u-slavyan-priroda-krasivo-fo-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8685" y="0"/>
            <a:ext cx="2693315" cy="341153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85490" y="3822789"/>
            <a:ext cx="70293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8163" algn="just"/>
            <a:r>
              <a:rPr lang="ru-RU" sz="2800" dirty="0" smtClean="0">
                <a:latin typeface="Bookman Old Style" panose="02050604050505020204" pitchFamily="18" charset="0"/>
              </a:rPr>
              <a:t>Славянская богиня </a:t>
            </a:r>
            <a:r>
              <a:rPr lang="ru-RU" sz="2800" dirty="0" err="1" smtClean="0">
                <a:latin typeface="Bookman Old Style" panose="02050604050505020204" pitchFamily="18" charset="0"/>
              </a:rPr>
              <a:t>Берегиня</a:t>
            </a:r>
            <a:r>
              <a:rPr lang="ru-RU" sz="2800" dirty="0" smtClean="0">
                <a:latin typeface="Bookman Old Style" panose="02050604050505020204" pitchFamily="18" charset="0"/>
              </a:rPr>
              <a:t> считается также создательницей всех духов и земных богатств — полезных ископаемых. Последние были дарованы ею людям.</a:t>
            </a:r>
            <a:endParaRPr lang="ru-RU" sz="2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574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74186" y="2799041"/>
            <a:ext cx="7739908" cy="1325563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Леля Богиня </a:t>
            </a:r>
            <a:r>
              <a:rPr lang="ru-RU" sz="28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плодородия, </a:t>
            </a:r>
            <a:r>
              <a:rPr lang="ru-RU" sz="2800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красоты, счастья. </a:t>
            </a:r>
            <a:r>
              <a:rPr lang="ru-RU" sz="28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Ей </a:t>
            </a:r>
            <a:r>
              <a:rPr lang="ru-RU" sz="2800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характерен весёлый и игривый нрав. Она является одной из самых любимых богинь славян. Она заботливая и нежная, любящая и всегда готовая на помощь. Лелю представляют </a:t>
            </a:r>
            <a:r>
              <a:rPr lang="ru-RU" sz="28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мудрой, щедрой,  девушкой</a:t>
            </a:r>
            <a:r>
              <a:rPr lang="ru-RU" sz="2800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. Она является богиней нежных, трепетных весенних ветерков, первых цветов, </a:t>
            </a:r>
            <a:r>
              <a:rPr lang="ru-RU" sz="28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хорошего плодородия.</a:t>
            </a:r>
            <a:r>
              <a:rPr lang="ru-RU" sz="2800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 Славяне верили, что именно Леля заботится о первых, едва проклюнувшихся всходах - будущем урожае. </a:t>
            </a:r>
          </a:p>
        </p:txBody>
      </p:sp>
      <p:pic>
        <p:nvPicPr>
          <p:cNvPr id="2050" name="Picture 2" descr="https://r4.mt.ru/r2/photo4917/20475347385-0/jpeg/bp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646"/>
            <a:ext cx="4174186" cy="601890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593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8" name="Picture 16" descr="https://i.pinimg.com/originals/a6/cb/9f/a6cb9fc4e4942d80b6039fe4686e00f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095" y="4146551"/>
            <a:ext cx="2392064" cy="23920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5976" y="351678"/>
            <a:ext cx="6880412" cy="1325563"/>
          </a:xfrm>
        </p:spPr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нструменты и материалы: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45976" y="1677241"/>
            <a:ext cx="565673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200" dirty="0" err="1" smtClean="0"/>
              <a:t>Проволка</a:t>
            </a:r>
            <a:endParaRPr lang="ru-RU" sz="32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/>
              <a:t>Вата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/>
              <a:t>Ткань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/>
              <a:t>Тесьма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smtClean="0"/>
              <a:t>Швейные принадлежности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 err="1" smtClean="0"/>
              <a:t>Бичевка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3074" name="Picture 2" descr="https://images.firma-gamma.ru/images/5/3/df5341441482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0" t="18719" r="5877" b="20827"/>
          <a:stretch/>
        </p:blipFill>
        <p:spPr bwMode="auto">
          <a:xfrm>
            <a:off x="4862786" y="1265873"/>
            <a:ext cx="3092823" cy="216497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fb.ru/misc/i/gallery/117308/312282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7" t="14869" r="10251" b="20295"/>
          <a:stretch/>
        </p:blipFill>
        <p:spPr bwMode="auto">
          <a:xfrm>
            <a:off x="8697041" y="991865"/>
            <a:ext cx="3133165" cy="16746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phonoteka.org/uploads/posts/2021-05/1621646032_22-phonoteka_org-p-fon-shveinie-prinadlezhnosti-2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58" y="5163670"/>
            <a:ext cx="2672756" cy="130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mg2.freepng.ru/20180413/yuq/kisspng-filet-lace-textile-thread-clip-art-white-lace-5ad1457bb03ff8.966724571523664251721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094" y="2208303"/>
            <a:ext cx="2749893" cy="1711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img-fotki.yandex.ru/get/6703/112265771.85e/0_c5b14_e9c5bc01_XL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1203" y="2862554"/>
            <a:ext cx="2433918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spkorzina.ru/files/4ed/4edabf5c353b7b2aff3b42a2d554debb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6" r="10784"/>
          <a:stretch/>
        </p:blipFill>
        <p:spPr bwMode="auto">
          <a:xfrm>
            <a:off x="5039193" y="4450410"/>
            <a:ext cx="2283879" cy="218484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s://avatars.dzeninfra.ru/get-zen_doc/1866101/pub_5e3ddc569c43973fad056b84_5e3ee360382385540e959459/scale_120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9363" y="3968780"/>
            <a:ext cx="2651515" cy="25097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317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3953" y="3888254"/>
            <a:ext cx="4074459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Поэтапное выполнение работы: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https://sun9-48.userapi.com/impg/hbobx5XqX403Mv0iwRWOV-U2NnON_FAdml3pZQ/mVuWDxGSPsE.jpg?size=810x1080&amp;quality=95&amp;sign=0b4467d6b191ae25318a112685056298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433" y="376519"/>
            <a:ext cx="4509211" cy="60122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21759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sun9-86.userapi.com/impg/RRUUoFaYnqcEDuIF4QWifoVe6UbSldTVAsGKPA/Y-kzAgsUjl8.jpg?size=810x1080&amp;quality=95&amp;sign=31c533cca69a7944092b60a3d3f4d29b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072" y="1048871"/>
            <a:ext cx="3109177" cy="41455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1077218" y="5472953"/>
            <a:ext cx="3644153" cy="941294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Оформление каркаса</a:t>
            </a:r>
          </a:p>
          <a:p>
            <a:pPr algn="ctr"/>
            <a:endParaRPr lang="ru-RU" dirty="0"/>
          </a:p>
        </p:txBody>
      </p:sp>
      <p:pic>
        <p:nvPicPr>
          <p:cNvPr id="5126" name="Picture 6" descr="https://sun9-4.userapi.com/impg/Q7yot0j2EIg_YRzL9k2FRF--Xyui0JnRvSoQJQ/YGWF81pC5B4.jpg?size=810x1080&amp;quality=95&amp;sign=1b3bafae49b5b30c9141ae8fc984056e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422" y="505693"/>
            <a:ext cx="3300319" cy="44004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Скругленный прямоугольник 6"/>
          <p:cNvSpPr/>
          <p:nvPr/>
        </p:nvSpPr>
        <p:spPr>
          <a:xfrm>
            <a:off x="6798422" y="5194441"/>
            <a:ext cx="3644153" cy="941294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Оформление прически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747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un9-81.userapi.com/impg/9UW9-vaOlmbjS8erPxPBSWhYnidTIVqmHViM7A/YAm1oGDaFso.jpg?size=810x1080&amp;quality=95&amp;sign=c296770c09e6bf68a8cae3827ff4f7c8&amp;type=albu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60" r="168" b="5943"/>
          <a:stretch/>
        </p:blipFill>
        <p:spPr bwMode="auto">
          <a:xfrm>
            <a:off x="316194" y="3888363"/>
            <a:ext cx="2635623" cy="25519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99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un9-13.userapi.com/impg/pDllKilC_3JH_qkMJ0TGT1tDdAopsJWzb-Ee0Q/esG_42zFxz8.jpg?size=810x1080&amp;quality=95&amp;sign=0ae7dafb1988cb9e3a47849395272d76&amp;type=albu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51" b="11532"/>
          <a:stretch/>
        </p:blipFill>
        <p:spPr bwMode="auto">
          <a:xfrm>
            <a:off x="2684560" y="2426549"/>
            <a:ext cx="2766726" cy="27377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99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sun9-46.userapi.com/impg/1H16LspMDXl_kiGxoYYtaZcXIJO_MrarKE2F5w/-bJl-YmkJaI.jpg?size=810x1080&amp;quality=95&amp;sign=3f433371ef20d5791f400e1dc3e82a46&amp;type=album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16" b="13546"/>
          <a:stretch/>
        </p:blipFill>
        <p:spPr bwMode="auto">
          <a:xfrm>
            <a:off x="5405026" y="1254557"/>
            <a:ext cx="2874066" cy="26149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99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sun9-77.userapi.com/impg/vG0PI1mgyLXF0A95nI50eBt1arKTnRteLa9JeQ/OlKWFLuYFto.jpg?size=810x1080&amp;quality=95&amp;sign=dfcee0348baa445efe4444fb9244c261&amp;type=album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441" b="12891"/>
          <a:stretch/>
        </p:blipFill>
        <p:spPr bwMode="auto">
          <a:xfrm>
            <a:off x="8264161" y="248126"/>
            <a:ext cx="3608965" cy="22456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99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6842059" y="4579573"/>
            <a:ext cx="4381871" cy="941294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Поэтапное изготовление одежды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044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un9-60.userapi.com/impg/63FYRLeXsUsSyNNLPm3nuytaZ3Y4st63SOI_6A/wYNIXW-Dez8.jpg?size=810x1080&amp;quality=95&amp;sign=ba3b8fc74cec45c9a21f66f4340e2503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60" b="20277"/>
          <a:stretch/>
        </p:blipFill>
        <p:spPr bwMode="auto">
          <a:xfrm>
            <a:off x="3195196" y="389965"/>
            <a:ext cx="3921638" cy="2649070"/>
          </a:xfrm>
          <a:prstGeom prst="rect">
            <a:avLst/>
          </a:prstGeom>
          <a:ln w="127000" cap="rnd">
            <a:solidFill>
              <a:srgbClr val="CC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sun9-76.userapi.com/impg/8bd2EySCAJt0K4gXB3ketO4UIapXYqdEkxq3Zw/ZGcfgr0i27o.jpg?size=810x1080&amp;quality=95&amp;sign=e0d85675e7cdeeb09637dc47fea6cc35&amp;type=albu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6" t="6874" r="1250" b="8498"/>
          <a:stretch/>
        </p:blipFill>
        <p:spPr bwMode="auto">
          <a:xfrm>
            <a:off x="1449484" y="2877671"/>
            <a:ext cx="3025587" cy="3439919"/>
          </a:xfrm>
          <a:prstGeom prst="rect">
            <a:avLst/>
          </a:prstGeom>
          <a:ln w="127000" cap="rnd">
            <a:solidFill>
              <a:srgbClr val="CC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sun9-50.userapi.com/impg/e931nvANbq3jBNt47z-VT-EYXd57sarXP33TwQ/87AIFhLE1iQ.jpg?size=810x1080&amp;quality=95&amp;sign=38e157770dda53695240af08fce4dc5e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752" y="573001"/>
            <a:ext cx="4045745" cy="5394326"/>
          </a:xfrm>
          <a:prstGeom prst="rect">
            <a:avLst/>
          </a:prstGeom>
          <a:ln w="127000" cap="rnd">
            <a:solidFill>
              <a:srgbClr val="CC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2088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161</Words>
  <Application>Microsoft Office PowerPoint</Application>
  <PresentationFormat>Широкоэкранный</PresentationFormat>
  <Paragraphs>31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Bookman Old Style</vt:lpstr>
      <vt:lpstr>Calibri</vt:lpstr>
      <vt:lpstr>Calibri Light</vt:lpstr>
      <vt:lpstr>Monotype Corsiva</vt:lpstr>
      <vt:lpstr>Open Sans</vt:lpstr>
      <vt:lpstr>Times New Roman</vt:lpstr>
      <vt:lpstr>Wingdings</vt:lpstr>
      <vt:lpstr>Тема Office</vt:lpstr>
      <vt:lpstr>Берегиня — хранительница земли Русской  </vt:lpstr>
      <vt:lpstr>Цель и задачи:</vt:lpstr>
      <vt:lpstr>Берегиня — славянская богиня, защитница и покровительница достойных Богиня Берегиня, если верить славянским легендам, породила все живое на Земле. Она любит людей, однако защищает только достойных — тех, кто живет по совести и не нарушает законов предков. </vt:lpstr>
      <vt:lpstr>Леля Богиня плодородия, красоты, счастья. Ей характерен весёлый и игривый нрав. Она является одной из самых любимых богинь славян. Она заботливая и нежная, любящая и всегда готовая на помощь. Лелю представляют мудрой, щедрой,  девушкой. Она является богиней нежных, трепетных весенних ветерков, первых цветов, хорошего плодородия. Славяне верили, что именно Леля заботится о первых, едва проклюнувшихся всходах - будущем урожае. </vt:lpstr>
      <vt:lpstr>Инструменты и материалы:</vt:lpstr>
      <vt:lpstr>Поэтапное выполнение работы: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Слава всем тем, кто нас наполняет, Тем, кто нас любит и вдохновляет, Слава любимым нашим Богиням, Солнышкам нашим и Берегиням!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Берегиня</dc:title>
  <dc:creator>Пользователь</dc:creator>
  <cp:lastModifiedBy>acer</cp:lastModifiedBy>
  <cp:revision>12</cp:revision>
  <dcterms:created xsi:type="dcterms:W3CDTF">2022-11-14T12:48:58Z</dcterms:created>
  <dcterms:modified xsi:type="dcterms:W3CDTF">2023-01-03T13:16:42Z</dcterms:modified>
</cp:coreProperties>
</file>