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5" r:id="rId9"/>
    <p:sldId id="264" r:id="rId10"/>
    <p:sldId id="276" r:id="rId11"/>
    <p:sldId id="277" r:id="rId12"/>
    <p:sldId id="279" r:id="rId13"/>
    <p:sldId id="280" r:id="rId14"/>
    <p:sldId id="266" r:id="rId15"/>
    <p:sldId id="267" r:id="rId16"/>
    <p:sldId id="268" r:id="rId17"/>
    <p:sldId id="270" r:id="rId18"/>
    <p:sldId id="271" r:id="rId19"/>
    <p:sldId id="272" r:id="rId20"/>
    <p:sldId id="273" r:id="rId21"/>
    <p:sldId id="274" r:id="rId22"/>
    <p:sldId id="275" r:id="rId23"/>
    <p:sldId id="281" r:id="rId24"/>
    <p:sldId id="282" r:id="rId25"/>
    <p:sldId id="283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731" autoAdjust="0"/>
  </p:normalViewPr>
  <p:slideViewPr>
    <p:cSldViewPr>
      <p:cViewPr varScale="1">
        <p:scale>
          <a:sx n="96" d="100"/>
          <a:sy n="96" d="100"/>
        </p:scale>
        <p:origin x="-37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DAFAD-E0FA-44D6-ACE4-86C6EF66F19B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8426-17D9-4396-9103-5FD242EB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227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DAFAD-E0FA-44D6-ACE4-86C6EF66F19B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8426-17D9-4396-9103-5FD242EB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36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DAFAD-E0FA-44D6-ACE4-86C6EF66F19B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8426-17D9-4396-9103-5FD242EB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543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DAFAD-E0FA-44D6-ACE4-86C6EF66F19B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8426-17D9-4396-9103-5FD242EB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626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DAFAD-E0FA-44D6-ACE4-86C6EF66F19B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8426-17D9-4396-9103-5FD242EB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950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DAFAD-E0FA-44D6-ACE4-86C6EF66F19B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8426-17D9-4396-9103-5FD242EB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584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DAFAD-E0FA-44D6-ACE4-86C6EF66F19B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8426-17D9-4396-9103-5FD242EB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04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DAFAD-E0FA-44D6-ACE4-86C6EF66F19B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8426-17D9-4396-9103-5FD242EB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918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DAFAD-E0FA-44D6-ACE4-86C6EF66F19B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8426-17D9-4396-9103-5FD242EB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853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DAFAD-E0FA-44D6-ACE4-86C6EF66F19B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8426-17D9-4396-9103-5FD242EB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099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DAFAD-E0FA-44D6-ACE4-86C6EF66F19B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8426-17D9-4396-9103-5FD242EB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742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4DAFAD-E0FA-44D6-ACE4-86C6EF66F19B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68426-17D9-4396-9103-5FD242EB7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280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204864"/>
            <a:ext cx="7704856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читательской грамотности в начальной школе, как одного из компонентов функциональной грамотности учащихся с применением современных технологий.»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15425" y="5589240"/>
            <a:ext cx="4752528" cy="720080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Силантьева Н.В. 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02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88640"/>
            <a:ext cx="58337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продуктивного чтения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8886" y="836712"/>
            <a:ext cx="88876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технологии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формирование читательской компетенции школьника. В начальной школе необходимо заложить основы формирования грамотного читателя, у которого есть стойкая привычка к чтению,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знающего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умеющего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самостоятельно выбирать.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8886" y="2132856"/>
            <a:ext cx="888760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Сама технология включает в себя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этапа работы с текстом. </a:t>
            </a:r>
            <a:endPara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этап. Работа с текстом до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чтения.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прогнозировать будущее чтение и вызвать у ребёнка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мотивацию прочитать книгу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Антиципация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(предвосхищение, предугадывание предстоящего чтения). Определение смысловой, тематической, эмоциональной направленности текста, выделение его героев по названию произведения, имени автора, ключевым словам, предшествующей тексту иллюстрации с опорой на читательский опыт.</a:t>
            </a:r>
          </a:p>
          <a:p>
            <a:pPr marL="342900" indent="-342900" algn="just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Постановка целей урока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учётом общей (учебной, мотивационной, эмоциональной, психологической) готовности учащихся к работе.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15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204" y="332656"/>
            <a:ext cx="8744283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этап. Работа с текстом во время чтения.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понимать текст и создать его читательскую интерпретацию (истолкования, оценки). Обеспечить полноценное восприятие текста в ходе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перечитывания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(«медленного» чтения).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Первичное чтение текста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 этом этапе чтения  применяются такие приёмы :</a:t>
            </a:r>
            <a:endParaRPr lang="ru-RU" dirty="0" smtClean="0"/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«Диалог» обучающихся с автором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литературного произведения — это приём работы с текстом во время его чтения.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Комментированное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Комментировать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 нужно в том месте, где это действительно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необходимо, чтение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можно прервать в любой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момент)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/>
              <a:t>      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прерывания чтения обучающихся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‒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рефрен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(повтор слова, словосочетания вслед за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ребёнком),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которым следует комментарий или вопрос к обучающимся; 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‒ «включение»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воображения детей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например, такими словами: «Представьте себе…», «Увидели?».., «Представили?»..;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‒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формулировка максимально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«свёрнутого»,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«сжатого» вопроса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предполагающего дальнейшей беседы, например: «Догадались, почему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08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0648"/>
            <a:ext cx="856895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Перечитывание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текста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Медленное «вдумчивое» повторное чтение (всего текста или его отдельных фрагментов. Такое чтение вызывает желание узнавать новое, позволяет постепенно увеличивать скорость чтения.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3)Анализ текста.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Включает: обобщение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прочитанного, постановка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уточняющего вопроса к каждой смысловой части. Беседа по содержанию текста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b="1" dirty="0" smtClean="0"/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этап. После чтения текста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скорректировать читательскую интерпретацию в соответствии с авторским смыслом. Обеспечить углублённое восприятие и понимание текста.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Концептуальная (смысловая) беседа по тексту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Коллективное обсуждение прочитанного,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дискуссия,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соотнесение читательских интерпретаций (истолкований, оценок) произведения с авторской позицией. Выявление и формулирование основной идеи текста или совокупности его главных смыслов.  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писателем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(рассказ о писателе, беседа о личности писателя).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80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иллюстрациями.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Установление  степени соответствия  данных иллюстраций , самостоятельное иллюстрирование (рисунки, создание диафильмов, коллективные рисунки и т. п.),  устное словесное рисование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‒ Рецензирование созданных иллюстраций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‒ Моделирование обложки книги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‒ Музыкальное иллюстрирование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аннотаций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оставление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буктрейлеров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творческого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пересказа. Составление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сказочных объявлений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телеграмм. Написание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писем герою прочитанного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азработка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сценария.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Инсценирование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s://fsd.videouroki.net/html/2018/04/17/v_5ad5f5bcc334d/99714553_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580461"/>
            <a:ext cx="5660998" cy="301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47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7398" y="192454"/>
            <a:ext cx="7848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критического мышления</a:t>
            </a:r>
            <a:endParaRPr lang="ru-RU" sz="2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358" y="836712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 технология  представляет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собой целостную систему приёмов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методов,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формирующих навыки работы с информацией в процессе чтения и письма.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700808"/>
            <a:ext cx="88188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данной технологии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формирование базовых мыслительных навыков учащихся, необходимых не только в учёбе, но и в обычной жизни (умение принимать взвешенные решения, работать с информацией, анализировать различные стороны явлений и т.п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</a:p>
        </p:txBody>
      </p:sp>
      <p:pic>
        <p:nvPicPr>
          <p:cNvPr id="7170" name="Picture 2" descr="https://radio-sgom.ru/wp-content/uploads/9/3/0/930dca22d6773cc99812191c9cd1f2bc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47" t="54985" r="26174" b="2462"/>
          <a:stretch/>
        </p:blipFill>
        <p:spPr bwMode="auto">
          <a:xfrm>
            <a:off x="5245740" y="3573016"/>
            <a:ext cx="368057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32431" y="3212976"/>
            <a:ext cx="491563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развития критического мышления основаны на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вдумчивом продуктивном чтении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ходе которого человека учится подвергать анализу и ранжированию всю полученную информацию. При этом в понятие «текст» входят не только письменные записи, но и речь преподавателя, а также видеоматериалы.</a:t>
            </a:r>
          </a:p>
        </p:txBody>
      </p:sp>
    </p:spTree>
    <p:extLst>
      <p:ext uri="{BB962C8B-B14F-4D97-AF65-F5344CB8AC3E}">
        <p14:creationId xmlns:p14="http://schemas.microsoft.com/office/powerpoint/2010/main" val="5323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260648"/>
            <a:ext cx="8856984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технология предполагает использование на уроке 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трёх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этапов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(стадий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 – «Вызов»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(ликвидация чистого листа).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ставит перед собой вопрос «Что я знаю?» по данной проблеме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 – «Осмысление»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(реализация осмысления).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данной стадии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руководством учителя и с помощью своих товарищей ответит на вопросы, которые сам поставил перед собой на первой стадии (что хочу знать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 – «Рефлексия»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(размышление).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Размышление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обобщение того,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узнал»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данной проблеме.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429000"/>
            <a:ext cx="4188262" cy="3067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965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96460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стадии вызова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характерны следующие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«Корзина идей», «Дерево предсказаний», «Верные и неверные утверждения», «Ключевые слова», «Кластер», «Мозговой штурм», «Ассоциации», «Круги на воде».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1500" y="1340768"/>
            <a:ext cx="88569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стадии осмысления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 такие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осмысления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Инсерт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«Чтение с остановками», схема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Фишбоун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»-«Рыбий скелет», «Сводная таблица», «Уголки», «Лови ошибку», «Логические цепочки», «Прогнозирование с помощью открытых вопросов», «Ромашка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Блума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Взаимоопрос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«Сюжетная таблица», «Лови ошибку»,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Перекрестная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дискуссия, «Бортовой журнал»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867" y="2996952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Стадия рефлексии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«Шесть шляп»,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«Толстые и тонкие вопросы», «Эссе»,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Рафт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«Последнее слово за мной»,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«Свободное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письмо», «Кубик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Блума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</p:txBody>
      </p:sp>
      <p:sp>
        <p:nvSpPr>
          <p:cNvPr id="5" name="AutoShape 2" descr="blob:https://web.whatsapp.com/6c11dcbc-1aa3-4f00-b8b3-6157a599f64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blob:https://web.whatsapp.com/6c11dcbc-1aa3-4f00-b8b3-6157a599f64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7" name="Picture 7" descr="https://cf2.ppt-online.org/files2/slide/z/Zu4QN7x9wlM2DIBsWPUkHdSF3LC8Ra6YJA0zov/slide-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21" t="50000" r="14999"/>
          <a:stretch/>
        </p:blipFill>
        <p:spPr bwMode="auto">
          <a:xfrm>
            <a:off x="277743" y="4002859"/>
            <a:ext cx="4645837" cy="2522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https://static.tildacdn.com/tild3033-6234-4564-a230-313330633761/_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10" b="8510"/>
          <a:stretch/>
        </p:blipFill>
        <p:spPr bwMode="auto">
          <a:xfrm>
            <a:off x="5367811" y="3993115"/>
            <a:ext cx="3437895" cy="2522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7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 - </a:t>
            </a: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диалогического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764704"/>
            <a:ext cx="871296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Проблемный диалог помогает ученику работать по-настоящему творчески, и поэтому развивает творческие способности учащихся.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этапе постановки проблемы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учителем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создаётся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проблемная ситуация, а затем организуется осознание противоречия и формулирования проблемы учениками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этапе поиска решения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побуждает   учеников    выдвинуть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проверить гипотезы, т.е.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чивает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«открытие»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 путём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проб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ошибок.</a:t>
            </a:r>
          </a:p>
        </p:txBody>
      </p:sp>
      <p:pic>
        <p:nvPicPr>
          <p:cNvPr id="6146" name="Picture 2" descr="https://images.stopgame.ru/blogs/2018/07/29/5wgu0_m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192" y="3356992"/>
            <a:ext cx="3871867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51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83943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                       </a:t>
            </a:r>
            <a:r>
              <a:rPr lang="ru-RU" b="1" dirty="0"/>
              <a:t>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проблемных диалогов: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     Через использование цитат.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     Через ключевой вопрос урока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     Через использование «отрицательной» цитаты или карикатуры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     Через столкновение мнений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     Через грамматическую сказку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     Через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ошибку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     Проблема «лёгкой темы»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    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сравнения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    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сопоставления репродукций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     Урок-портрет с чистого листа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 задача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всеми неизвестными</a:t>
            </a:r>
          </a:p>
        </p:txBody>
      </p:sp>
      <p:pic>
        <p:nvPicPr>
          <p:cNvPr id="8196" name="Picture 4" descr="https://iphindia.org/wp-content/uploads/2015/03/question_between_figures_1600_clr_1360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983" y="3284984"/>
            <a:ext cx="3445966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745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0334" y="130899"/>
            <a:ext cx="38901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технология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8902" y="1124744"/>
            <a:ext cx="88055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проектной деятельности 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творческого продукта, который позволяет решить ряд задач: расширить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 и представлений об изучаемом произведении и жанре, развить познавательные навыки, навыков презентации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сии деятельности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8902" y="3645024"/>
            <a:ext cx="87129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технология развивает у школьников умения самостоятельно конструировать свои знания и ориентироваться в информационном пространстве, проявлять компетенцию в вопросах, связанных с темой проекта, развивать критическое мышление. </a:t>
            </a:r>
          </a:p>
        </p:txBody>
      </p:sp>
    </p:spTree>
    <p:extLst>
      <p:ext uri="{BB962C8B-B14F-4D97-AF65-F5344CB8AC3E}">
        <p14:creationId xmlns:p14="http://schemas.microsoft.com/office/powerpoint/2010/main" val="427925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607" y="908720"/>
            <a:ext cx="8945149" cy="4464496"/>
          </a:xfrm>
        </p:spPr>
        <p:txBody>
          <a:bodyPr>
            <a:noAutofit/>
          </a:bodyPr>
          <a:lstStyle/>
          <a:p>
            <a:pPr algn="l"/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Читать – это ещё </a:t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ничего не значит; </a:t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читать </a:t>
            </a:r>
            <a:b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и </a:t>
            </a: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понимать прочитанное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- вот в чём главное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дело.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76256" y="3001949"/>
            <a:ext cx="1698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К.Д. Ушинский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cdb.belebeycbs.ru/im/lit_kalend/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29284" y="193637"/>
            <a:ext cx="224840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64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474" y="404664"/>
            <a:ext cx="890702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Приёмами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читательской грамотности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проектной технологии являются: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сочинения-рассуждения на заданную тему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just">
              <a:buAutoNum type="arabicParenR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творческой работы – иллюстрации к произведениям, викторина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 по прочитанным произведениям;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arenR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своего стихотворения,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басни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сказки.</a:t>
            </a:r>
          </a:p>
        </p:txBody>
      </p:sp>
      <p:pic>
        <p:nvPicPr>
          <p:cNvPr id="9220" name="Picture 4" descr="https://image3.slideserve.com/6497559/slide12-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2" t="18349" r="26794" b="8120"/>
          <a:stretch/>
        </p:blipFill>
        <p:spPr bwMode="auto">
          <a:xfrm>
            <a:off x="5580112" y="3052607"/>
            <a:ext cx="3168352" cy="3663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25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188640"/>
            <a:ext cx="34900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технология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5272" y="836712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в урок игровых моментов делает обучение более интересным, создаёт у учащихся хорошее настроение, облегчает процесс преодоления трудностей в обучении. Здесь происходит получение и обмен информацией, формируются навыки общения и взаимодействия.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игровых технологий на уроках литературного чтения возможно на всех его этапах – на этапе изучения нового материала, на этапе актуализации знаний, на этапе закрепления изученного материала.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5272" y="3356992"/>
            <a:ext cx="4914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технология позволяет осуществлять дифференцированный подход к обучающимся, вовлекать в работу каждого, учитывая его интерес, склонность и уровень подготовки. Упражнения игрового характера обогащают младших школьников новыми впечатлениями, снимают утомляемость, позволяют полюбить книгу и процесс чтения, способствуют развитию читательских умений.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52"/>
          <a:stretch/>
        </p:blipFill>
        <p:spPr bwMode="auto">
          <a:xfrm>
            <a:off x="5292080" y="3533528"/>
            <a:ext cx="3663876" cy="2232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388424" y="5589240"/>
            <a:ext cx="360040" cy="176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98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96" y="332656"/>
            <a:ext cx="9036496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целью активизации знаний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развития познавательного интереса и творческой активности в начале урока эффективно использовать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загадки, ребусы, кроссворды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Наибольшее распространение находит применение игровых технологий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проведении уроков повторения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основной целью которых является определение полученных знаний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умений учащихся в обобщённой форме.</a:t>
            </a:r>
          </a:p>
          <a:p>
            <a:pPr algn="just"/>
            <a:endPara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приёмы, способствующие развитию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читательских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умений младших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школьников: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7427" y="2924944"/>
            <a:ext cx="87849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автора», «Тёмная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лошадка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 последовательность»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Горячий стул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Бюро находок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Прочитанные книги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«Настоящий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спектакль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Игры-путешествия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страницам любимых книг», «Строим музей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сказок» 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больше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назовёт?..»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Лото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«Перепутанные страницы». 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Пантомимы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«Мим-театр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 если бы…»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имени одного героя рассказать о другом герое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Ответь на вопрос героя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режиссёр», «Крестики – нолики»,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рево мудрости»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57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58649"/>
            <a:ext cx="88569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Информационно-коммуникационная технология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645024"/>
            <a:ext cx="38884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ИКТ на уроках литературного чтения,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даёт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учителю использовать эффективные педагогические технологии с применением интерактивных средств обучения, разнообразных форм и методов работы по формированию читательской компетенции.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2960" y="2640773"/>
            <a:ext cx="86075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Важным преимуществом технологии является наглядность, так как большая доля информации для детей младшего школьного возраста усваивается с помощью зрительной памяти, и воздействие на неё очень важно в обучении.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908720"/>
            <a:ext cx="86315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работы по формированию читательской грамотности эта технология особенно актуальна. Это, прежде всего,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разными источниками информации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ИКТ обеспечивает доступ к различным справочным системам, электронным библиотекам, другим информационным ресурсам. В словарной работе для объяснения незнакомых слов и понятий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всё чаще вместо  толкового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энциклопедического словарей  используется интернет.</a:t>
            </a:r>
          </a:p>
        </p:txBody>
      </p:sp>
      <p:sp>
        <p:nvSpPr>
          <p:cNvPr id="7" name="AutoShape 2" descr="https://obgonay.ru/800/600/https/ds05.infourok.ru/uploads/ex/066d/00100bfc-cd982080/img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942" y="3676836"/>
            <a:ext cx="4742554" cy="27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907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16632"/>
            <a:ext cx="68804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Личностно-ориентированная технология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1186" y="1587719"/>
            <a:ext cx="84947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реализации данной технологии в процессе формирования читательской грамотности важно создать эмоционально положительный настрой школьников на работу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2557" y="941388"/>
            <a:ext cx="87107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Личностно- ориентированная  технология  во главу угла ставит самобытность ребёнка, его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самоценность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субъективность процесса учения.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3714" y="2636912"/>
            <a:ext cx="863876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Особенностями этой технологии являются: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Продумывание учителем возможностей для самостоятельного проявления учеников; предоставления им возможности задавать вопросы, высказывать оригинальные идеи и гипотезы.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обмена мыслями, мнениями, оценками; стимулирование учащихся к дополнению и анализу ответов товарищей.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к созданию ситуации успеха для каждого обучаемого.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Побуждение учащихся к поиску альтернативной информации при подготовке к уроку.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3478" y="5589240"/>
            <a:ext cx="8388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приёмов работы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вариативные домашние задания, что даёт возможность каждому ученику проявить себя, свои сильные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71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Продуманная и целенаправленная работа над формированием читательской грамотности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добывать ребёнку из большого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объёма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нужную и полезную, а также приобретать социально – нравственный опыт и заставляет думать, познавая окружающий мир.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6021288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Желаю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вам интересной и плодотворной работы, вашим ученикам - успехов!</a:t>
            </a:r>
          </a:p>
        </p:txBody>
      </p:sp>
      <p:pic>
        <p:nvPicPr>
          <p:cNvPr id="12290" name="Picture 2" descr="https://theslide.ru/img/tmb/6/586464/6de21139f02fa4a6271e31d5ab955d42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8" t="4164" r="13217" b="2500"/>
          <a:stretch/>
        </p:blipFill>
        <p:spPr bwMode="auto">
          <a:xfrm>
            <a:off x="2339752" y="1844824"/>
            <a:ext cx="4032448" cy="4075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93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132856"/>
            <a:ext cx="71134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77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143000"/>
          </a:xfrm>
        </p:spPr>
        <p:txBody>
          <a:bodyPr>
            <a:noAutofit/>
          </a:bodyPr>
          <a:lstStyle/>
          <a:p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умение применять в жизни знания и навыки,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школе.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00" y="3068960"/>
            <a:ext cx="8788302" cy="3581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821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96750"/>
            <a:ext cx="81966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 грамотная личность-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личность, свободно ориентирующаяся в окружающем его мире, действующая в соответствии с ценностями, интересами, ожиданиями общества. Такой человек самостоятелен, инициативен, готов обучаться всю свою жизнь, способен принимать нестандартные решения, уверенно выбирает свой профессиональный путь. </a:t>
            </a:r>
          </a:p>
        </p:txBody>
      </p:sp>
    </p:spTree>
    <p:extLst>
      <p:ext uri="{BB962C8B-B14F-4D97-AF65-F5344CB8AC3E}">
        <p14:creationId xmlns:p14="http://schemas.microsoft.com/office/powerpoint/2010/main" val="349015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355200"/>
            <a:ext cx="339067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</a:t>
            </a:r>
          </a:p>
          <a:p>
            <a:r>
              <a:rPr lang="ru-RU" sz="3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711879" y="412217"/>
            <a:ext cx="4896544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74670" y="404664"/>
            <a:ext cx="3653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09864" y="1046309"/>
            <a:ext cx="4896544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871933" y="1046309"/>
            <a:ext cx="4572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Естественнонаучная грамотность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711879" y="1636353"/>
            <a:ext cx="4896544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238099" y="1636353"/>
            <a:ext cx="4126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 грамотность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723170" y="2291978"/>
            <a:ext cx="4896544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273562" y="2291978"/>
            <a:ext cx="39061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Компьютерная  грамотность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760068" y="2869781"/>
            <a:ext cx="4896544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522859" y="2862228"/>
            <a:ext cx="3558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 грамотность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773827" y="3444106"/>
            <a:ext cx="4896544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536618" y="3436553"/>
            <a:ext cx="3711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Юридическая грамотность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793165" y="4084625"/>
            <a:ext cx="4896544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905497" y="4084625"/>
            <a:ext cx="46002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 в вопросах здоровья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793165" y="4660688"/>
            <a:ext cx="4896544" cy="83099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905497" y="4666477"/>
            <a:ext cx="4700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  в семейно-бытовых вопросах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793165" y="5668801"/>
            <a:ext cx="4896544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4615779" y="5661248"/>
            <a:ext cx="3213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Творческое мышление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4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645" y="188640"/>
            <a:ext cx="876335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Важнейшая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школы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построение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 образования в логике формирования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грамотности обучающихся по шести направлениям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48179" y="2445416"/>
            <a:ext cx="4896544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423081" y="2415799"/>
            <a:ext cx="3857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43822" y="1771392"/>
            <a:ext cx="4896544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351073" y="1767727"/>
            <a:ext cx="4527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 грамотность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43822" y="3086109"/>
            <a:ext cx="4896544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193130" y="3071301"/>
            <a:ext cx="4649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Естественнонаучная  грамотность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48179" y="3809467"/>
            <a:ext cx="4896544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711113" y="3801914"/>
            <a:ext cx="3631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грамотность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69533" y="4529547"/>
            <a:ext cx="4896544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783121" y="4521994"/>
            <a:ext cx="330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Креативное мышление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079052" y="5177619"/>
            <a:ext cx="4896544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783122" y="5170066"/>
            <a:ext cx="3676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Глобальные компетенции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95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641" y="1484784"/>
            <a:ext cx="8856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умение человека понимать и использовать письменные тексты, анализировать,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для решения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своих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жизненных задач. </a:t>
            </a:r>
          </a:p>
        </p:txBody>
      </p:sp>
      <p:pic>
        <p:nvPicPr>
          <p:cNvPr id="3074" name="Picture 2" descr="https://myslide.ru/documents_7/b47eb391cc1e38e655d3919a89c12cd5/img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73" t="23298" r="6641" b="5617"/>
          <a:stretch/>
        </p:blipFill>
        <p:spPr bwMode="auto">
          <a:xfrm>
            <a:off x="1763688" y="2996952"/>
            <a:ext cx="5044760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1117" y="20218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Базовым навыком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функциональной грамотности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младших школьников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считается именно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4323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2809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Составляющие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читательской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грамотности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GB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AutoNum type="arabicParenR"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Интеллектуально-речевые умения.</a:t>
            </a:r>
          </a:p>
          <a:p>
            <a:pPr marL="342900" indent="-342900">
              <a:buAutoNum type="arabicParenR"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умения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/>
          </a:p>
        </p:txBody>
      </p:sp>
      <p:pic>
        <p:nvPicPr>
          <p:cNvPr id="2052" name="Picture 4" descr="https://sun9-84.userapi.com/impg/Qe7-Vm8PHTBrrpKi7y9Ng_6-neA41FkvoQdp9A/fMMlCf2Uz5M.jpg?size=604x275&amp;quality=95&amp;sign=44ed0fea940856107623218a093362c2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048"/>
          <a:stretch/>
        </p:blipFill>
        <p:spPr bwMode="auto">
          <a:xfrm>
            <a:off x="96460" y="3502755"/>
            <a:ext cx="8947898" cy="3175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40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5689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умений по работе с текстом 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начальной школе: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класс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учитель обучает детей читать и понимать смысл прочитанного текста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класс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учитель обучает детей работать с текстом - пересказывать, делить на части, составлять план, выделять опорные слова, определять героев, давать характеристику их личностям и поступкам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3-4 классы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учитель обучает детей находить информацию, давать собственную оценку прочитанному, выделять главную и второстепенную мысль в тексте, сопоставлять свои убеждения с жизненными позициями персонажей, прогнозировать содержание, самостоятельно формулировать вопросы, сравнивать тексты разных жанров с похожим содержанием.</a:t>
            </a:r>
          </a:p>
        </p:txBody>
      </p:sp>
    </p:spTree>
    <p:extLst>
      <p:ext uri="{BB962C8B-B14F-4D97-AF65-F5344CB8AC3E}">
        <p14:creationId xmlns:p14="http://schemas.microsoft.com/office/powerpoint/2010/main" val="234207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</TotalTime>
  <Words>1769</Words>
  <Application>Microsoft Office PowerPoint</Application>
  <PresentationFormat>Экран (4:3)</PresentationFormat>
  <Paragraphs>179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«Развитие читательской грамотности в начальной школе, как одного из компонентов функциональной грамотности учащихся с применением современных технологий.»</vt:lpstr>
      <vt:lpstr>“Читать – это ещё              ничего не значит;    что читать     и как понимать прочитанное                - вот в чём главное дело.”</vt:lpstr>
      <vt:lpstr>Функциональная грамотность- это умение применять в жизни знания и навыки,  полученные в школе.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Развитеи функциональной грамотности</dc:title>
  <dc:creator>Администратор</dc:creator>
  <cp:lastModifiedBy>Администратор</cp:lastModifiedBy>
  <cp:revision>53</cp:revision>
  <dcterms:created xsi:type="dcterms:W3CDTF">2022-12-08T00:19:26Z</dcterms:created>
  <dcterms:modified xsi:type="dcterms:W3CDTF">2023-01-03T13:23:45Z</dcterms:modified>
</cp:coreProperties>
</file>